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9" r:id="rId3"/>
    <p:sldMasterId id="2147483662" r:id="rId4"/>
  </p:sldMasterIdLst>
  <p:notesMasterIdLst>
    <p:notesMasterId r:id="rId35"/>
  </p:notesMasterIdLst>
  <p:handoutMasterIdLst>
    <p:handoutMasterId r:id="rId36"/>
  </p:handoutMasterIdLst>
  <p:sldIdLst>
    <p:sldId id="928" r:id="rId5"/>
    <p:sldId id="747" r:id="rId6"/>
    <p:sldId id="1069" r:id="rId7"/>
    <p:sldId id="1070" r:id="rId8"/>
    <p:sldId id="1071" r:id="rId9"/>
    <p:sldId id="1072" r:id="rId10"/>
    <p:sldId id="1073" r:id="rId11"/>
    <p:sldId id="1074" r:id="rId12"/>
    <p:sldId id="1075" r:id="rId13"/>
    <p:sldId id="1077" r:id="rId14"/>
    <p:sldId id="1076" r:id="rId15"/>
    <p:sldId id="1078" r:id="rId16"/>
    <p:sldId id="1079" r:id="rId17"/>
    <p:sldId id="1080" r:id="rId18"/>
    <p:sldId id="1081" r:id="rId19"/>
    <p:sldId id="1082" r:id="rId20"/>
    <p:sldId id="1083" r:id="rId21"/>
    <p:sldId id="1084" r:id="rId22"/>
    <p:sldId id="1085" r:id="rId23"/>
    <p:sldId id="1086" r:id="rId24"/>
    <p:sldId id="1087" r:id="rId25"/>
    <p:sldId id="1088" r:id="rId26"/>
    <p:sldId id="1089" r:id="rId27"/>
    <p:sldId id="1090" r:id="rId28"/>
    <p:sldId id="1091" r:id="rId29"/>
    <p:sldId id="1092" r:id="rId30"/>
    <p:sldId id="1095" r:id="rId31"/>
    <p:sldId id="1055" r:id="rId32"/>
    <p:sldId id="1094" r:id="rId33"/>
    <p:sldId id="857" r:id="rId34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z00356058" initials="z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</p:showPr>
  <p:clrMru>
    <a:srgbClr val="CF6B63"/>
    <a:srgbClr val="E7CCC7"/>
    <a:srgbClr val="FFC1C1"/>
    <a:srgbClr val="EE0000"/>
    <a:srgbClr val="540000"/>
    <a:srgbClr val="990000"/>
    <a:srgbClr val="FF0909"/>
    <a:srgbClr val="80808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88622" autoAdjust="0"/>
  </p:normalViewPr>
  <p:slideViewPr>
    <p:cSldViewPr snapToGrid="0">
      <p:cViewPr>
        <p:scale>
          <a:sx n="100" d="100"/>
          <a:sy n="100" d="100"/>
        </p:scale>
        <p:origin x="-1866" y="210"/>
      </p:cViewPr>
      <p:guideLst>
        <p:guide orient="horz" pos="3906"/>
        <p:guide orient="horz" pos="833"/>
        <p:guide orient="horz"/>
        <p:guide orient="horz" pos="2072"/>
        <p:guide orient="horz" pos="1275"/>
        <p:guide pos="492"/>
        <p:guide pos="2880"/>
        <p:guide pos="5420"/>
        <p:guide pos="4218"/>
      </p:guideLst>
    </p:cSldViewPr>
  </p:slideViewPr>
  <p:outlineViewPr>
    <p:cViewPr>
      <p:scale>
        <a:sx n="33" d="100"/>
        <a:sy n="33" d="100"/>
      </p:scale>
      <p:origin x="36" y="3186"/>
    </p:cViewPr>
  </p:outlineViewPr>
  <p:notesTextViewPr>
    <p:cViewPr>
      <p:scale>
        <a:sx n="100" d="100"/>
        <a:sy n="100" d="100"/>
      </p:scale>
      <p:origin x="0" y="180"/>
    </p:cViewPr>
  </p:notesTextViewPr>
  <p:sorterViewPr>
    <p:cViewPr>
      <p:scale>
        <a:sx n="66" d="100"/>
        <a:sy n="66" d="100"/>
      </p:scale>
      <p:origin x="0" y="1218"/>
    </p:cViewPr>
  </p:sorterViewPr>
  <p:notesViewPr>
    <p:cSldViewPr snapToGrid="0">
      <p:cViewPr>
        <p:scale>
          <a:sx n="100" d="100"/>
          <a:sy n="100" d="100"/>
        </p:scale>
        <p:origin x="2754" y="72"/>
      </p:cViewPr>
      <p:guideLst>
        <p:guide orient="horz" pos="3064"/>
        <p:guide orient="horz" pos="479"/>
        <p:guide orient="horz" pos="5967"/>
        <p:guide pos="2440"/>
        <p:guide pos="444"/>
        <p:guide pos="4028"/>
      </p:guideLst>
    </p:cSldViewPr>
  </p:notesViewPr>
  <p:gridSpacing cx="143787813" cy="14378781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>
            <a:lvl1pPr defTabSz="968375" eaLnBrk="1" fontAlgn="base" hangingPunct="1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>
            <a:lvl1pPr algn="r" defTabSz="968375" eaLnBrk="1" fontAlgn="base" hangingPunct="1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b" anchorCtr="0" compatLnSpc="1">
            <a:prstTxWarp prst="textNoShape">
              <a:avLst/>
            </a:prstTxWarp>
          </a:bodyPr>
          <a:lstStyle>
            <a:lvl1pPr defTabSz="968375" eaLnBrk="1" fontAlgn="base" hangingPunct="1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b" anchorCtr="0" compatLnSpc="1">
            <a:prstTxWarp prst="textNoShape">
              <a:avLst/>
            </a:prstTxWarp>
          </a:bodyPr>
          <a:lstStyle>
            <a:lvl1pPr algn="r" defTabSz="968375" eaLnBrk="1" hangingPunct="1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fld id="{A7A4FD87-9515-4EB3-842D-B2BB363C82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860925"/>
            <a:ext cx="56769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dirty="0" smtClean="0"/>
              <a:t>Click here to add content</a:t>
            </a:r>
          </a:p>
          <a:p>
            <a:pPr lvl="1"/>
            <a:r>
              <a:rPr lang="en-US" altLang="zh-CN" noProof="0" dirty="0" smtClean="0"/>
              <a:t>Click here to add content</a:t>
            </a:r>
          </a:p>
          <a:p>
            <a:pPr lvl="2"/>
            <a:r>
              <a:rPr lang="en-US" altLang="zh-CN" noProof="0" dirty="0" smtClean="0"/>
              <a:t>Click here to add content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marL="180975" indent="-180975" algn="just" rtl="0" eaLnBrk="0" fontAlgn="base" hangingPunct="0">
      <a:lnSpc>
        <a:spcPct val="125000"/>
      </a:lnSpc>
      <a:spcBef>
        <a:spcPct val="0"/>
      </a:spcBef>
      <a:spcAft>
        <a:spcPts val="600"/>
      </a:spcAft>
      <a:buSzPct val="60000"/>
      <a:buFont typeface="Wingdings" pitchFamily="2" charset="2"/>
      <a:buChar char="l"/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1pPr>
    <a:lvl2pPr marL="541338" indent="-180975" algn="just" rtl="0" eaLnBrk="0" fontAlgn="base" hangingPunct="0">
      <a:lnSpc>
        <a:spcPct val="125000"/>
      </a:lnSpc>
      <a:spcBef>
        <a:spcPct val="0"/>
      </a:spcBef>
      <a:spcAft>
        <a:spcPts val="600"/>
      </a:spcAft>
      <a:buSzPct val="50000"/>
      <a:buFont typeface="Wingdings" pitchFamily="2" charset="2"/>
      <a:buChar char="p"/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2pPr>
    <a:lvl3pPr marL="895350" indent="-174625" algn="just" rtl="0" eaLnBrk="0" fontAlgn="base" hangingPunct="0">
      <a:lnSpc>
        <a:spcPct val="125000"/>
      </a:lnSpc>
      <a:spcBef>
        <a:spcPct val="0"/>
      </a:spcBef>
      <a:spcAft>
        <a:spcPts val="600"/>
      </a:spcAft>
      <a:buSzPct val="50000"/>
      <a:buFont typeface="Wingdings" pitchFamily="2" charset="2"/>
      <a:buChar char="n"/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3pPr>
    <a:lvl4pPr marL="16002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4pPr>
    <a:lvl5pPr marL="20574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850" y="4860925"/>
            <a:ext cx="5689600" cy="4605338"/>
          </a:xfrm>
          <a:noFill/>
          <a:ln/>
        </p:spPr>
        <p:txBody>
          <a:bodyPr/>
          <a:lstStyle/>
          <a:p>
            <a:endParaRPr lang="zh-CN" altLang="zh-CN" smtClean="0">
              <a:latin typeface="华文细黑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0413"/>
            <a:ext cx="5116513" cy="3836987"/>
          </a:xfrm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/>
              <a:t>参考答案：</a:t>
            </a:r>
            <a:endParaRPr lang="en-US" altLang="zh-CN" dirty="0" smtClean="0"/>
          </a:p>
          <a:p>
            <a:pPr eaLnBrk="1" hangingPunct="1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en-US" sz="1100" kern="1200" baseline="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实时、大数据量、分布式</a:t>
            </a:r>
            <a:endParaRPr lang="en-US" altLang="zh-CN" dirty="0" smtClean="0"/>
          </a:p>
          <a:p>
            <a:pPr eaLnBrk="1" hangingPunct="1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buFont typeface="Wingdings" pitchFamily="2" charset="2"/>
              <a:buChar char="ü"/>
              <a:defRPr/>
            </a:pPr>
            <a:r>
              <a:rPr lang="zh-CN" altLang="en-US" sz="1100" dirty="0" smtClean="0">
                <a:latin typeface="+mn-ea"/>
              </a:rPr>
              <a:t>将分布式节点上大量数据实时采集、汇总和转移。</a:t>
            </a:r>
            <a:endParaRPr lang="en-US" altLang="zh-CN" sz="1100" dirty="0" smtClean="0">
              <a:latin typeface="+mn-ea"/>
            </a:endParaRPr>
          </a:p>
          <a:p>
            <a:pPr>
              <a:buFont typeface="Wingdings" pitchFamily="2" charset="2"/>
              <a:buChar char="ü"/>
              <a:defRPr/>
            </a:pPr>
            <a:r>
              <a:rPr lang="zh-CN" altLang="en-US" sz="1100" dirty="0" smtClean="0">
                <a:latin typeface="+mn-ea"/>
              </a:rPr>
              <a:t> 将集群内、外的本地文件、实时数据流采集到</a:t>
            </a:r>
            <a:r>
              <a:rPr lang="en-US" altLang="zh-CN" sz="1100" dirty="0" smtClean="0">
                <a:latin typeface="+mn-ea"/>
              </a:rPr>
              <a:t>FusionInsight</a:t>
            </a:r>
            <a:r>
              <a:rPr lang="zh-CN" altLang="en-US" sz="1100" dirty="0" smtClean="0">
                <a:latin typeface="+mn-ea"/>
              </a:rPr>
              <a:t>集群内的</a:t>
            </a:r>
            <a:r>
              <a:rPr lang="en-US" altLang="zh-CN" sz="1100" dirty="0" smtClean="0">
                <a:latin typeface="+mn-ea"/>
              </a:rPr>
              <a:t>HDFS</a:t>
            </a:r>
            <a:r>
              <a:rPr lang="zh-CN" altLang="en-US" sz="1100" dirty="0" smtClean="0">
                <a:latin typeface="+mn-ea"/>
              </a:rPr>
              <a:t>、</a:t>
            </a:r>
            <a:r>
              <a:rPr lang="en-US" altLang="zh-CN" sz="1100" dirty="0" err="1" smtClean="0">
                <a:latin typeface="+mn-ea"/>
              </a:rPr>
              <a:t>Hbase</a:t>
            </a:r>
            <a:r>
              <a:rPr lang="zh-CN" altLang="en-US" sz="1100" dirty="0" smtClean="0">
                <a:latin typeface="+mn-ea"/>
              </a:rPr>
              <a:t>、</a:t>
            </a:r>
            <a:r>
              <a:rPr lang="en-US" altLang="zh-CN" sz="1100" dirty="0" smtClean="0">
                <a:latin typeface="+mn-ea"/>
              </a:rPr>
              <a:t>Kafka</a:t>
            </a:r>
            <a:r>
              <a:rPr lang="zh-CN" altLang="en-US" sz="1100" dirty="0" smtClean="0">
                <a:latin typeface="+mn-ea"/>
              </a:rPr>
              <a:t>、</a:t>
            </a:r>
            <a:r>
              <a:rPr lang="en-US" altLang="zh-CN" sz="1100" dirty="0" err="1" smtClean="0">
                <a:latin typeface="+mn-ea"/>
              </a:rPr>
              <a:t>Solr</a:t>
            </a:r>
            <a:r>
              <a:rPr lang="zh-CN" altLang="en-US" sz="1100" dirty="0" smtClean="0">
                <a:latin typeface="+mn-ea"/>
              </a:rPr>
              <a:t>中</a:t>
            </a:r>
            <a:endParaRPr lang="en-US" altLang="zh-CN" sz="1100" dirty="0" smtClean="0">
              <a:latin typeface="+mn-ea"/>
            </a:endParaRPr>
          </a:p>
          <a:p>
            <a:pPr>
              <a:buFont typeface="Wingdings" pitchFamily="2" charset="2"/>
              <a:buChar char="ü"/>
              <a:defRPr/>
            </a:pPr>
            <a:r>
              <a:rPr lang="zh-CN" altLang="en-US" sz="1100" dirty="0" smtClean="0">
                <a:latin typeface="+mn-ea"/>
              </a:rPr>
              <a:t> 将</a:t>
            </a:r>
            <a:r>
              <a:rPr lang="en-US" altLang="zh-CN" sz="1100" dirty="0" smtClean="0">
                <a:latin typeface="+mn-ea"/>
              </a:rPr>
              <a:t>Avro</a:t>
            </a:r>
            <a:r>
              <a:rPr lang="zh-CN" altLang="en-US" sz="1100" dirty="0" smtClean="0">
                <a:latin typeface="+mn-ea"/>
              </a:rPr>
              <a:t>、</a:t>
            </a:r>
            <a:r>
              <a:rPr lang="en-US" altLang="zh-CN" sz="1100" dirty="0" err="1" smtClean="0">
                <a:latin typeface="+mn-ea"/>
              </a:rPr>
              <a:t>Syslog</a:t>
            </a:r>
            <a:r>
              <a:rPr lang="zh-CN" altLang="en-US" sz="1100" dirty="0" smtClean="0">
                <a:latin typeface="+mn-ea"/>
              </a:rPr>
              <a:t>、</a:t>
            </a:r>
            <a:r>
              <a:rPr lang="en-US" altLang="zh-CN" sz="1100" dirty="0" smtClean="0">
                <a:latin typeface="+mn-ea"/>
              </a:rPr>
              <a:t>http</a:t>
            </a:r>
            <a:r>
              <a:rPr lang="zh-CN" altLang="en-US" sz="1100" dirty="0" smtClean="0">
                <a:latin typeface="+mn-ea"/>
              </a:rPr>
              <a:t>、</a:t>
            </a:r>
            <a:r>
              <a:rPr lang="en-US" altLang="zh-CN" sz="1100" dirty="0" smtClean="0">
                <a:latin typeface="+mn-ea"/>
              </a:rPr>
              <a:t>Thrift</a:t>
            </a:r>
            <a:r>
              <a:rPr lang="zh-CN" altLang="en-US" sz="1100" dirty="0" smtClean="0">
                <a:latin typeface="+mn-ea"/>
              </a:rPr>
              <a:t>、</a:t>
            </a:r>
            <a:r>
              <a:rPr lang="en-US" altLang="zh-CN" sz="1100" dirty="0" smtClean="0">
                <a:latin typeface="+mn-ea"/>
              </a:rPr>
              <a:t>JMS</a:t>
            </a:r>
            <a:r>
              <a:rPr lang="zh-CN" altLang="en-US" sz="1100" dirty="0" smtClean="0">
                <a:latin typeface="+mn-ea"/>
              </a:rPr>
              <a:t>、</a:t>
            </a:r>
            <a:r>
              <a:rPr lang="en-US" altLang="zh-CN" sz="1100" dirty="0" smtClean="0">
                <a:latin typeface="+mn-ea"/>
              </a:rPr>
              <a:t>Log4j</a:t>
            </a:r>
            <a:r>
              <a:rPr lang="zh-CN" altLang="en-US" sz="1100" dirty="0" smtClean="0">
                <a:latin typeface="+mn-ea"/>
              </a:rPr>
              <a:t>协议发送过来的数据采集到</a:t>
            </a:r>
            <a:r>
              <a:rPr lang="en-US" altLang="zh-CN" sz="1100" dirty="0" smtClean="0">
                <a:latin typeface="+mn-ea"/>
              </a:rPr>
              <a:t>FusionInsight</a:t>
            </a:r>
            <a:r>
              <a:rPr lang="zh-CN" altLang="en-US" sz="1100" dirty="0" smtClean="0">
                <a:latin typeface="+mn-ea"/>
              </a:rPr>
              <a:t>集群内</a:t>
            </a:r>
            <a:endParaRPr lang="zh-CN" altLang="en-US" sz="1100" dirty="0" smtClean="0"/>
          </a:p>
          <a:p>
            <a:pPr eaLnBrk="1" hangingPunct="1">
              <a:buNone/>
            </a:pPr>
            <a:endParaRPr lang="en-US" altLang="zh-CN" dirty="0" smtClean="0"/>
          </a:p>
          <a:p>
            <a:pPr eaLnBrk="1" hangingPunct="1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eaLnBrk="1" hangingPunct="1"/>
            <a:endParaRPr lang="zh-CN" alt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/>
              <a:t>判断题答案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1:T</a:t>
            </a:r>
          </a:p>
          <a:p>
            <a:pPr eaLnBrk="1" hangingPunct="1"/>
            <a:r>
              <a:rPr lang="en-US" altLang="zh-CN" dirty="0" smtClean="0"/>
              <a:t>2:T</a:t>
            </a:r>
          </a:p>
          <a:p>
            <a:pPr eaLnBrk="1" hangingPunct="1"/>
            <a:r>
              <a:rPr lang="en-US" altLang="zh-CN" dirty="0" smtClean="0"/>
              <a:t>3:T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单选题：</a:t>
            </a:r>
            <a:r>
              <a:rPr lang="zh-CN" altLang="en-US" baseline="0" dirty="0" smtClean="0"/>
              <a:t> </a:t>
            </a:r>
            <a:r>
              <a:rPr lang="en-US" altLang="zh-CN" baseline="0" smtClean="0"/>
              <a:t>A</a:t>
            </a:r>
            <a:endParaRPr lang="en-US" altLang="zh-CN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6" descr="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8875" y="5578475"/>
            <a:ext cx="820738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7" descr="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82638"/>
            <a:ext cx="9144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48"/>
          <p:cNvSpPr txBox="1">
            <a:spLocks noChangeArrowheads="1"/>
          </p:cNvSpPr>
          <p:nvPr/>
        </p:nvSpPr>
        <p:spPr bwMode="auto">
          <a:xfrm>
            <a:off x="7224713" y="4094163"/>
            <a:ext cx="13335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14" tIns="40058" rIns="80114" bIns="40058">
            <a:spAutoFit/>
          </a:bodyPr>
          <a:lstStyle/>
          <a:p>
            <a:pPr defTabSz="801688">
              <a:defRPr/>
            </a:pPr>
            <a:r>
              <a:rPr lang="en-US" altLang="zh-CN" sz="1200">
                <a:solidFill>
                  <a:schemeClr val="bg1"/>
                </a:solidFill>
                <a:ea typeface="MS PGothic" pitchFamily="34" charset="-128"/>
              </a:rPr>
              <a:t>www.huawei.com</a:t>
            </a:r>
          </a:p>
        </p:txBody>
      </p:sp>
      <p:sp>
        <p:nvSpPr>
          <p:cNvPr id="6" name="Rectangle 49"/>
          <p:cNvSpPr>
            <a:spLocks noChangeArrowheads="1"/>
          </p:cNvSpPr>
          <p:nvPr/>
        </p:nvSpPr>
        <p:spPr bwMode="auto">
          <a:xfrm>
            <a:off x="655638" y="6207125"/>
            <a:ext cx="5016500" cy="265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0101" tIns="40052" rIns="80101" bIns="40052">
            <a:spAutoFit/>
          </a:bodyPr>
          <a:lstStyle/>
          <a:p>
            <a:pPr defTabSz="801688">
              <a:defRPr/>
            </a:pPr>
            <a:r>
              <a:rPr lang="en-US" altLang="zh-CN" sz="1200">
                <a:latin typeface="FrutigerNext LT Bold" pitchFamily="20" charset="0"/>
                <a:ea typeface="MS PGothic" pitchFamily="34" charset="-128"/>
              </a:rPr>
              <a:t>Copyright © 2016 Huawei Technologies Co., Ltd. All rights reserved. </a:t>
            </a:r>
          </a:p>
        </p:txBody>
      </p:sp>
      <p:sp>
        <p:nvSpPr>
          <p:cNvPr id="1414185" name="Rectangle 41"/>
          <p:cNvSpPr>
            <a:spLocks noGrp="1" noChangeArrowheads="1"/>
          </p:cNvSpPr>
          <p:nvPr>
            <p:ph type="ctrTitle" sz="quarter"/>
          </p:nvPr>
        </p:nvSpPr>
        <p:spPr>
          <a:xfrm>
            <a:off x="755650" y="1419225"/>
            <a:ext cx="5256213" cy="2370138"/>
          </a:xfrm>
          <a:ln algn="ctr"/>
        </p:spPr>
        <p:txBody>
          <a:bodyPr lIns="87802" tIns="43901" rIns="87802" bIns="43901"/>
          <a:lstStyle>
            <a:lvl1pPr defTabSz="784225" eaLnBrk="0" hangingPunct="0">
              <a:defRPr sz="43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49303"/>
            <a:ext cx="7632700" cy="8715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764088" y="1628384"/>
            <a:ext cx="7615824" cy="4584744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advClick="0" advTm="8000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6221413"/>
            <a:ext cx="9142413" cy="636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4" descr="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508875" y="6399213"/>
            <a:ext cx="13112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52463" y="387350"/>
            <a:ext cx="7951787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28" tIns="40064" rIns="80128" bIns="4006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9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374775"/>
            <a:ext cx="7929562" cy="482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0" name="Rectangle 69"/>
          <p:cNvSpPr>
            <a:spLocks noChangeArrowheads="1"/>
          </p:cNvSpPr>
          <p:nvPr/>
        </p:nvSpPr>
        <p:spPr bwMode="auto">
          <a:xfrm>
            <a:off x="655638" y="6451600"/>
            <a:ext cx="5105400" cy="265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0101" tIns="40052" rIns="80101" bIns="40052">
            <a:spAutoFit/>
          </a:bodyPr>
          <a:lstStyle/>
          <a:p>
            <a:pPr defTabSz="801688">
              <a:defRPr/>
            </a:pPr>
            <a:r>
              <a:rPr lang="en-US" altLang="zh-CN" sz="1200" dirty="0">
                <a:latin typeface="FrutigerNext LT Bold" pitchFamily="20" charset="0"/>
                <a:ea typeface="MS PGothic" pitchFamily="34" charset="-128"/>
              </a:rPr>
              <a:t>Copyright © 2016 </a:t>
            </a:r>
            <a:r>
              <a:rPr lang="en-US" altLang="zh-CN" sz="1200" dirty="0" err="1">
                <a:latin typeface="FrutigerNext LT Bold" pitchFamily="20" charset="0"/>
                <a:ea typeface="MS PGothic" pitchFamily="34" charset="-128"/>
              </a:rPr>
              <a:t>Huawei</a:t>
            </a:r>
            <a:r>
              <a:rPr lang="en-US" altLang="zh-CN" sz="1200" dirty="0">
                <a:latin typeface="FrutigerNext LT Bold" pitchFamily="20" charset="0"/>
                <a:ea typeface="MS PGothic" pitchFamily="34" charset="-128"/>
              </a:rPr>
              <a:t> Technologies Co., Ltd. All rights reserved. </a:t>
            </a:r>
          </a:p>
        </p:txBody>
      </p:sp>
      <p:sp>
        <p:nvSpPr>
          <p:cNvPr id="8" name="Rectangle 69"/>
          <p:cNvSpPr>
            <a:spLocks noChangeArrowheads="1"/>
          </p:cNvSpPr>
          <p:nvPr userDrawn="1"/>
        </p:nvSpPr>
        <p:spPr bwMode="auto">
          <a:xfrm>
            <a:off x="6096000" y="6451600"/>
            <a:ext cx="735013" cy="263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88">
              <a:defRPr/>
            </a:pPr>
            <a:r>
              <a:rPr lang="en-US" altLang="zh-CN" sz="1200">
                <a:latin typeface="FrutigerNext LT Bold" pitchFamily="20" charset="0"/>
                <a:ea typeface="MS PGothic" pitchFamily="34" charset="-128"/>
              </a:rPr>
              <a:t>Page </a:t>
            </a:r>
            <a:fld id="{89816B83-A9D2-4267-81E5-1AC5D3F201B6}" type="slidenum">
              <a:rPr lang="en-US" altLang="zh-CN" sz="1200">
                <a:latin typeface="FrutigerNext LT Bold" pitchFamily="20" charset="0"/>
                <a:ea typeface="MS PGothic" pitchFamily="34" charset="-128"/>
              </a:rPr>
              <a:pPr defTabSz="801688">
                <a:defRPr/>
              </a:pPr>
              <a:t>‹#›</a:t>
            </a:fld>
            <a:endParaRPr lang="en-US" altLang="zh-CN" sz="1200">
              <a:latin typeface="FrutigerNext LT Bold" pitchFamily="20" charset="0"/>
              <a:ea typeface="MS PGothic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2" r:id="rId2"/>
    <p:sldLayoutId id="2147483863" r:id="rId3"/>
    <p:sldLayoutId id="2147483864" r:id="rId4"/>
    <p:sldLayoutId id="2147483867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+mj-lt"/>
          <a:ea typeface="+mj-ea"/>
          <a:cs typeface="+mj-cs"/>
        </a:defRPr>
      </a:lvl1pPr>
      <a:lvl2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2pPr>
      <a:lvl3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3pPr>
      <a:lvl4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4pPr>
      <a:lvl5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5pPr>
      <a:lvl6pPr marL="4572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6pPr>
      <a:lvl7pPr marL="9144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7pPr>
      <a:lvl8pPr marL="13716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8pPr>
      <a:lvl9pPr marL="18288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9pPr>
    </p:titleStyle>
    <p:bodyStyle>
      <a:lvl1pPr marL="301625" indent="-301625" algn="l" defTabSz="801688" rtl="0" eaLnBrk="0" fontAlgn="base" hangingPunct="0">
        <a:lnSpc>
          <a:spcPct val="140000"/>
        </a:lnSpc>
        <a:spcBef>
          <a:spcPct val="30000"/>
        </a:spcBef>
        <a:spcAft>
          <a:spcPct val="0"/>
        </a:spcAft>
        <a:buClr>
          <a:srgbClr val="808080"/>
        </a:buClr>
        <a:buSzPct val="60000"/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413" algn="l" defTabSz="801688" rtl="0" eaLnBrk="0" fontAlgn="base" hangingPunct="0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613" algn="l" defTabSz="801688" rtl="0" eaLnBrk="0" fontAlgn="base" hangingPunct="0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438" algn="l" defTabSz="801688" rtl="0" eaLnBrk="0" fontAlgn="base" hangingPunct="0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1813" indent="-201613" algn="l" defTabSz="801688" rtl="0" eaLnBrk="0" fontAlgn="base" hangingPunct="0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0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2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4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6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 descr="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943600"/>
            <a:ext cx="9144000" cy="93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Text Box 8"/>
          <p:cNvSpPr txBox="1">
            <a:spLocks noChangeArrowheads="1"/>
          </p:cNvSpPr>
          <p:nvPr/>
        </p:nvSpPr>
        <p:spPr bwMode="auto">
          <a:xfrm>
            <a:off x="3395663" y="2503488"/>
            <a:ext cx="2582862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8358" tIns="39179" rIns="78358" bIns="39179">
            <a:spAutoFit/>
          </a:bodyPr>
          <a:lstStyle/>
          <a:p>
            <a:pPr defTabSz="784225">
              <a:defRPr/>
            </a:pPr>
            <a:r>
              <a:rPr lang="en-US" altLang="zh-CN" sz="4100">
                <a:solidFill>
                  <a:srgbClr val="990000"/>
                </a:solidFill>
                <a:latin typeface="Arial" charset="0"/>
                <a:ea typeface="MS PGothic" pitchFamily="34" charset="-128"/>
              </a:rPr>
              <a:t>Thank you</a:t>
            </a:r>
          </a:p>
        </p:txBody>
      </p:sp>
      <p:sp>
        <p:nvSpPr>
          <p:cNvPr id="2052" name="Text Box 9"/>
          <p:cNvSpPr txBox="1">
            <a:spLocks noChangeArrowheads="1"/>
          </p:cNvSpPr>
          <p:nvPr/>
        </p:nvSpPr>
        <p:spPr bwMode="auto">
          <a:xfrm>
            <a:off x="3436938" y="3189288"/>
            <a:ext cx="25304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8358" tIns="39179" rIns="78358" bIns="39179">
            <a:spAutoFit/>
          </a:bodyPr>
          <a:lstStyle/>
          <a:p>
            <a:pPr defTabSz="784225">
              <a:defRPr/>
            </a:pPr>
            <a:r>
              <a:rPr lang="en-US" altLang="zh-CN" sz="2400">
                <a:solidFill>
                  <a:srgbClr val="666666"/>
                </a:solidFill>
                <a:latin typeface="Arial" charset="0"/>
                <a:ea typeface="MS PGothic" pitchFamily="34" charset="-128"/>
              </a:rPr>
              <a:t>www.huawei.com</a:t>
            </a:r>
            <a:endParaRPr lang="en-US" altLang="zh-CN" sz="2000">
              <a:solidFill>
                <a:srgbClr val="990000"/>
              </a:solidFill>
              <a:latin typeface="Arial" charset="0"/>
              <a:ea typeface="MS PGothic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</p:sldLayoutIdLst>
  <p:txStyles>
    <p:titleStyle>
      <a:lvl1pPr algn="ctr" defTabSz="801688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+mj-lt"/>
          <a:ea typeface="+mj-ea"/>
          <a:cs typeface="+mj-cs"/>
        </a:defRPr>
      </a:lvl1pPr>
      <a:lvl2pPr algn="ctr" defTabSz="801688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  <a:ea typeface="宋体" pitchFamily="2" charset="-122"/>
        </a:defRPr>
      </a:lvl2pPr>
      <a:lvl3pPr algn="ctr" defTabSz="801688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  <a:ea typeface="宋体" pitchFamily="2" charset="-122"/>
        </a:defRPr>
      </a:lvl3pPr>
      <a:lvl4pPr algn="ctr" defTabSz="801688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  <a:ea typeface="宋体" pitchFamily="2" charset="-122"/>
        </a:defRPr>
      </a:lvl4pPr>
      <a:lvl5pPr algn="ctr" defTabSz="801688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defTabSz="801688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defTabSz="801688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defTabSz="801688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defTabSz="801688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01625" indent="-301625" algn="l" defTabSz="801688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413" algn="l" defTabSz="801688" rtl="0" eaLnBrk="0" fontAlgn="base" hangingPunct="0">
        <a:spcBef>
          <a:spcPct val="20000"/>
        </a:spcBef>
        <a:spcAft>
          <a:spcPct val="0"/>
        </a:spcAft>
        <a:buChar char="–"/>
        <a:defRPr sz="2500">
          <a:solidFill>
            <a:schemeClr val="tx1"/>
          </a:solidFill>
          <a:latin typeface="+mn-lt"/>
          <a:ea typeface="+mn-ea"/>
        </a:defRPr>
      </a:lvl2pPr>
      <a:lvl3pPr marL="1003300" indent="-201613" algn="l" defTabSz="801688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+mn-ea"/>
        </a:defRPr>
      </a:lvl3pPr>
      <a:lvl4pPr marL="1400175" indent="-198438" algn="l" defTabSz="801688" rtl="0" eaLnBrk="0" fontAlgn="base" hangingPunct="0">
        <a:spcBef>
          <a:spcPct val="20000"/>
        </a:spcBef>
        <a:spcAft>
          <a:spcPct val="0"/>
        </a:spcAft>
        <a:buChar char="–"/>
        <a:defRPr sz="1700">
          <a:solidFill>
            <a:schemeClr val="tx1"/>
          </a:solidFill>
          <a:latin typeface="+mn-lt"/>
          <a:ea typeface="+mn-ea"/>
        </a:defRPr>
      </a:lvl4pPr>
      <a:lvl5pPr marL="1801813" indent="-201613" algn="l" defTabSz="801688" rtl="0" eaLnBrk="0" fontAlgn="base" hangingPunct="0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5pPr>
      <a:lvl6pPr marL="2259013" indent="-201613" algn="l" defTabSz="801688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6pPr>
      <a:lvl7pPr marL="2716213" indent="-201613" algn="l" defTabSz="801688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7pPr>
      <a:lvl8pPr marL="3173413" indent="-201613" algn="l" defTabSz="801688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8pPr>
      <a:lvl9pPr marL="3630613" indent="-201613" algn="l" defTabSz="801688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714375" y="519113"/>
            <a:ext cx="70516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258" tIns="39127" rIns="78258" bIns="39127" anchor="ctr"/>
          <a:lstStyle/>
          <a:p>
            <a:pPr defTabSz="801688" eaLnBrk="1" hangingPunct="1"/>
            <a:r>
              <a:rPr lang="zh-CN" altLang="en-US" sz="3500">
                <a:solidFill>
                  <a:srgbClr val="990000"/>
                </a:solidFill>
                <a:latin typeface="FrutigerNext LT Medium" pitchFamily="34" charset="0"/>
                <a:ea typeface="黑体" pitchFamily="49" charset="-122"/>
              </a:rPr>
              <a:t>修订记录</a:t>
            </a:r>
          </a:p>
        </p:txBody>
      </p:sp>
      <p:graphicFrame>
        <p:nvGraphicFramePr>
          <p:cNvPr id="1580035" name="Group 3"/>
          <p:cNvGraphicFramePr>
            <a:graphicFrameLocks noGrp="1"/>
          </p:cNvGraphicFramePr>
          <p:nvPr/>
        </p:nvGraphicFramePr>
        <p:xfrm>
          <a:off x="755650" y="1417638"/>
          <a:ext cx="7848601" cy="1753384"/>
        </p:xfrm>
        <a:graphic>
          <a:graphicData uri="http://schemas.openxmlformats.org/drawingml/2006/table">
            <a:tbl>
              <a:tblPr/>
              <a:tblGrid>
                <a:gridCol w="1569720"/>
                <a:gridCol w="1748709"/>
                <a:gridCol w="1884931"/>
                <a:gridCol w="2645241"/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课程编码</a:t>
                      </a:r>
                    </a:p>
                  </a:txBody>
                  <a:tcPr marL="77024" marR="77024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适用产品</a:t>
                      </a:r>
                    </a:p>
                  </a:txBody>
                  <a:tcPr marL="77024" marR="77024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产品版本</a:t>
                      </a:r>
                    </a:p>
                  </a:txBody>
                  <a:tcPr marL="77024" marR="77024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课程版本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ISSUE</a:t>
                      </a:r>
                    </a:p>
                  </a:txBody>
                  <a:tcPr marL="77024" marR="77024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Module08 Flume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应用开发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FusionInsight</a:t>
                      </a: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FusionInsight HD V100R002C60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V1.0</a:t>
                      </a: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16" name="DtsShapeName" descr="7061C352C6745DDE801475@9B82G0@C909;?8A9;O89QNQPHOVDH!!!BIHO@]p47096!!!!@5E596E111GC1GED7BE111GC1GED7BE!!!!!!!!!!!!!!!!!!!!!!!!!!!!!!!!!!!!!!!!!!!!!!!!!!!!9:J;Q9:J;P[11036784E!!BIHO@]{11036784!@5E15E311306187719D11306187719D!!!!!!!!!!!!!!!!!!!!!!!!!!!!!!!!!!!!!!!!!!!!!!!!!!!!9=0&gt;b9==9YE71139125!!!BIHO@]e71139125!@5E158G1102E29D086D1102E29D086D!!!!!!!!!!!!!!!!!!!!!!!!!!!!!!!!!!!!!!!!!!!!!!!!!!!!83K;C83K;CB26513!!!!!!BIHO@]b26513!!!!@5E19B011306188854E31!籽吓纪撑泞变/qqu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1!1" hidden="1"/>
          <p:cNvSpPr>
            <a:spLocks noChangeArrowheads="1"/>
          </p:cNvSpPr>
          <p:nvPr/>
        </p:nvSpPr>
        <p:spPr bwMode="auto">
          <a:xfrm>
            <a:off x="0" y="0"/>
            <a:ext cx="1588" cy="158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5033 w 21600"/>
              <a:gd name="T13" fmla="*/ 2272 h 21600"/>
              <a:gd name="T14" fmla="*/ 16554 w 21600"/>
              <a:gd name="T15" fmla="*/ 1368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80053" name="Group 21"/>
          <p:cNvGraphicFramePr>
            <a:graphicFrameLocks noGrp="1"/>
          </p:cNvGraphicFramePr>
          <p:nvPr/>
        </p:nvGraphicFramePr>
        <p:xfrm>
          <a:off x="755650" y="3357563"/>
          <a:ext cx="7848600" cy="2634158"/>
        </p:xfrm>
        <a:graphic>
          <a:graphicData uri="http://schemas.openxmlformats.org/drawingml/2006/table">
            <a:tbl>
              <a:tblPr/>
              <a:tblGrid>
                <a:gridCol w="1564038"/>
                <a:gridCol w="1742380"/>
                <a:gridCol w="1878108"/>
                <a:gridCol w="2664074"/>
              </a:tblGrid>
              <a:tr h="459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开发</a:t>
                      </a:r>
                      <a:r>
                        <a:rPr kumimoji="1" lang="en-US" altLang="zh-CN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/</a:t>
                      </a:r>
                      <a:r>
                        <a:rPr kumimoji="1" lang="zh-CN" alt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优化者</a:t>
                      </a:r>
                    </a:p>
                  </a:txBody>
                  <a:tcPr marL="77024" marR="77024" marT="36939" marB="3693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时间</a:t>
                      </a:r>
                    </a:p>
                  </a:txBody>
                  <a:tcPr marL="77024" marR="77024" marT="36939" marB="3693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审核人</a:t>
                      </a:r>
                    </a:p>
                  </a:txBody>
                  <a:tcPr marL="77024" marR="77024" marT="36939" marB="3693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开发类型（新开发/优化）</a:t>
                      </a:r>
                      <a:endParaRPr kumimoji="1" lang="zh-CN" altLang="en-US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7024" marR="77024" marT="36939" marB="3693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55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6085" marB="3608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6085" marB="360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6085" marB="360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6085" marB="360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9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6085" marB="3608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6085" marB="360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6085" marB="360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6085" marB="360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9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6085" marB="3608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6085" marB="360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6085" marB="360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6085" marB="360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9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6085" marB="3608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6085" marB="360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6085" marB="360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6085" marB="360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9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6085" marB="3608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6085" marB="360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6085" marB="360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6085" marB="360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54" name="Text Box 58"/>
          <p:cNvSpPr txBox="1">
            <a:spLocks noChangeArrowheads="1"/>
          </p:cNvSpPr>
          <p:nvPr/>
        </p:nvSpPr>
        <p:spPr bwMode="auto">
          <a:xfrm>
            <a:off x="6059488" y="360363"/>
            <a:ext cx="2873375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fontAlgn="t" hangingPunct="1">
              <a:spcBef>
                <a:spcPct val="50000"/>
              </a:spcBef>
            </a:pPr>
            <a:r>
              <a:rPr lang="zh-CN" altLang="en-US" sz="4000">
                <a:solidFill>
                  <a:srgbClr val="4D4D4D"/>
                </a:solidFill>
                <a:latin typeface="Arial" charset="0"/>
              </a:rPr>
              <a:t>本页不打印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Flume</a:t>
            </a:r>
            <a:r>
              <a:rPr lang="zh-CN" altLang="en-US" dirty="0" smtClean="0"/>
              <a:t>应用开发流程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560" y="1374775"/>
            <a:ext cx="7929562" cy="4826000"/>
          </a:xfrm>
        </p:spPr>
        <p:txBody>
          <a:bodyPr/>
          <a:lstStyle/>
          <a:p>
            <a:pPr marL="301625" lvl="1" indent="-301625">
              <a:buClr>
                <a:srgbClr val="808080"/>
              </a:buClr>
              <a:buSzPct val="60000"/>
              <a:buNone/>
            </a:pPr>
            <a:r>
              <a:rPr lang="zh-CN" altLang="en-US" sz="1600" dirty="0" smtClean="0"/>
              <a:t>从填写模板中的“</a:t>
            </a:r>
            <a:r>
              <a:rPr lang="en-US" altLang="zh-CN" sz="1600" dirty="0" smtClean="0"/>
              <a:t>Flume</a:t>
            </a:r>
            <a:r>
              <a:rPr lang="zh-CN" altLang="en-US" sz="1600" dirty="0" smtClean="0"/>
              <a:t>名称”项，取值为：</a:t>
            </a:r>
            <a:r>
              <a:rPr lang="en-US" altLang="zh-CN" sz="1600" dirty="0" smtClean="0"/>
              <a:t>server </a:t>
            </a:r>
            <a:r>
              <a:rPr lang="zh-CN" altLang="en-US" sz="1600" dirty="0" smtClean="0"/>
              <a:t>和</a:t>
            </a:r>
            <a:r>
              <a:rPr lang="en-US" altLang="zh-CN" sz="1600" dirty="0" smtClean="0"/>
              <a:t>client</a:t>
            </a:r>
            <a:r>
              <a:rPr lang="zh-CN" altLang="en-US" sz="1600" dirty="0" smtClean="0"/>
              <a:t>（分别表示生成客户端和服务端配置文件），如图：</a:t>
            </a:r>
            <a:endParaRPr lang="en-US" altLang="zh-CN" sz="1600" dirty="0" smtClean="0"/>
          </a:p>
          <a:p>
            <a:pPr marL="301625" lvl="1" indent="-301625">
              <a:buClr>
                <a:srgbClr val="808080"/>
              </a:buClr>
              <a:buSzPct val="60000"/>
              <a:buNone/>
            </a:pP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4875" y="2190144"/>
            <a:ext cx="7458411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Flume</a:t>
            </a:r>
            <a:r>
              <a:rPr lang="zh-CN" altLang="en-US" dirty="0" smtClean="0"/>
              <a:t>应用开发流程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560" y="1374775"/>
            <a:ext cx="7929562" cy="4826000"/>
          </a:xfrm>
        </p:spPr>
        <p:txBody>
          <a:bodyPr/>
          <a:lstStyle/>
          <a:p>
            <a:pPr marL="301625" lvl="1" indent="-301625">
              <a:buClr>
                <a:srgbClr val="808080"/>
              </a:buClr>
              <a:buSzPct val="60000"/>
              <a:buNone/>
            </a:pPr>
            <a:r>
              <a:rPr lang="zh-CN" altLang="en-US" sz="1600" dirty="0" smtClean="0"/>
              <a:t>在“</a:t>
            </a:r>
            <a:r>
              <a:rPr lang="en-US" altLang="zh-CN" sz="1600" dirty="0" smtClean="0"/>
              <a:t>Flume</a:t>
            </a:r>
            <a:r>
              <a:rPr lang="zh-CN" altLang="en-US" sz="1600" dirty="0" smtClean="0"/>
              <a:t>配置”</a:t>
            </a:r>
            <a:r>
              <a:rPr lang="en-US" altLang="zh-CN" sz="1600" dirty="0" smtClean="0"/>
              <a:t>sheet</a:t>
            </a:r>
            <a:r>
              <a:rPr lang="zh-CN" altLang="en-US" sz="1600" dirty="0" smtClean="0"/>
              <a:t>页的主界面中，有“添加</a:t>
            </a:r>
            <a:r>
              <a:rPr lang="en-US" altLang="zh-CN" sz="1600" dirty="0" smtClean="0"/>
              <a:t>source</a:t>
            </a:r>
            <a:r>
              <a:rPr lang="zh-CN" altLang="en-US" sz="1600" dirty="0" smtClean="0"/>
              <a:t>”、“添加</a:t>
            </a:r>
            <a:r>
              <a:rPr lang="en-US" altLang="zh-CN" sz="1600" dirty="0" smtClean="0"/>
              <a:t>channel</a:t>
            </a:r>
            <a:r>
              <a:rPr lang="zh-CN" altLang="en-US" sz="1600" dirty="0" smtClean="0"/>
              <a:t>”、“添加</a:t>
            </a:r>
            <a:r>
              <a:rPr lang="en-US" altLang="zh-CN" sz="1600" dirty="0" smtClean="0"/>
              <a:t>sink</a:t>
            </a:r>
            <a:r>
              <a:rPr lang="zh-CN" altLang="en-US" sz="1600" dirty="0" smtClean="0"/>
              <a:t>”、“生成配置文件”按钮，点击上述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个按钮可以分别生成对应的配置项</a:t>
            </a:r>
            <a:endParaRPr lang="en-US" altLang="zh-CN" sz="1600" dirty="0" smtClean="0"/>
          </a:p>
          <a:p>
            <a:pPr marL="301625" lvl="1" indent="-301625">
              <a:buClr>
                <a:srgbClr val="808080"/>
              </a:buClr>
              <a:buSzPct val="60000"/>
              <a:buNone/>
            </a:pP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0714" y="2165238"/>
            <a:ext cx="7677150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050" y="3850254"/>
            <a:ext cx="7686675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Flume</a:t>
            </a:r>
            <a:r>
              <a:rPr lang="zh-CN" altLang="en-US" dirty="0" smtClean="0"/>
              <a:t>应用开发流程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560" y="1374775"/>
            <a:ext cx="7929562" cy="4826000"/>
          </a:xfrm>
        </p:spPr>
        <p:txBody>
          <a:bodyPr/>
          <a:lstStyle/>
          <a:p>
            <a:pPr marL="301625" lvl="1" indent="-301625">
              <a:buClr>
                <a:srgbClr val="808080"/>
              </a:buClr>
              <a:buSzPct val="60000"/>
              <a:buNone/>
            </a:pPr>
            <a:r>
              <a:rPr lang="zh-CN" altLang="en-US" sz="1600" dirty="0" smtClean="0"/>
              <a:t>添加</a:t>
            </a:r>
            <a:r>
              <a:rPr lang="en-US" altLang="zh-CN" sz="1600" dirty="0" smtClean="0"/>
              <a:t>source</a:t>
            </a:r>
            <a:r>
              <a:rPr lang="zh-CN" altLang="en-US" sz="1600" dirty="0" smtClean="0"/>
              <a:t>配置项：</a:t>
            </a:r>
            <a:endParaRPr lang="en-US" altLang="zh-CN" sz="1600" dirty="0" smtClean="0"/>
          </a:p>
          <a:p>
            <a:pPr marL="301625" lvl="1" indent="-301625">
              <a:buClr>
                <a:srgbClr val="808080"/>
              </a:buClr>
              <a:buSzPct val="60000"/>
              <a:buNone/>
            </a:pPr>
            <a:r>
              <a:rPr lang="zh-CN" altLang="en-US" sz="1200" dirty="0" smtClean="0"/>
              <a:t>        </a:t>
            </a:r>
            <a:r>
              <a:rPr lang="zh-CN" altLang="en-US" sz="1600" dirty="0" smtClean="0"/>
              <a:t>点击界面中“添加</a:t>
            </a:r>
            <a:r>
              <a:rPr lang="en-US" altLang="zh-CN" sz="1600" dirty="0" smtClean="0"/>
              <a:t>source”</a:t>
            </a:r>
            <a:r>
              <a:rPr lang="zh-CN" altLang="en-US" sz="1600" dirty="0" smtClean="0"/>
              <a:t>按钮，先填写当前</a:t>
            </a:r>
            <a:r>
              <a:rPr lang="en-US" altLang="zh-CN" sz="1600" dirty="0" smtClean="0"/>
              <a:t>source</a:t>
            </a:r>
            <a:r>
              <a:rPr lang="zh-CN" altLang="en-US" sz="1600" dirty="0" smtClean="0"/>
              <a:t>名字，然后选择</a:t>
            </a:r>
            <a:r>
              <a:rPr lang="en-US" altLang="zh-CN" sz="1600" dirty="0" smtClean="0"/>
              <a:t>type</a:t>
            </a:r>
            <a:r>
              <a:rPr lang="zh-CN" altLang="en-US" sz="1600" dirty="0" smtClean="0"/>
              <a:t>配置项的下拉框，选择</a:t>
            </a:r>
            <a:r>
              <a:rPr lang="en-US" altLang="zh-CN" sz="1600" dirty="0" smtClean="0"/>
              <a:t>source</a:t>
            </a:r>
            <a:r>
              <a:rPr lang="zh-CN" altLang="en-US" sz="1600" dirty="0" smtClean="0"/>
              <a:t>的类型，如图</a:t>
            </a:r>
            <a:endParaRPr lang="en-US" altLang="zh-CN" sz="1600" dirty="0" smtClean="0"/>
          </a:p>
          <a:p>
            <a:pPr marL="301625" lvl="1" indent="-301625">
              <a:buClr>
                <a:srgbClr val="808080"/>
              </a:buClr>
              <a:buSzPct val="60000"/>
              <a:buNone/>
            </a:pPr>
            <a:endParaRPr lang="en-US" altLang="zh-CN" sz="1200" dirty="0" smtClean="0"/>
          </a:p>
          <a:p>
            <a:pPr marL="301625" lvl="1" indent="-301625">
              <a:buClr>
                <a:srgbClr val="808080"/>
              </a:buClr>
              <a:buSzPct val="60000"/>
              <a:buNone/>
            </a:pPr>
            <a:endParaRPr lang="en-US" altLang="zh-CN" sz="1200" dirty="0" smtClean="0"/>
          </a:p>
          <a:p>
            <a:pPr marL="301625" lvl="1" indent="-301625">
              <a:buClr>
                <a:srgbClr val="808080"/>
              </a:buClr>
              <a:buSzPct val="60000"/>
              <a:buNone/>
            </a:pPr>
            <a:endParaRPr lang="en-US" altLang="zh-CN" sz="1200" dirty="0" smtClean="0"/>
          </a:p>
          <a:p>
            <a:pPr marL="301625" lvl="1" indent="-301625">
              <a:buClr>
                <a:srgbClr val="808080"/>
              </a:buClr>
              <a:buSzPct val="60000"/>
              <a:buNone/>
            </a:pPr>
            <a:endParaRPr lang="en-US" altLang="zh-CN" sz="1200" dirty="0" smtClean="0"/>
          </a:p>
          <a:p>
            <a:pPr marL="301625" lvl="1" indent="-301625">
              <a:buClr>
                <a:srgbClr val="808080"/>
              </a:buClr>
              <a:buSzPct val="60000"/>
              <a:buNone/>
            </a:pPr>
            <a:endParaRPr lang="en-US" altLang="zh-CN" sz="1200" dirty="0" smtClean="0"/>
          </a:p>
          <a:p>
            <a:pPr marL="301625" lvl="1" indent="-301625">
              <a:buClr>
                <a:srgbClr val="808080"/>
              </a:buClr>
              <a:buSzPct val="60000"/>
              <a:buNone/>
            </a:pPr>
            <a:endParaRPr lang="en-US" altLang="zh-CN" sz="1200" dirty="0" smtClean="0"/>
          </a:p>
          <a:p>
            <a:pPr marL="301625" lvl="1" indent="-301625">
              <a:buClr>
                <a:srgbClr val="808080"/>
              </a:buClr>
              <a:buSzPct val="60000"/>
              <a:buNone/>
            </a:pPr>
            <a:endParaRPr lang="en-US" altLang="zh-CN" sz="1200" dirty="0" smtClean="0"/>
          </a:p>
          <a:p>
            <a:pPr marL="0" lvl="1" indent="0">
              <a:buClr>
                <a:srgbClr val="808080"/>
              </a:buClr>
              <a:buSzPct val="60000"/>
              <a:buNone/>
            </a:pPr>
            <a:r>
              <a:rPr lang="zh-CN" altLang="en-US" sz="1600" dirty="0" smtClean="0"/>
              <a:t>目前支持的类型有</a:t>
            </a:r>
            <a:r>
              <a:rPr lang="en-US" altLang="zh-CN" sz="1600" dirty="0" smtClean="0"/>
              <a:t>:</a:t>
            </a:r>
            <a:r>
              <a:rPr lang="en-US" altLang="zh-CN" sz="1600" dirty="0" err="1" smtClean="0"/>
              <a:t>spooldir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kafka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http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taildir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avro</a:t>
            </a:r>
            <a:r>
              <a:rPr lang="zh-CN" altLang="en-US" sz="1600" dirty="0" smtClean="0"/>
              <a:t>，上述配置项分别表示从某个目录下采集数据、从</a:t>
            </a:r>
            <a:r>
              <a:rPr lang="en-US" altLang="zh-CN" sz="1600" dirty="0" err="1" smtClean="0"/>
              <a:t>kafka</a:t>
            </a:r>
            <a:r>
              <a:rPr lang="zh-CN" altLang="en-US" sz="1600" dirty="0" smtClean="0"/>
              <a:t>中采集数据、接受</a:t>
            </a:r>
            <a:r>
              <a:rPr lang="en-US" altLang="zh-CN" sz="1600" dirty="0" smtClean="0"/>
              <a:t>http</a:t>
            </a:r>
            <a:r>
              <a:rPr lang="zh-CN" altLang="en-US" sz="1600" dirty="0" smtClean="0"/>
              <a:t>请求的数据、接受</a:t>
            </a:r>
            <a:r>
              <a:rPr lang="en-US" altLang="zh-CN" sz="1600" dirty="0" err="1" smtClean="0"/>
              <a:t>avro</a:t>
            </a:r>
            <a:r>
              <a:rPr lang="zh-CN" altLang="en-US" sz="1600" dirty="0" smtClean="0"/>
              <a:t>协议的数据，请根据当前</a:t>
            </a:r>
            <a:r>
              <a:rPr lang="en-US" altLang="zh-CN" sz="1600" dirty="0" smtClean="0"/>
              <a:t>Flume</a:t>
            </a:r>
            <a:r>
              <a:rPr lang="zh-CN" altLang="en-US" sz="1600" dirty="0" smtClean="0"/>
              <a:t>采集数据源情况选择</a:t>
            </a:r>
            <a:r>
              <a:rPr lang="en-US" altLang="zh-CN" sz="1600" dirty="0" smtClean="0"/>
              <a:t>type</a:t>
            </a:r>
            <a:r>
              <a:rPr lang="zh-CN" altLang="en-US" sz="1600" dirty="0" smtClean="0"/>
              <a:t>类型。</a:t>
            </a:r>
            <a:endParaRPr lang="en-US" altLang="zh-CN" sz="1600" dirty="0" smtClean="0"/>
          </a:p>
          <a:p>
            <a:pPr marL="301625" lvl="1" indent="-301625">
              <a:buClr>
                <a:srgbClr val="808080"/>
              </a:buClr>
              <a:buSzPct val="60000"/>
              <a:buNone/>
            </a:pPr>
            <a:endParaRPr lang="en-US" altLang="zh-CN" sz="1600" dirty="0" smtClean="0"/>
          </a:p>
          <a:p>
            <a:pPr marL="301625" lvl="1" indent="-301625">
              <a:buClr>
                <a:srgbClr val="808080"/>
              </a:buClr>
              <a:buSzPct val="60000"/>
              <a:buNone/>
            </a:pPr>
            <a:endParaRPr lang="en-US" altLang="zh-CN" sz="1600" dirty="0" smtClean="0"/>
          </a:p>
          <a:p>
            <a:pPr marL="301625" lvl="1" indent="-301625">
              <a:buClr>
                <a:srgbClr val="808080"/>
              </a:buClr>
              <a:buSzPct val="60000"/>
              <a:buNone/>
            </a:pPr>
            <a:endParaRPr lang="en-US" altLang="zh-CN" sz="1600" dirty="0" smtClean="0"/>
          </a:p>
          <a:p>
            <a:pPr marL="301625" lvl="1" indent="-301625">
              <a:buClr>
                <a:srgbClr val="808080"/>
              </a:buClr>
              <a:buSzPct val="60000"/>
              <a:buNone/>
            </a:pP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1132" y="2485419"/>
            <a:ext cx="582930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Flume</a:t>
            </a:r>
            <a:r>
              <a:rPr lang="zh-CN" altLang="en-US" dirty="0" smtClean="0"/>
              <a:t>应用开发流程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560" y="1374775"/>
            <a:ext cx="7929562" cy="4826000"/>
          </a:xfrm>
        </p:spPr>
        <p:txBody>
          <a:bodyPr/>
          <a:lstStyle/>
          <a:p>
            <a:pPr marL="301625" lvl="1" indent="-301625">
              <a:buClr>
                <a:srgbClr val="808080"/>
              </a:buClr>
              <a:buSzPct val="60000"/>
              <a:buNone/>
            </a:pPr>
            <a:r>
              <a:rPr lang="zh-CN" altLang="en-US" sz="1600" dirty="0" smtClean="0"/>
              <a:t>添加</a:t>
            </a:r>
            <a:r>
              <a:rPr lang="en-US" altLang="zh-CN" sz="1600" dirty="0" smtClean="0"/>
              <a:t>source</a:t>
            </a:r>
            <a:r>
              <a:rPr lang="zh-CN" altLang="en-US" sz="1600" dirty="0" smtClean="0"/>
              <a:t>配置项：</a:t>
            </a:r>
            <a:endParaRPr lang="en-US" altLang="zh-CN" sz="1600" dirty="0" smtClean="0"/>
          </a:p>
          <a:p>
            <a:pPr marL="0" lvl="1" indent="0">
              <a:buClr>
                <a:srgbClr val="808080"/>
              </a:buClr>
              <a:buSzPct val="60000"/>
              <a:buNone/>
            </a:pPr>
            <a:r>
              <a:rPr lang="zh-CN" altLang="en-US" sz="1200" dirty="0" smtClean="0"/>
              <a:t>         </a:t>
            </a:r>
            <a:r>
              <a:rPr lang="zh-CN" altLang="en-US" sz="1200" dirty="0" smtClean="0">
                <a:latin typeface="+mn-ea"/>
              </a:rPr>
              <a:t>当选择</a:t>
            </a:r>
            <a:r>
              <a:rPr lang="en-US" altLang="zh-CN" sz="1200" dirty="0" smtClean="0">
                <a:latin typeface="+mn-ea"/>
              </a:rPr>
              <a:t>source</a:t>
            </a:r>
            <a:r>
              <a:rPr lang="zh-CN" altLang="en-US" sz="1200" dirty="0" smtClean="0">
                <a:latin typeface="+mn-ea"/>
              </a:rPr>
              <a:t>某一个</a:t>
            </a:r>
            <a:r>
              <a:rPr lang="en-US" altLang="zh-CN" sz="1200" dirty="0" smtClean="0">
                <a:latin typeface="+mn-ea"/>
              </a:rPr>
              <a:t>type</a:t>
            </a:r>
            <a:r>
              <a:rPr lang="zh-CN" altLang="en-US" sz="1200" dirty="0" smtClean="0">
                <a:latin typeface="+mn-ea"/>
              </a:rPr>
              <a:t>类型后，工具会自动显示出该类型的配置项、配置项说明，请根据当前环境情况和配置规则填写，如图：</a:t>
            </a:r>
            <a:endParaRPr lang="en-US" altLang="zh-CN" sz="1600" dirty="0" smtClean="0">
              <a:latin typeface="+mn-ea"/>
            </a:endParaRPr>
          </a:p>
          <a:p>
            <a:pPr marL="301625" lvl="1" indent="-301625">
              <a:buClr>
                <a:srgbClr val="808080"/>
              </a:buClr>
              <a:buSzPct val="60000"/>
              <a:buNone/>
            </a:pPr>
            <a:endParaRPr lang="en-US" altLang="zh-CN" sz="1200" dirty="0" smtClean="0"/>
          </a:p>
          <a:p>
            <a:pPr marL="301625" lvl="1" indent="-301625">
              <a:buClr>
                <a:srgbClr val="808080"/>
              </a:buClr>
              <a:buSzPct val="60000"/>
              <a:buNone/>
            </a:pPr>
            <a:endParaRPr lang="en-US" altLang="zh-CN" sz="1200" dirty="0" smtClean="0"/>
          </a:p>
          <a:p>
            <a:pPr marL="301625" lvl="1" indent="-301625">
              <a:buClr>
                <a:srgbClr val="808080"/>
              </a:buClr>
              <a:buSzPct val="60000"/>
              <a:buNone/>
            </a:pPr>
            <a:endParaRPr lang="en-US" altLang="zh-CN" sz="1200" dirty="0" smtClean="0"/>
          </a:p>
          <a:p>
            <a:pPr marL="301625" lvl="1" indent="-301625">
              <a:buClr>
                <a:srgbClr val="808080"/>
              </a:buClr>
              <a:buSzPct val="60000"/>
              <a:buNone/>
            </a:pPr>
            <a:endParaRPr lang="en-US" altLang="zh-CN" sz="1200" dirty="0" smtClean="0"/>
          </a:p>
          <a:p>
            <a:pPr marL="301625" lvl="1" indent="-301625">
              <a:buClr>
                <a:srgbClr val="808080"/>
              </a:buClr>
              <a:buSzPct val="60000"/>
              <a:buNone/>
            </a:pPr>
            <a:endParaRPr lang="en-US" altLang="zh-CN" sz="1200" dirty="0" smtClean="0"/>
          </a:p>
          <a:p>
            <a:pPr marL="301625" lvl="1" indent="-301625">
              <a:buClr>
                <a:srgbClr val="808080"/>
              </a:buClr>
              <a:buSzPct val="60000"/>
              <a:buNone/>
            </a:pPr>
            <a:endParaRPr lang="en-US" altLang="zh-CN" sz="1200" dirty="0" smtClean="0"/>
          </a:p>
          <a:p>
            <a:pPr marL="301625" lvl="1" indent="-301625">
              <a:buClr>
                <a:srgbClr val="808080"/>
              </a:buClr>
              <a:buSzPct val="60000"/>
              <a:buNone/>
            </a:pPr>
            <a:endParaRPr lang="en-US" altLang="zh-CN" sz="1200" dirty="0" smtClean="0"/>
          </a:p>
          <a:p>
            <a:pPr marL="301625" lvl="1" indent="-301625">
              <a:buClr>
                <a:srgbClr val="808080"/>
              </a:buClr>
              <a:buSzPct val="60000"/>
              <a:buNone/>
            </a:pPr>
            <a:endParaRPr lang="en-US" altLang="zh-CN" sz="1600" dirty="0" smtClean="0"/>
          </a:p>
          <a:p>
            <a:pPr marL="301625" lvl="1" indent="-301625">
              <a:buClr>
                <a:srgbClr val="808080"/>
              </a:buClr>
              <a:buSzPct val="60000"/>
              <a:buNone/>
            </a:pPr>
            <a:endParaRPr lang="en-US" altLang="zh-CN" sz="1600" dirty="0" smtClean="0"/>
          </a:p>
          <a:p>
            <a:pPr marL="301625" lvl="1" indent="-301625">
              <a:buClr>
                <a:srgbClr val="808080"/>
              </a:buClr>
              <a:buSzPct val="60000"/>
              <a:buNone/>
            </a:pPr>
            <a:endParaRPr lang="en-US" altLang="zh-CN" sz="1600" dirty="0" smtClean="0"/>
          </a:p>
          <a:p>
            <a:pPr marL="301625" lvl="1" indent="-301625">
              <a:buClr>
                <a:srgbClr val="808080"/>
              </a:buClr>
              <a:buSzPct val="60000"/>
              <a:buNone/>
            </a:pP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9150" y="2352675"/>
            <a:ext cx="3886200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内容占位符 2"/>
          <p:cNvSpPr txBox="1">
            <a:spLocks/>
          </p:cNvSpPr>
          <p:nvPr/>
        </p:nvSpPr>
        <p:spPr bwMode="auto">
          <a:xfrm>
            <a:off x="5129212" y="2352675"/>
            <a:ext cx="2624138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/>
          <a:p>
            <a:pPr marL="0" lvl="1" defTabSz="801688">
              <a:lnSpc>
                <a:spcPct val="140000"/>
              </a:lnSpc>
              <a:spcBef>
                <a:spcPct val="30000"/>
              </a:spcBef>
              <a:buClr>
                <a:srgbClr val="808080"/>
              </a:buClr>
              <a:buSzPct val="60000"/>
            </a:pPr>
            <a:r>
              <a:rPr lang="zh-CN" altLang="en-US" sz="1200" dirty="0" smtClean="0">
                <a:latin typeface="+mn-ea"/>
                <a:ea typeface="+mn-ea"/>
              </a:rPr>
              <a:t>       右图中当选择</a:t>
            </a:r>
            <a:r>
              <a:rPr lang="en-US" altLang="zh-CN" sz="1200" dirty="0" smtClean="0">
                <a:latin typeface="+mn-ea"/>
                <a:ea typeface="+mn-ea"/>
              </a:rPr>
              <a:t>type</a:t>
            </a:r>
            <a:r>
              <a:rPr lang="zh-CN" altLang="en-US" sz="1200" dirty="0" smtClean="0">
                <a:latin typeface="+mn-ea"/>
                <a:ea typeface="+mn-ea"/>
              </a:rPr>
              <a:t>为</a:t>
            </a:r>
            <a:r>
              <a:rPr lang="en-US" altLang="zh-CN" sz="1200" dirty="0" err="1" smtClean="0">
                <a:latin typeface="+mn-ea"/>
                <a:ea typeface="+mn-ea"/>
              </a:rPr>
              <a:t>kafka</a:t>
            </a:r>
            <a:r>
              <a:rPr lang="zh-CN" altLang="en-US" sz="1200" dirty="0" smtClean="0">
                <a:latin typeface="+mn-ea"/>
                <a:ea typeface="+mn-ea"/>
              </a:rPr>
              <a:t>后，表示</a:t>
            </a:r>
            <a:r>
              <a:rPr lang="en-US" altLang="zh-CN" sz="1200" dirty="0" smtClean="0">
                <a:latin typeface="+mn-ea"/>
                <a:ea typeface="+mn-ea"/>
              </a:rPr>
              <a:t>Flume</a:t>
            </a:r>
            <a:r>
              <a:rPr lang="zh-CN" altLang="en-US" sz="1200" dirty="0" smtClean="0">
                <a:latin typeface="+mn-ea"/>
                <a:ea typeface="+mn-ea"/>
              </a:rPr>
              <a:t>从</a:t>
            </a:r>
            <a:r>
              <a:rPr lang="en-US" altLang="zh-CN" sz="1200" dirty="0" smtClean="0">
                <a:latin typeface="+mn-ea"/>
                <a:ea typeface="+mn-ea"/>
              </a:rPr>
              <a:t>Kafka</a:t>
            </a:r>
            <a:r>
              <a:rPr lang="zh-CN" altLang="en-US" sz="1200" dirty="0" smtClean="0">
                <a:latin typeface="+mn-ea"/>
                <a:ea typeface="+mn-ea"/>
              </a:rPr>
              <a:t>中采集数据，</a:t>
            </a:r>
            <a:r>
              <a:rPr lang="en-US" altLang="zh-CN" sz="1200" dirty="0" smtClean="0">
                <a:latin typeface="+mn-ea"/>
                <a:ea typeface="+mn-ea"/>
              </a:rPr>
              <a:t>Kafka</a:t>
            </a:r>
            <a:r>
              <a:rPr lang="zh-CN" altLang="en-US" sz="1200" dirty="0" smtClean="0">
                <a:latin typeface="+mn-ea"/>
                <a:ea typeface="+mn-ea"/>
              </a:rPr>
              <a:t>相关配置项便会显示出来，每一个配置项作用和配置规则都在配置描述中有相关说明</a:t>
            </a:r>
            <a:r>
              <a:rPr lang="en-US" altLang="zh-CN" sz="1200" dirty="0" smtClean="0">
                <a:latin typeface="+mn-ea"/>
                <a:ea typeface="+mn-ea"/>
              </a:rPr>
              <a:t>,</a:t>
            </a:r>
            <a:r>
              <a:rPr lang="zh-CN" altLang="en-US" sz="1200" dirty="0" smtClean="0">
                <a:latin typeface="+mn-ea"/>
                <a:ea typeface="+mn-ea"/>
              </a:rPr>
              <a:t>特别需要关注参数项不能为空的情况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301625" marR="0" lvl="1" indent="-301625" algn="l" defTabSz="801688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None/>
              <a:tabLst/>
              <a:defRPr/>
            </a:pP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301625" marR="0" lvl="1" indent="-301625" algn="l" defTabSz="801688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None/>
              <a:tabLst/>
              <a:defRPr/>
            </a:pP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301625" marR="0" lvl="1" indent="-301625" algn="l" defTabSz="801688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None/>
              <a:tabLst/>
              <a:defRPr/>
            </a:pP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301625" marR="0" lvl="1" indent="-301625" algn="l" defTabSz="801688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None/>
              <a:tabLst/>
              <a:defRPr/>
            </a:pP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301625" marR="0" lvl="1" indent="-301625" algn="l" defTabSz="801688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None/>
              <a:tabLst/>
              <a:defRPr/>
            </a:pP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301625" marR="0" lvl="1" indent="-301625" algn="l" defTabSz="801688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None/>
              <a:tabLst/>
              <a:defRPr/>
            </a:pP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301625" marR="0" lvl="1" indent="-301625" algn="l" defTabSz="801688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301625" marR="0" lvl="1" indent="-301625" algn="l" defTabSz="801688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301625" marR="0" lvl="1" indent="-301625" algn="l" defTabSz="801688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301625" marR="0" lvl="1" indent="-301625" algn="l" defTabSz="801688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301625" marR="0" lvl="0" indent="-301625" algn="l" defTabSz="801688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Flume</a:t>
            </a:r>
            <a:r>
              <a:rPr lang="zh-CN" altLang="en-US" dirty="0" smtClean="0"/>
              <a:t>应用开发流程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560" y="1374775"/>
            <a:ext cx="7929562" cy="4826000"/>
          </a:xfrm>
        </p:spPr>
        <p:txBody>
          <a:bodyPr/>
          <a:lstStyle/>
          <a:p>
            <a:pPr marL="301625" lvl="1" indent="-301625">
              <a:buClr>
                <a:srgbClr val="808080"/>
              </a:buClr>
              <a:buSzPct val="60000"/>
              <a:buNone/>
            </a:pPr>
            <a:r>
              <a:rPr lang="zh-CN" altLang="en-US" sz="1600" dirty="0" smtClean="0">
                <a:latin typeface="+mn-ea"/>
              </a:rPr>
              <a:t>添加</a:t>
            </a:r>
            <a:r>
              <a:rPr lang="en-US" altLang="zh-CN" sz="1600" dirty="0" smtClean="0">
                <a:latin typeface="+mn-ea"/>
              </a:rPr>
              <a:t>channel</a:t>
            </a:r>
            <a:r>
              <a:rPr lang="zh-CN" altLang="en-US" sz="1600" dirty="0" smtClean="0">
                <a:latin typeface="+mn-ea"/>
              </a:rPr>
              <a:t>配置项：</a:t>
            </a:r>
            <a:endParaRPr lang="en-US" altLang="zh-CN" sz="1600" dirty="0" smtClean="0">
              <a:latin typeface="+mn-ea"/>
            </a:endParaRPr>
          </a:p>
          <a:p>
            <a:pPr marL="0" lvl="1" indent="0">
              <a:buClr>
                <a:srgbClr val="808080"/>
              </a:buClr>
              <a:buSzPct val="60000"/>
              <a:buNone/>
            </a:pPr>
            <a:r>
              <a:rPr lang="zh-CN" altLang="en-US" sz="1200" dirty="0" smtClean="0">
                <a:latin typeface="+mn-ea"/>
              </a:rPr>
              <a:t>          点击界面中“添加</a:t>
            </a:r>
            <a:r>
              <a:rPr lang="en-US" altLang="zh-CN" sz="1200" dirty="0" smtClean="0">
                <a:latin typeface="+mn-ea"/>
              </a:rPr>
              <a:t>channel”</a:t>
            </a:r>
            <a:r>
              <a:rPr lang="zh-CN" altLang="en-US" sz="1200" dirty="0" smtClean="0">
                <a:latin typeface="+mn-ea"/>
              </a:rPr>
              <a:t>按钮，先填写当前</a:t>
            </a:r>
            <a:r>
              <a:rPr lang="en-US" altLang="zh-CN" sz="1200" dirty="0" smtClean="0">
                <a:latin typeface="+mn-ea"/>
              </a:rPr>
              <a:t>channel</a:t>
            </a:r>
            <a:r>
              <a:rPr lang="zh-CN" altLang="en-US" sz="1200" dirty="0" smtClean="0">
                <a:latin typeface="+mn-ea"/>
              </a:rPr>
              <a:t>名字，然后选择</a:t>
            </a:r>
            <a:r>
              <a:rPr lang="en-US" altLang="zh-CN" sz="1200" dirty="0" smtClean="0">
                <a:latin typeface="+mn-ea"/>
              </a:rPr>
              <a:t>type</a:t>
            </a:r>
            <a:r>
              <a:rPr lang="zh-CN" altLang="en-US" sz="1200" dirty="0" smtClean="0">
                <a:latin typeface="+mn-ea"/>
              </a:rPr>
              <a:t>配置项的下拉框，选择</a:t>
            </a:r>
            <a:r>
              <a:rPr lang="en-US" altLang="zh-CN" sz="1200" dirty="0" smtClean="0">
                <a:latin typeface="+mn-ea"/>
              </a:rPr>
              <a:t>channel</a:t>
            </a:r>
            <a:r>
              <a:rPr lang="zh-CN" altLang="en-US" sz="1200" dirty="0" smtClean="0">
                <a:latin typeface="+mn-ea"/>
              </a:rPr>
              <a:t>的类型，如图</a:t>
            </a:r>
            <a:r>
              <a:rPr lang="zh-CN" altLang="en-US" sz="1800" dirty="0" smtClean="0">
                <a:latin typeface="+mn-ea"/>
              </a:rPr>
              <a:t>：</a:t>
            </a:r>
            <a:endParaRPr lang="en-US" altLang="zh-CN" sz="1800" dirty="0" smtClean="0">
              <a:latin typeface="+mn-ea"/>
            </a:endParaRPr>
          </a:p>
          <a:p>
            <a:pPr marL="0" lvl="1" indent="0">
              <a:buClr>
                <a:srgbClr val="808080"/>
              </a:buClr>
              <a:buSzPct val="60000"/>
              <a:buNone/>
            </a:pPr>
            <a:r>
              <a:rPr lang="zh-CN" altLang="en-US" sz="1200" dirty="0" smtClean="0">
                <a:latin typeface="+mn-ea"/>
              </a:rPr>
              <a:t>：</a:t>
            </a:r>
            <a:endParaRPr lang="en-US" altLang="zh-CN" sz="1600" dirty="0" smtClean="0">
              <a:latin typeface="+mn-ea"/>
            </a:endParaRPr>
          </a:p>
          <a:p>
            <a:pPr marL="301625" lvl="1" indent="-301625">
              <a:buClr>
                <a:srgbClr val="808080"/>
              </a:buClr>
              <a:buSzPct val="60000"/>
              <a:buNone/>
            </a:pPr>
            <a:endParaRPr lang="en-US" altLang="zh-CN" sz="1200" dirty="0" smtClean="0"/>
          </a:p>
          <a:p>
            <a:pPr marL="301625" lvl="1" indent="-301625">
              <a:buClr>
                <a:srgbClr val="808080"/>
              </a:buClr>
              <a:buSzPct val="60000"/>
              <a:buNone/>
            </a:pPr>
            <a:endParaRPr lang="en-US" altLang="zh-CN" sz="1200" dirty="0" smtClean="0"/>
          </a:p>
          <a:p>
            <a:pPr marL="301625" lvl="1" indent="-301625">
              <a:buClr>
                <a:srgbClr val="808080"/>
              </a:buClr>
              <a:buSzPct val="60000"/>
              <a:buNone/>
            </a:pPr>
            <a:endParaRPr lang="en-US" altLang="zh-CN" sz="1200" dirty="0" smtClean="0"/>
          </a:p>
          <a:p>
            <a:pPr marL="301625" lvl="1" indent="-301625">
              <a:buClr>
                <a:srgbClr val="808080"/>
              </a:buClr>
              <a:buSzPct val="60000"/>
              <a:buNone/>
            </a:pPr>
            <a:endParaRPr lang="en-US" altLang="zh-CN" sz="1200" dirty="0" smtClean="0"/>
          </a:p>
          <a:p>
            <a:pPr marL="301625" lvl="1" indent="-301625">
              <a:buClr>
                <a:srgbClr val="808080"/>
              </a:buClr>
              <a:buSzPct val="60000"/>
              <a:buNone/>
            </a:pPr>
            <a:endParaRPr lang="en-US" altLang="zh-CN" sz="1200" dirty="0" smtClean="0"/>
          </a:p>
          <a:p>
            <a:pPr marL="301625" lvl="1" indent="-301625">
              <a:buClr>
                <a:srgbClr val="808080"/>
              </a:buClr>
              <a:buSzPct val="60000"/>
              <a:buNone/>
            </a:pPr>
            <a:endParaRPr lang="en-US" altLang="zh-CN" sz="1200" dirty="0" smtClean="0"/>
          </a:p>
          <a:p>
            <a:pPr marL="301625" lvl="1" indent="-301625">
              <a:buClr>
                <a:srgbClr val="808080"/>
              </a:buClr>
              <a:buSzPct val="60000"/>
              <a:buNone/>
            </a:pPr>
            <a:endParaRPr lang="en-US" altLang="zh-CN" sz="1200" dirty="0" smtClean="0"/>
          </a:p>
          <a:p>
            <a:pPr marL="301625" lvl="1" indent="-301625">
              <a:buClr>
                <a:srgbClr val="808080"/>
              </a:buClr>
              <a:buSzPct val="60000"/>
              <a:buNone/>
            </a:pPr>
            <a:endParaRPr lang="en-US" altLang="zh-CN" sz="1600" dirty="0" smtClean="0"/>
          </a:p>
          <a:p>
            <a:pPr marL="301625" lvl="1" indent="-301625">
              <a:buClr>
                <a:srgbClr val="808080"/>
              </a:buClr>
              <a:buSzPct val="60000"/>
              <a:buNone/>
            </a:pPr>
            <a:endParaRPr lang="en-US" altLang="zh-CN" sz="1600" dirty="0" smtClean="0"/>
          </a:p>
          <a:p>
            <a:pPr marL="301625" lvl="1" indent="-301625">
              <a:buClr>
                <a:srgbClr val="808080"/>
              </a:buClr>
              <a:buSzPct val="60000"/>
              <a:buNone/>
            </a:pPr>
            <a:endParaRPr lang="en-US" altLang="zh-CN" sz="1600" dirty="0" smtClean="0"/>
          </a:p>
          <a:p>
            <a:pPr marL="301625" lvl="1" indent="-301625">
              <a:buClr>
                <a:srgbClr val="808080"/>
              </a:buClr>
              <a:buSzPct val="60000"/>
              <a:buNone/>
            </a:pP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5384006" y="2657475"/>
            <a:ext cx="2624138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/>
          <a:p>
            <a:pPr marL="0" lvl="1" defTabSz="801688">
              <a:lnSpc>
                <a:spcPct val="140000"/>
              </a:lnSpc>
              <a:spcBef>
                <a:spcPct val="30000"/>
              </a:spcBef>
              <a:buClr>
                <a:srgbClr val="808080"/>
              </a:buClr>
              <a:buSzPct val="60000"/>
            </a:pPr>
            <a:r>
              <a:rPr lang="zh-CN" altLang="en-US" sz="1200" dirty="0" smtClean="0"/>
              <a:t>      </a:t>
            </a:r>
            <a:r>
              <a:rPr lang="zh-CN" altLang="en-US" sz="1200" dirty="0" smtClean="0">
                <a:latin typeface="+mn-ea"/>
                <a:ea typeface="+mn-ea"/>
              </a:rPr>
              <a:t>目前支持的类型有</a:t>
            </a:r>
            <a:r>
              <a:rPr lang="en-US" altLang="zh-CN" sz="1200" dirty="0" smtClean="0">
                <a:latin typeface="+mn-ea"/>
                <a:ea typeface="+mn-ea"/>
              </a:rPr>
              <a:t>:file</a:t>
            </a:r>
            <a:r>
              <a:rPr lang="zh-CN" altLang="en-US" sz="1200" dirty="0" smtClean="0">
                <a:latin typeface="+mn-ea"/>
                <a:ea typeface="+mn-ea"/>
              </a:rPr>
              <a:t>、</a:t>
            </a:r>
            <a:r>
              <a:rPr lang="en-US" altLang="zh-CN" sz="1200" dirty="0" smtClean="0">
                <a:latin typeface="+mn-ea"/>
                <a:ea typeface="+mn-ea"/>
              </a:rPr>
              <a:t>memory</a:t>
            </a:r>
            <a:r>
              <a:rPr lang="zh-CN" altLang="en-US" sz="1200" dirty="0" smtClean="0">
                <a:latin typeface="+mn-ea"/>
                <a:ea typeface="+mn-ea"/>
              </a:rPr>
              <a:t>，上述配置项数据在传输过程中缓存在文件和内存，请根据数据可靠性要求选择其类型</a:t>
            </a:r>
            <a:r>
              <a:rPr lang="zh-CN" altLang="en-US" sz="1200" dirty="0" smtClean="0"/>
              <a:t>。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301625" marR="0" lvl="1" indent="-301625" algn="l" defTabSz="801688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None/>
              <a:tabLst/>
              <a:defRPr/>
            </a:pP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301625" marR="0" lvl="1" indent="-301625" algn="l" defTabSz="801688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None/>
              <a:tabLst/>
              <a:defRPr/>
            </a:pP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301625" marR="0" lvl="1" indent="-301625" algn="l" defTabSz="801688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None/>
              <a:tabLst/>
              <a:defRPr/>
            </a:pP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301625" marR="0" lvl="1" indent="-301625" algn="l" defTabSz="801688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None/>
              <a:tabLst/>
              <a:defRPr/>
            </a:pP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301625" marR="0" lvl="1" indent="-301625" algn="l" defTabSz="801688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None/>
              <a:tabLst/>
              <a:defRPr/>
            </a:pP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301625" marR="0" lvl="1" indent="-301625" algn="l" defTabSz="801688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None/>
              <a:tabLst/>
              <a:defRPr/>
            </a:pP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301625" marR="0" lvl="1" indent="-301625" algn="l" defTabSz="801688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301625" marR="0" lvl="1" indent="-301625" algn="l" defTabSz="801688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301625" marR="0" lvl="1" indent="-301625" algn="l" defTabSz="801688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301625" marR="0" lvl="1" indent="-301625" algn="l" defTabSz="801688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301625" marR="0" lvl="0" indent="-301625" algn="l" defTabSz="801688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9954" y="2631579"/>
            <a:ext cx="4324350" cy="2772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Flume</a:t>
            </a:r>
            <a:r>
              <a:rPr lang="zh-CN" altLang="en-US" dirty="0" smtClean="0"/>
              <a:t>应用开发流程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560" y="1374775"/>
            <a:ext cx="7929562" cy="4826000"/>
          </a:xfrm>
        </p:spPr>
        <p:txBody>
          <a:bodyPr/>
          <a:lstStyle/>
          <a:p>
            <a:pPr marL="301625" lvl="1" indent="-301625">
              <a:buClr>
                <a:srgbClr val="808080"/>
              </a:buClr>
              <a:buSzPct val="60000"/>
              <a:buNone/>
            </a:pPr>
            <a:r>
              <a:rPr lang="zh-CN" altLang="en-US" sz="1600" dirty="0" smtClean="0">
                <a:latin typeface="+mn-ea"/>
              </a:rPr>
              <a:t>添加</a:t>
            </a:r>
            <a:r>
              <a:rPr lang="en-US" altLang="zh-CN" sz="1600" dirty="0" smtClean="0">
                <a:latin typeface="+mn-ea"/>
              </a:rPr>
              <a:t>sink</a:t>
            </a:r>
            <a:r>
              <a:rPr lang="zh-CN" altLang="en-US" sz="1600" dirty="0" smtClean="0">
                <a:latin typeface="+mn-ea"/>
              </a:rPr>
              <a:t>配置项：</a:t>
            </a:r>
            <a:endParaRPr lang="en-US" altLang="zh-CN" sz="1600" dirty="0" smtClean="0">
              <a:latin typeface="+mn-ea"/>
            </a:endParaRPr>
          </a:p>
          <a:p>
            <a:pPr marL="0" lvl="1" indent="0">
              <a:buClr>
                <a:srgbClr val="808080"/>
              </a:buClr>
              <a:buSzPct val="60000"/>
              <a:buNone/>
            </a:pPr>
            <a:r>
              <a:rPr lang="zh-CN" altLang="en-US" sz="1200" dirty="0" smtClean="0">
                <a:latin typeface="+mn-ea"/>
              </a:rPr>
              <a:t>          点击界面中“添加</a:t>
            </a:r>
            <a:r>
              <a:rPr lang="en-US" altLang="zh-CN" sz="1200" dirty="0" smtClean="0">
                <a:latin typeface="+mn-ea"/>
              </a:rPr>
              <a:t>channel”</a:t>
            </a:r>
            <a:r>
              <a:rPr lang="zh-CN" altLang="en-US" sz="1200" dirty="0" smtClean="0">
                <a:latin typeface="+mn-ea"/>
              </a:rPr>
              <a:t>按钮，先填写当前</a:t>
            </a:r>
            <a:r>
              <a:rPr lang="en-US" altLang="zh-CN" sz="1200" dirty="0" smtClean="0">
                <a:latin typeface="+mn-ea"/>
              </a:rPr>
              <a:t>sink</a:t>
            </a:r>
            <a:r>
              <a:rPr lang="zh-CN" altLang="en-US" sz="1200" dirty="0" smtClean="0">
                <a:latin typeface="+mn-ea"/>
              </a:rPr>
              <a:t>名字，然后选择</a:t>
            </a:r>
            <a:r>
              <a:rPr lang="en-US" altLang="zh-CN" sz="1200" dirty="0" smtClean="0">
                <a:latin typeface="+mn-ea"/>
              </a:rPr>
              <a:t>type</a:t>
            </a:r>
            <a:r>
              <a:rPr lang="zh-CN" altLang="en-US" sz="1200" dirty="0" smtClean="0">
                <a:latin typeface="+mn-ea"/>
              </a:rPr>
              <a:t>配置项的下拉框，选择</a:t>
            </a:r>
            <a:r>
              <a:rPr lang="en-US" altLang="zh-CN" sz="1200" dirty="0" smtClean="0">
                <a:latin typeface="+mn-ea"/>
              </a:rPr>
              <a:t>sink</a:t>
            </a:r>
            <a:r>
              <a:rPr lang="zh-CN" altLang="en-US" sz="1200" dirty="0" smtClean="0">
                <a:latin typeface="+mn-ea"/>
              </a:rPr>
              <a:t>的类型，如图</a:t>
            </a:r>
            <a:r>
              <a:rPr lang="zh-CN" altLang="en-US" sz="1800" dirty="0" smtClean="0">
                <a:latin typeface="+mn-ea"/>
              </a:rPr>
              <a:t>：</a:t>
            </a:r>
            <a:endParaRPr lang="en-US" altLang="zh-CN" sz="1800" dirty="0" smtClean="0">
              <a:latin typeface="+mn-ea"/>
            </a:endParaRPr>
          </a:p>
          <a:p>
            <a:pPr marL="0" lvl="1" indent="0">
              <a:buClr>
                <a:srgbClr val="808080"/>
              </a:buClr>
              <a:buSzPct val="60000"/>
              <a:buNone/>
            </a:pPr>
            <a:r>
              <a:rPr lang="zh-CN" altLang="en-US" sz="1200" dirty="0" smtClean="0">
                <a:latin typeface="+mn-ea"/>
              </a:rPr>
              <a:t>：</a:t>
            </a:r>
            <a:endParaRPr lang="en-US" altLang="zh-CN" sz="1600" dirty="0" smtClean="0">
              <a:latin typeface="+mn-ea"/>
            </a:endParaRPr>
          </a:p>
          <a:p>
            <a:pPr marL="301625" lvl="1" indent="-301625">
              <a:buClr>
                <a:srgbClr val="808080"/>
              </a:buClr>
              <a:buSzPct val="60000"/>
              <a:buNone/>
            </a:pPr>
            <a:endParaRPr lang="en-US" altLang="zh-CN" sz="1200" dirty="0" smtClean="0"/>
          </a:p>
          <a:p>
            <a:pPr marL="301625" lvl="1" indent="-301625">
              <a:buClr>
                <a:srgbClr val="808080"/>
              </a:buClr>
              <a:buSzPct val="60000"/>
              <a:buNone/>
            </a:pPr>
            <a:endParaRPr lang="en-US" altLang="zh-CN" sz="1200" dirty="0" smtClean="0"/>
          </a:p>
          <a:p>
            <a:pPr marL="301625" lvl="1" indent="-301625">
              <a:buClr>
                <a:srgbClr val="808080"/>
              </a:buClr>
              <a:buSzPct val="60000"/>
              <a:buNone/>
            </a:pPr>
            <a:endParaRPr lang="en-US" altLang="zh-CN" sz="1200" dirty="0" smtClean="0"/>
          </a:p>
          <a:p>
            <a:pPr marL="301625" lvl="1" indent="-301625">
              <a:buClr>
                <a:srgbClr val="808080"/>
              </a:buClr>
              <a:buSzPct val="60000"/>
              <a:buNone/>
            </a:pPr>
            <a:endParaRPr lang="en-US" altLang="zh-CN" sz="1200" dirty="0" smtClean="0"/>
          </a:p>
          <a:p>
            <a:pPr marL="301625" lvl="1" indent="-301625">
              <a:buClr>
                <a:srgbClr val="808080"/>
              </a:buClr>
              <a:buSzPct val="60000"/>
              <a:buNone/>
            </a:pPr>
            <a:endParaRPr lang="en-US" altLang="zh-CN" sz="1200" dirty="0" smtClean="0"/>
          </a:p>
          <a:p>
            <a:pPr marL="301625" lvl="1" indent="-301625">
              <a:buClr>
                <a:srgbClr val="808080"/>
              </a:buClr>
              <a:buSzPct val="60000"/>
              <a:buNone/>
            </a:pPr>
            <a:endParaRPr lang="en-US" altLang="zh-CN" sz="1200" dirty="0" smtClean="0"/>
          </a:p>
          <a:p>
            <a:pPr marL="301625" lvl="1" indent="-301625">
              <a:buClr>
                <a:srgbClr val="808080"/>
              </a:buClr>
              <a:buSzPct val="60000"/>
              <a:buNone/>
            </a:pPr>
            <a:endParaRPr lang="en-US" altLang="zh-CN" sz="1200" dirty="0" smtClean="0"/>
          </a:p>
          <a:p>
            <a:pPr marL="301625" lvl="1" indent="-301625">
              <a:buClr>
                <a:srgbClr val="808080"/>
              </a:buClr>
              <a:buSzPct val="60000"/>
              <a:buNone/>
            </a:pPr>
            <a:endParaRPr lang="en-US" altLang="zh-CN" sz="1600" dirty="0" smtClean="0"/>
          </a:p>
          <a:p>
            <a:pPr marL="301625" lvl="1" indent="-301625">
              <a:buClr>
                <a:srgbClr val="808080"/>
              </a:buClr>
              <a:buSzPct val="60000"/>
              <a:buNone/>
            </a:pPr>
            <a:endParaRPr lang="en-US" altLang="zh-CN" sz="1600" dirty="0" smtClean="0"/>
          </a:p>
          <a:p>
            <a:pPr marL="301625" lvl="1" indent="-301625">
              <a:buClr>
                <a:srgbClr val="808080"/>
              </a:buClr>
              <a:buSzPct val="60000"/>
              <a:buNone/>
            </a:pPr>
            <a:endParaRPr lang="en-US" altLang="zh-CN" sz="1600" dirty="0" smtClean="0"/>
          </a:p>
          <a:p>
            <a:pPr marL="301625" lvl="1" indent="-301625">
              <a:buClr>
                <a:srgbClr val="808080"/>
              </a:buClr>
              <a:buSzPct val="60000"/>
              <a:buNone/>
            </a:pP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5793581" y="2514600"/>
            <a:ext cx="2624138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/>
          <a:p>
            <a:pPr marL="0" lvl="1" defTabSz="801688">
              <a:lnSpc>
                <a:spcPct val="140000"/>
              </a:lnSpc>
              <a:spcBef>
                <a:spcPct val="30000"/>
              </a:spcBef>
              <a:buClr>
                <a:srgbClr val="808080"/>
              </a:buClr>
              <a:buSzPct val="60000"/>
            </a:pPr>
            <a:r>
              <a:rPr lang="zh-CN" altLang="en-US" sz="1200" dirty="0" smtClean="0">
                <a:latin typeface="+mn-ea"/>
                <a:ea typeface="+mn-ea"/>
              </a:rPr>
              <a:t>当前支持的类型有：</a:t>
            </a:r>
            <a:r>
              <a:rPr lang="en-US" altLang="zh-CN" sz="1200" dirty="0" smtClean="0">
                <a:latin typeface="+mn-ea"/>
                <a:ea typeface="+mn-ea"/>
              </a:rPr>
              <a:t>HDFS</a:t>
            </a:r>
            <a:r>
              <a:rPr lang="zh-CN" altLang="en-US" sz="1200" dirty="0" smtClean="0">
                <a:latin typeface="+mn-ea"/>
                <a:ea typeface="+mn-ea"/>
              </a:rPr>
              <a:t>、</a:t>
            </a:r>
            <a:r>
              <a:rPr lang="en-US" altLang="zh-CN" sz="1200" dirty="0" err="1" smtClean="0">
                <a:latin typeface="+mn-ea"/>
                <a:ea typeface="+mn-ea"/>
              </a:rPr>
              <a:t>HBase</a:t>
            </a:r>
            <a:r>
              <a:rPr lang="zh-CN" altLang="en-US" sz="1200" dirty="0" smtClean="0">
                <a:latin typeface="+mn-ea"/>
                <a:ea typeface="+mn-ea"/>
              </a:rPr>
              <a:t>、</a:t>
            </a:r>
            <a:r>
              <a:rPr lang="en-US" altLang="zh-CN" sz="1200" dirty="0" smtClean="0">
                <a:latin typeface="+mn-ea"/>
                <a:ea typeface="+mn-ea"/>
              </a:rPr>
              <a:t>Kafka</a:t>
            </a:r>
            <a:r>
              <a:rPr lang="zh-CN" altLang="en-US" sz="1200" dirty="0" smtClean="0">
                <a:latin typeface="+mn-ea"/>
                <a:ea typeface="+mn-ea"/>
              </a:rPr>
              <a:t>、</a:t>
            </a:r>
            <a:r>
              <a:rPr lang="en-US" altLang="zh-CN" sz="1200" dirty="0" smtClean="0">
                <a:latin typeface="+mn-ea"/>
                <a:ea typeface="+mn-ea"/>
              </a:rPr>
              <a:t>Avro</a:t>
            </a:r>
            <a:r>
              <a:rPr lang="zh-CN" altLang="en-US" sz="1200" dirty="0" smtClean="0">
                <a:latin typeface="+mn-ea"/>
                <a:ea typeface="+mn-ea"/>
              </a:rPr>
              <a:t>、</a:t>
            </a:r>
            <a:r>
              <a:rPr lang="en-US" altLang="zh-CN" sz="1200" dirty="0" err="1" smtClean="0">
                <a:latin typeface="+mn-ea"/>
                <a:ea typeface="+mn-ea"/>
              </a:rPr>
              <a:t>Solr</a:t>
            </a:r>
            <a:r>
              <a:rPr lang="en-US" altLang="zh-CN" sz="1200" dirty="0" smtClean="0">
                <a:latin typeface="+mn-ea"/>
                <a:ea typeface="+mn-ea"/>
              </a:rPr>
              <a:t>,</a:t>
            </a:r>
            <a:r>
              <a:rPr lang="zh-CN" altLang="en-US" sz="1200" dirty="0" smtClean="0">
                <a:latin typeface="+mn-ea"/>
                <a:ea typeface="+mn-ea"/>
              </a:rPr>
              <a:t>上述配置类型表示数据写入</a:t>
            </a:r>
            <a:r>
              <a:rPr lang="en-US" altLang="zh-CN" sz="1200" dirty="0" smtClean="0">
                <a:latin typeface="+mn-ea"/>
                <a:ea typeface="+mn-ea"/>
              </a:rPr>
              <a:t>HDFS</a:t>
            </a:r>
            <a:r>
              <a:rPr lang="zh-CN" altLang="en-US" sz="1200" dirty="0" smtClean="0">
                <a:latin typeface="+mn-ea"/>
                <a:ea typeface="+mn-ea"/>
              </a:rPr>
              <a:t>、</a:t>
            </a:r>
            <a:r>
              <a:rPr lang="en-US" altLang="zh-CN" sz="1200" dirty="0" err="1" smtClean="0">
                <a:latin typeface="+mn-ea"/>
                <a:ea typeface="+mn-ea"/>
              </a:rPr>
              <a:t>HBase</a:t>
            </a:r>
            <a:r>
              <a:rPr lang="zh-CN" altLang="en-US" sz="1200" dirty="0" smtClean="0">
                <a:latin typeface="+mn-ea"/>
                <a:ea typeface="+mn-ea"/>
              </a:rPr>
              <a:t>、</a:t>
            </a:r>
            <a:r>
              <a:rPr lang="en-US" altLang="zh-CN" sz="1200" dirty="0" smtClean="0">
                <a:latin typeface="+mn-ea"/>
                <a:ea typeface="+mn-ea"/>
              </a:rPr>
              <a:t>Kafka</a:t>
            </a:r>
            <a:r>
              <a:rPr lang="zh-CN" altLang="en-US" sz="1200" dirty="0" smtClean="0">
                <a:latin typeface="+mn-ea"/>
                <a:ea typeface="+mn-ea"/>
              </a:rPr>
              <a:t>、下一跳的</a:t>
            </a:r>
            <a:r>
              <a:rPr lang="en-US" altLang="zh-CN" sz="1200" dirty="0" smtClean="0">
                <a:latin typeface="+mn-ea"/>
                <a:ea typeface="+mn-ea"/>
              </a:rPr>
              <a:t>Flume</a:t>
            </a:r>
            <a:r>
              <a:rPr lang="zh-CN" altLang="en-US" sz="1200" dirty="0" smtClean="0">
                <a:latin typeface="+mn-ea"/>
                <a:ea typeface="+mn-ea"/>
              </a:rPr>
              <a:t>、</a:t>
            </a:r>
            <a:r>
              <a:rPr lang="en-US" altLang="zh-CN" sz="1200" dirty="0" err="1" smtClean="0">
                <a:latin typeface="+mn-ea"/>
                <a:ea typeface="+mn-ea"/>
              </a:rPr>
              <a:t>Solr</a:t>
            </a:r>
            <a:r>
              <a:rPr lang="zh-CN" altLang="en-US" sz="1200" dirty="0" smtClean="0">
                <a:latin typeface="+mn-ea"/>
                <a:ea typeface="+mn-ea"/>
              </a:rPr>
              <a:t>中，请根据自己预先规划的数据流向目的地选择相应类型。</a:t>
            </a:r>
          </a:p>
          <a:p>
            <a:pPr marL="301625" lvl="1" indent="-301625" defTabSz="801688">
              <a:lnSpc>
                <a:spcPct val="140000"/>
              </a:lnSpc>
              <a:spcBef>
                <a:spcPct val="30000"/>
              </a:spcBef>
              <a:buClr>
                <a:srgbClr val="808080"/>
              </a:buClr>
              <a:buSzPct val="60000"/>
            </a:pPr>
            <a:r>
              <a:rPr lang="zh-CN" altLang="en-US" sz="1200" dirty="0" smtClean="0">
                <a:latin typeface="+mn-ea"/>
                <a:ea typeface="+mn-ea"/>
              </a:rPr>
              <a:t>。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301625" marR="0" lvl="1" indent="-301625" algn="l" defTabSz="801688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None/>
              <a:tabLst/>
              <a:defRPr/>
            </a:pP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301625" marR="0" lvl="1" indent="-301625" algn="l" defTabSz="801688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None/>
              <a:tabLst/>
              <a:defRPr/>
            </a:pP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301625" marR="0" lvl="1" indent="-301625" algn="l" defTabSz="801688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None/>
              <a:tabLst/>
              <a:defRPr/>
            </a:pP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301625" marR="0" lvl="1" indent="-301625" algn="l" defTabSz="801688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None/>
              <a:tabLst/>
              <a:defRPr/>
            </a:pP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301625" marR="0" lvl="1" indent="-301625" algn="l" defTabSz="801688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None/>
              <a:tabLst/>
              <a:defRPr/>
            </a:pP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301625" marR="0" lvl="1" indent="-301625" algn="l" defTabSz="801688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None/>
              <a:tabLst/>
              <a:defRPr/>
            </a:pP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301625" marR="0" lvl="1" indent="-301625" algn="l" defTabSz="801688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301625" marR="0" lvl="1" indent="-301625" algn="l" defTabSz="801688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301625" marR="0" lvl="1" indent="-301625" algn="l" defTabSz="801688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301625" marR="0" lvl="1" indent="-301625" algn="l" defTabSz="801688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301625" marR="0" lvl="0" indent="-301625" algn="l" defTabSz="801688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0575" y="2481263"/>
            <a:ext cx="491490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Flume</a:t>
            </a:r>
            <a:r>
              <a:rPr lang="zh-CN" altLang="en-US" dirty="0" smtClean="0"/>
              <a:t>应用开发流程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560" y="1374775"/>
            <a:ext cx="7929562" cy="4826000"/>
          </a:xfrm>
        </p:spPr>
        <p:txBody>
          <a:bodyPr/>
          <a:lstStyle/>
          <a:p>
            <a:pPr marL="0" lvl="1" indent="0">
              <a:spcBef>
                <a:spcPts val="792"/>
              </a:spcBef>
              <a:buNone/>
            </a:pPr>
            <a:r>
              <a:rPr lang="zh-CN" altLang="en-US" sz="1600" dirty="0" smtClean="0">
                <a:latin typeface="+mn-ea"/>
              </a:rPr>
              <a:t>在配置</a:t>
            </a:r>
            <a:r>
              <a:rPr lang="en-US" altLang="zh-CN" sz="1600" dirty="0" smtClean="0">
                <a:latin typeface="+mn-ea"/>
              </a:rPr>
              <a:t>source</a:t>
            </a:r>
            <a:r>
              <a:rPr lang="zh-CN" altLang="en-US" sz="1600" dirty="0" smtClean="0">
                <a:latin typeface="+mn-ea"/>
              </a:rPr>
              <a:t>、</a:t>
            </a:r>
            <a:r>
              <a:rPr lang="en-US" altLang="zh-CN" sz="1600" dirty="0" smtClean="0">
                <a:latin typeface="+mn-ea"/>
              </a:rPr>
              <a:t>channel</a:t>
            </a:r>
            <a:r>
              <a:rPr lang="zh-CN" altLang="en-US" sz="1600" dirty="0" smtClean="0">
                <a:latin typeface="+mn-ea"/>
              </a:rPr>
              <a:t>、</a:t>
            </a:r>
            <a:r>
              <a:rPr lang="en-US" altLang="zh-CN" sz="1600" dirty="0" smtClean="0">
                <a:latin typeface="+mn-ea"/>
              </a:rPr>
              <a:t>sink</a:t>
            </a:r>
            <a:r>
              <a:rPr lang="zh-CN" altLang="en-US" sz="1600" dirty="0" smtClean="0">
                <a:latin typeface="+mn-ea"/>
              </a:rPr>
              <a:t>后，请点击工具中“生成配置文件”按钮，会在当前模板工具下生成</a:t>
            </a:r>
            <a:r>
              <a:rPr lang="en-US" altLang="zh-CN" sz="1600" dirty="0" err="1" smtClean="0">
                <a:latin typeface="+mn-ea"/>
              </a:rPr>
              <a:t>properties.properties</a:t>
            </a:r>
            <a:r>
              <a:rPr lang="zh-CN" altLang="en-US" sz="1600" dirty="0" smtClean="0">
                <a:latin typeface="+mn-ea"/>
              </a:rPr>
              <a:t>文件</a:t>
            </a:r>
            <a:endParaRPr lang="en-US" altLang="zh-CN" sz="1600" dirty="0" smtClean="0">
              <a:latin typeface="+mn-ea"/>
            </a:endParaRPr>
          </a:p>
          <a:p>
            <a:pPr marL="0" lvl="1" indent="0">
              <a:buClr>
                <a:srgbClr val="808080"/>
              </a:buClr>
              <a:buSzPct val="60000"/>
              <a:buNone/>
            </a:pPr>
            <a:r>
              <a:rPr lang="zh-CN" altLang="en-US" sz="1200" dirty="0" smtClean="0">
                <a:latin typeface="+mn-ea"/>
              </a:rPr>
              <a:t>：</a:t>
            </a:r>
            <a:endParaRPr lang="en-US" altLang="zh-CN" sz="1600" dirty="0" smtClean="0">
              <a:latin typeface="+mn-ea"/>
            </a:endParaRPr>
          </a:p>
          <a:p>
            <a:pPr marL="301625" lvl="1" indent="-301625">
              <a:buClr>
                <a:srgbClr val="808080"/>
              </a:buClr>
              <a:buSzPct val="60000"/>
              <a:buNone/>
            </a:pPr>
            <a:endParaRPr lang="en-US" altLang="zh-CN" sz="1200" dirty="0" smtClean="0"/>
          </a:p>
          <a:p>
            <a:pPr marL="301625" lvl="1" indent="-301625">
              <a:buClr>
                <a:srgbClr val="808080"/>
              </a:buClr>
              <a:buSzPct val="60000"/>
              <a:buNone/>
            </a:pPr>
            <a:endParaRPr lang="en-US" altLang="zh-CN" sz="1200" dirty="0" smtClean="0"/>
          </a:p>
          <a:p>
            <a:pPr marL="301625" lvl="1" indent="-301625">
              <a:buClr>
                <a:srgbClr val="808080"/>
              </a:buClr>
              <a:buSzPct val="60000"/>
              <a:buNone/>
            </a:pPr>
            <a:endParaRPr lang="en-US" altLang="zh-CN" sz="1200" dirty="0" smtClean="0"/>
          </a:p>
          <a:p>
            <a:pPr marL="301625" lvl="1" indent="-301625">
              <a:buClr>
                <a:srgbClr val="808080"/>
              </a:buClr>
              <a:buSzPct val="60000"/>
              <a:buNone/>
            </a:pPr>
            <a:endParaRPr lang="en-US" altLang="zh-CN" sz="1200" dirty="0" smtClean="0"/>
          </a:p>
          <a:p>
            <a:pPr marL="301625" lvl="1" indent="-301625">
              <a:buClr>
                <a:srgbClr val="808080"/>
              </a:buClr>
              <a:buSzPct val="60000"/>
              <a:buNone/>
            </a:pPr>
            <a:endParaRPr lang="en-US" altLang="zh-CN" sz="1200" dirty="0" smtClean="0"/>
          </a:p>
          <a:p>
            <a:pPr marL="301625" lvl="1" indent="-301625">
              <a:buClr>
                <a:srgbClr val="808080"/>
              </a:buClr>
              <a:buSzPct val="60000"/>
              <a:buNone/>
            </a:pPr>
            <a:endParaRPr lang="en-US" altLang="zh-CN" sz="1200" dirty="0" smtClean="0"/>
          </a:p>
          <a:p>
            <a:pPr marL="301625" lvl="1" indent="-301625">
              <a:buClr>
                <a:srgbClr val="808080"/>
              </a:buClr>
              <a:buSzPct val="60000"/>
              <a:buNone/>
            </a:pPr>
            <a:endParaRPr lang="en-US" altLang="zh-CN" sz="1200" dirty="0" smtClean="0"/>
          </a:p>
          <a:p>
            <a:pPr marL="301625" lvl="1" indent="-301625">
              <a:buClr>
                <a:srgbClr val="808080"/>
              </a:buClr>
              <a:buSzPct val="60000"/>
              <a:buNone/>
            </a:pPr>
            <a:endParaRPr lang="en-US" altLang="zh-CN" sz="1600" dirty="0" smtClean="0"/>
          </a:p>
          <a:p>
            <a:pPr marL="301625" lvl="1" indent="-301625">
              <a:buClr>
                <a:srgbClr val="808080"/>
              </a:buClr>
              <a:buSzPct val="60000"/>
              <a:buNone/>
            </a:pPr>
            <a:endParaRPr lang="en-US" altLang="zh-CN" sz="1600" dirty="0" smtClean="0"/>
          </a:p>
          <a:p>
            <a:pPr marL="301625" lvl="1" indent="-301625">
              <a:buClr>
                <a:srgbClr val="808080"/>
              </a:buClr>
              <a:buSzPct val="60000"/>
              <a:buNone/>
            </a:pPr>
            <a:endParaRPr lang="en-US" altLang="zh-CN" sz="1600" dirty="0" smtClean="0"/>
          </a:p>
          <a:p>
            <a:pPr marL="301625" lvl="1" indent="-301625">
              <a:buClr>
                <a:srgbClr val="808080"/>
              </a:buClr>
              <a:buSzPct val="60000"/>
              <a:buNone/>
            </a:pP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0816" y="2204864"/>
            <a:ext cx="6138223" cy="2412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5"/>
          <p:cNvSpPr>
            <a:spLocks noGrp="1" noChangeArrowheads="1"/>
          </p:cNvSpPr>
          <p:nvPr>
            <p:ph type="title"/>
          </p:nvPr>
        </p:nvSpPr>
        <p:spPr>
          <a:xfrm>
            <a:off x="1289050" y="387350"/>
            <a:ext cx="7108825" cy="868363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目录</a:t>
            </a:r>
          </a:p>
        </p:txBody>
      </p:sp>
      <p:sp>
        <p:nvSpPr>
          <p:cNvPr id="6147" name="Rectangle 1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19100" indent="-419100" eaLnBrk="1" hangingPunct="1">
              <a:buClr>
                <a:schemeClr val="tx1"/>
              </a:buClr>
              <a:buSzTx/>
              <a:buFont typeface="Wingdings" pitchFamily="2" charset="2"/>
              <a:buAutoNum type="arabicPeriod"/>
              <a:defRPr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Flume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应用场景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419100" indent="-419100" eaLnBrk="1" hangingPunct="1">
              <a:buClr>
                <a:schemeClr val="tx1"/>
              </a:buClr>
              <a:buSzTx/>
              <a:buFont typeface="Wingdings" pitchFamily="2" charset="2"/>
              <a:buAutoNum type="arabicPeriod"/>
              <a:defRPr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Flume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应用开发流程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419100" indent="-419100" eaLnBrk="1" hangingPunct="1">
              <a:buClr>
                <a:schemeClr val="tx1"/>
              </a:buClr>
              <a:buSzTx/>
              <a:buFont typeface="Wingdings" pitchFamily="2" charset="2"/>
              <a:buAutoNum type="arabicPeriod"/>
              <a:defRPr/>
            </a:pPr>
            <a:r>
              <a:rPr lang="en-US" altLang="zh-CN" b="1" dirty="0" smtClean="0">
                <a:latin typeface="+mn-ea"/>
              </a:rPr>
              <a:t>Flume</a:t>
            </a:r>
            <a:r>
              <a:rPr lang="zh-CN" altLang="en-US" b="1" dirty="0" smtClean="0">
                <a:latin typeface="+mn-ea"/>
              </a:rPr>
              <a:t>应用举例</a:t>
            </a:r>
          </a:p>
          <a:p>
            <a:pPr marL="419100" indent="-419100" eaLnBrk="1" hangingPunct="1">
              <a:buClr>
                <a:schemeClr val="tx1"/>
              </a:buClr>
              <a:buSzTx/>
              <a:buFont typeface="Wingdings" pitchFamily="2" charset="2"/>
              <a:buAutoNum type="arabicPeriod"/>
              <a:defRPr/>
            </a:pP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419100" indent="-419100" eaLnBrk="1" hangingPunct="1">
              <a:buClr>
                <a:schemeClr val="tx1"/>
              </a:buClr>
              <a:buSzTx/>
              <a:buFont typeface="Wingdings" pitchFamily="2" charset="2"/>
              <a:buAutoNum type="arabicPeriod"/>
              <a:defRPr/>
            </a:pPr>
            <a:endParaRPr lang="en-US" altLang="zh-CN" b="1" dirty="0" smtClean="0">
              <a:latin typeface="+mn-ea"/>
            </a:endParaRPr>
          </a:p>
          <a:p>
            <a:pPr marL="419100" indent="-419100" eaLnBrk="1" hangingPunct="1">
              <a:buClr>
                <a:schemeClr val="tx1"/>
              </a:buClr>
              <a:buSzTx/>
              <a:buFont typeface="Wingdings" pitchFamily="2" charset="2"/>
              <a:buAutoNum type="arabicPeriod"/>
              <a:defRPr/>
            </a:pPr>
            <a:endParaRPr lang="en-US" altLang="zh-CN" dirty="0" smtClean="0">
              <a:latin typeface="+mn-ea"/>
            </a:endParaRPr>
          </a:p>
          <a:p>
            <a:pPr lvl="1" eaLnBrk="1" hangingPunct="1">
              <a:defRPr/>
            </a:pPr>
            <a:endParaRPr lang="en-US" altLang="zh-CN" dirty="0" smtClean="0">
              <a:latin typeface="+mn-ea"/>
            </a:endParaRPr>
          </a:p>
        </p:txBody>
      </p:sp>
      <p:pic>
        <p:nvPicPr>
          <p:cNvPr id="5" name="Picture 18" descr="目录 cop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4850" y="506413"/>
            <a:ext cx="617538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Flume</a:t>
            </a:r>
            <a:r>
              <a:rPr lang="zh-CN" altLang="en-US" dirty="0" smtClean="0"/>
              <a:t>应用开发举例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560" y="1374775"/>
            <a:ext cx="7929562" cy="4826000"/>
          </a:xfrm>
        </p:spPr>
        <p:txBody>
          <a:bodyPr/>
          <a:lstStyle/>
          <a:p>
            <a:pPr marL="0" lvl="1" indent="0">
              <a:spcBef>
                <a:spcPts val="792"/>
              </a:spcBef>
              <a:buNone/>
            </a:pPr>
            <a:r>
              <a:rPr lang="zh-CN" altLang="en-US" sz="1600" dirty="0" smtClean="0">
                <a:latin typeface="+mn-ea"/>
              </a:rPr>
              <a:t>举例：将集群外某一个节点上目录下的数据文件采集到</a:t>
            </a:r>
            <a:r>
              <a:rPr lang="en-US" altLang="zh-CN" sz="1600" dirty="0" smtClean="0">
                <a:latin typeface="+mn-ea"/>
              </a:rPr>
              <a:t>Kafka</a:t>
            </a:r>
            <a:r>
              <a:rPr lang="zh-CN" altLang="en-US" sz="1600" dirty="0" smtClean="0">
                <a:latin typeface="+mn-ea"/>
              </a:rPr>
              <a:t>中，集群已安装完毕，其他信息如下：</a:t>
            </a:r>
            <a:endParaRPr lang="en-US" altLang="zh-CN" sz="1600" dirty="0" smtClean="0">
              <a:latin typeface="+mn-ea"/>
            </a:endParaRPr>
          </a:p>
          <a:p>
            <a:pPr marL="0" lvl="1" indent="0">
              <a:spcBef>
                <a:spcPts val="792"/>
              </a:spcBef>
              <a:buNone/>
            </a:pPr>
            <a:r>
              <a:rPr lang="zh-CN" altLang="en-US" sz="1600" dirty="0" smtClean="0">
                <a:latin typeface="+mn-ea"/>
              </a:rPr>
              <a:t>数据源：</a:t>
            </a:r>
            <a:endParaRPr lang="en-US" altLang="zh-CN" sz="1600" dirty="0" smtClean="0">
              <a:latin typeface="+mn-ea"/>
            </a:endParaRPr>
          </a:p>
          <a:p>
            <a:pPr marL="0" lvl="1" indent="0">
              <a:spcBef>
                <a:spcPts val="792"/>
              </a:spcBef>
              <a:buNone/>
            </a:pPr>
            <a:r>
              <a:rPr lang="en-US" altLang="zh-CN" sz="1600" dirty="0" smtClean="0">
                <a:latin typeface="+mn-ea"/>
              </a:rPr>
              <a:t>           </a:t>
            </a:r>
            <a:r>
              <a:rPr lang="zh-CN" altLang="en-US" sz="1600" dirty="0" smtClean="0">
                <a:latin typeface="+mn-ea"/>
              </a:rPr>
              <a:t>节点：</a:t>
            </a:r>
            <a:r>
              <a:rPr lang="en-US" altLang="zh-CN" sz="1600" dirty="0" smtClean="0">
                <a:latin typeface="+mn-ea"/>
              </a:rPr>
              <a:t>192.168.1.20</a:t>
            </a:r>
          </a:p>
          <a:p>
            <a:pPr marL="0" lvl="1" indent="0">
              <a:spcBef>
                <a:spcPts val="792"/>
              </a:spcBef>
              <a:buNone/>
            </a:pPr>
            <a:r>
              <a:rPr lang="en-US" altLang="zh-CN" sz="1600" dirty="0" smtClean="0">
                <a:latin typeface="+mn-ea"/>
              </a:rPr>
              <a:t>            </a:t>
            </a:r>
            <a:r>
              <a:rPr lang="zh-CN" altLang="en-US" sz="1600" dirty="0" smtClean="0">
                <a:latin typeface="+mn-ea"/>
              </a:rPr>
              <a:t>采集路径：</a:t>
            </a:r>
            <a:r>
              <a:rPr lang="en-US" altLang="zh-CN" sz="1600" dirty="0" smtClean="0">
                <a:latin typeface="+mn-ea"/>
              </a:rPr>
              <a:t>/</a:t>
            </a:r>
            <a:r>
              <a:rPr lang="en-US" altLang="zh-CN" sz="1600" dirty="0" err="1" smtClean="0">
                <a:latin typeface="+mn-ea"/>
              </a:rPr>
              <a:t>tmp</a:t>
            </a:r>
            <a:r>
              <a:rPr lang="en-US" altLang="zh-CN" sz="1600" dirty="0" smtClean="0">
                <a:latin typeface="+mn-ea"/>
              </a:rPr>
              <a:t>/</a:t>
            </a:r>
            <a:r>
              <a:rPr lang="en-US" altLang="zh-CN" sz="1600" dirty="0" err="1" smtClean="0">
                <a:latin typeface="+mn-ea"/>
              </a:rPr>
              <a:t>flume_test</a:t>
            </a:r>
            <a:endParaRPr lang="en-US" altLang="zh-CN" sz="1600" dirty="0" smtClean="0">
              <a:latin typeface="+mn-ea"/>
            </a:endParaRPr>
          </a:p>
          <a:p>
            <a:pPr marL="0" lvl="1" indent="0">
              <a:spcBef>
                <a:spcPts val="792"/>
              </a:spcBef>
              <a:buNone/>
            </a:pPr>
            <a:r>
              <a:rPr lang="zh-CN" altLang="en-US" sz="1600" dirty="0" smtClean="0">
                <a:latin typeface="+mn-ea"/>
              </a:rPr>
              <a:t>服务端：</a:t>
            </a:r>
            <a:r>
              <a:rPr lang="en-US" altLang="zh-CN" sz="1600" dirty="0" smtClean="0">
                <a:latin typeface="+mn-ea"/>
              </a:rPr>
              <a:t>Flume</a:t>
            </a:r>
            <a:r>
              <a:rPr lang="zh-CN" altLang="en-US" sz="1600" dirty="0" smtClean="0">
                <a:latin typeface="+mn-ea"/>
              </a:rPr>
              <a:t>部署在 </a:t>
            </a:r>
            <a:r>
              <a:rPr lang="en-US" altLang="zh-CN" sz="1600" dirty="0" smtClean="0">
                <a:latin typeface="+mn-ea"/>
              </a:rPr>
              <a:t>192.168.1.200 192.168.1.201</a:t>
            </a:r>
          </a:p>
          <a:p>
            <a:pPr marL="0" lvl="1" indent="0">
              <a:spcBef>
                <a:spcPts val="792"/>
              </a:spcBef>
              <a:buNone/>
            </a:pPr>
            <a:r>
              <a:rPr lang="en-US" altLang="zh-CN" sz="1600" dirty="0" smtClean="0">
                <a:latin typeface="+mn-ea"/>
              </a:rPr>
              <a:t>1</a:t>
            </a:r>
            <a:r>
              <a:rPr lang="zh-CN" altLang="en-US" sz="1600" dirty="0" smtClean="0">
                <a:latin typeface="+mn-ea"/>
              </a:rPr>
              <a:t>）首先确定数据源：集群外</a:t>
            </a:r>
            <a:endParaRPr lang="en-US" altLang="zh-CN" sz="1600" dirty="0" smtClean="0">
              <a:latin typeface="+mn-ea"/>
            </a:endParaRPr>
          </a:p>
          <a:p>
            <a:pPr marL="0" lvl="1" indent="0">
              <a:spcBef>
                <a:spcPts val="792"/>
              </a:spcBef>
              <a:buNone/>
            </a:pPr>
            <a:r>
              <a:rPr lang="en-US" altLang="zh-CN" sz="1600" dirty="0" smtClean="0">
                <a:latin typeface="+mn-ea"/>
              </a:rPr>
              <a:t>2</a:t>
            </a:r>
            <a:r>
              <a:rPr lang="zh-CN" altLang="en-US" sz="1600" dirty="0" smtClean="0">
                <a:latin typeface="+mn-ea"/>
              </a:rPr>
              <a:t>）数据最终流向：</a:t>
            </a:r>
            <a:r>
              <a:rPr lang="en-US" altLang="zh-CN" sz="1600" dirty="0" smtClean="0">
                <a:latin typeface="+mn-ea"/>
              </a:rPr>
              <a:t>Kafka(</a:t>
            </a:r>
            <a:r>
              <a:rPr lang="zh-CN" altLang="en-US" sz="1600" dirty="0" smtClean="0">
                <a:latin typeface="+mn-ea"/>
              </a:rPr>
              <a:t>集群内）</a:t>
            </a:r>
            <a:endParaRPr lang="en-US" altLang="zh-CN" sz="1600" dirty="0" smtClean="0">
              <a:latin typeface="+mn-ea"/>
            </a:endParaRPr>
          </a:p>
          <a:p>
            <a:pPr marL="0" lvl="1" indent="0">
              <a:spcBef>
                <a:spcPts val="792"/>
              </a:spcBef>
              <a:buNone/>
            </a:pPr>
            <a:r>
              <a:rPr lang="zh-CN" altLang="en-US" sz="1600" dirty="0" smtClean="0">
                <a:latin typeface="+mn-ea"/>
              </a:rPr>
              <a:t>那么需要采用级联方式，使用</a:t>
            </a:r>
            <a:r>
              <a:rPr lang="en-US" altLang="zh-CN" sz="1600" dirty="0" smtClean="0">
                <a:latin typeface="+mn-ea"/>
              </a:rPr>
              <a:t>Flume </a:t>
            </a:r>
            <a:r>
              <a:rPr lang="zh-CN" altLang="en-US" sz="1600" dirty="0" smtClean="0">
                <a:latin typeface="+mn-ea"/>
              </a:rPr>
              <a:t>客户端采集数据，</a:t>
            </a:r>
            <a:r>
              <a:rPr lang="en-US" altLang="zh-CN" sz="1600" dirty="0" smtClean="0">
                <a:latin typeface="+mn-ea"/>
              </a:rPr>
              <a:t>Flume</a:t>
            </a:r>
            <a:r>
              <a:rPr lang="zh-CN" altLang="en-US" sz="1600" dirty="0" smtClean="0">
                <a:latin typeface="+mn-ea"/>
              </a:rPr>
              <a:t>服务端接受数据，并将数据存储在</a:t>
            </a:r>
            <a:r>
              <a:rPr lang="en-US" altLang="zh-CN" sz="1600" dirty="0" smtClean="0">
                <a:latin typeface="+mn-ea"/>
              </a:rPr>
              <a:t>Kafka</a:t>
            </a:r>
            <a:r>
              <a:rPr lang="zh-CN" altLang="en-US" sz="1600" dirty="0" smtClean="0">
                <a:latin typeface="+mn-ea"/>
              </a:rPr>
              <a:t>中</a:t>
            </a:r>
            <a:endParaRPr lang="en-US" altLang="zh-CN" sz="1600" dirty="0" smtClean="0">
              <a:latin typeface="+mn-ea"/>
            </a:endParaRPr>
          </a:p>
          <a:p>
            <a:endParaRPr lang="en-US" altLang="zh-CN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Flume</a:t>
            </a:r>
            <a:r>
              <a:rPr lang="zh-CN" altLang="en-US" dirty="0" smtClean="0"/>
              <a:t>应用开发举例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560" y="1374775"/>
            <a:ext cx="7929562" cy="4826000"/>
          </a:xfrm>
        </p:spPr>
        <p:txBody>
          <a:bodyPr/>
          <a:lstStyle/>
          <a:p>
            <a:pPr marL="0" lvl="1" indent="0">
              <a:spcBef>
                <a:spcPts val="792"/>
              </a:spcBef>
              <a:buNone/>
            </a:pPr>
            <a:r>
              <a:rPr lang="en-US" altLang="zh-CN" sz="1600" dirty="0" smtClean="0"/>
              <a:t>3</a:t>
            </a:r>
            <a:r>
              <a:rPr lang="zh-CN" altLang="en-US" sz="1600" dirty="0" smtClean="0"/>
              <a:t>）根据采集源类型和数据最终流向确定</a:t>
            </a:r>
            <a:r>
              <a:rPr lang="en-US" altLang="zh-CN" sz="1600" dirty="0" smtClean="0"/>
              <a:t>source/channel/sink</a:t>
            </a:r>
            <a:r>
              <a:rPr lang="zh-CN" altLang="en-US" sz="1600" dirty="0" smtClean="0"/>
              <a:t>类型</a:t>
            </a:r>
            <a:endParaRPr lang="en-US" altLang="zh-CN" sz="1600" dirty="0" smtClean="0"/>
          </a:p>
          <a:p>
            <a:pPr marL="0" lvl="1" indent="0">
              <a:spcBef>
                <a:spcPts val="792"/>
              </a:spcBef>
              <a:buNone/>
            </a:pPr>
            <a:r>
              <a:rPr lang="zh-CN" altLang="en-US" sz="1600" dirty="0" smtClean="0"/>
              <a:t>客户端：</a:t>
            </a:r>
            <a:endParaRPr lang="en-US" altLang="zh-CN" sz="1600" dirty="0" smtClean="0"/>
          </a:p>
          <a:p>
            <a:pPr marL="0" lvl="1" indent="0">
              <a:spcBef>
                <a:spcPts val="792"/>
              </a:spcBef>
              <a:buNone/>
            </a:pPr>
            <a:r>
              <a:rPr lang="en-US" altLang="zh-CN" sz="1600" dirty="0" smtClean="0">
                <a:latin typeface="+mn-ea"/>
              </a:rPr>
              <a:t>           source: spool</a:t>
            </a:r>
          </a:p>
          <a:p>
            <a:pPr marL="0" lvl="1" indent="0">
              <a:spcBef>
                <a:spcPts val="792"/>
              </a:spcBef>
              <a:buNone/>
            </a:pPr>
            <a:r>
              <a:rPr lang="en-US" altLang="zh-CN" sz="1600" dirty="0" smtClean="0">
                <a:latin typeface="+mn-ea"/>
              </a:rPr>
              <a:t>           </a:t>
            </a:r>
            <a:r>
              <a:rPr lang="en-US" altLang="zh-CN" sz="1600" dirty="0" err="1" smtClean="0">
                <a:latin typeface="+mn-ea"/>
              </a:rPr>
              <a:t>channel:file</a:t>
            </a:r>
            <a:r>
              <a:rPr lang="en-US" altLang="zh-CN" sz="1600" dirty="0" smtClean="0">
                <a:latin typeface="+mn-ea"/>
              </a:rPr>
              <a:t> (</a:t>
            </a:r>
            <a:r>
              <a:rPr lang="zh-CN" altLang="en-US" sz="1600" dirty="0" smtClean="0">
                <a:latin typeface="+mn-ea"/>
              </a:rPr>
              <a:t>防止进程复位数据丢失）</a:t>
            </a:r>
            <a:endParaRPr lang="en-US" altLang="zh-CN" sz="1600" dirty="0" smtClean="0">
              <a:latin typeface="+mn-ea"/>
            </a:endParaRPr>
          </a:p>
          <a:p>
            <a:pPr marL="0" lvl="1" indent="0">
              <a:spcBef>
                <a:spcPts val="792"/>
              </a:spcBef>
              <a:buNone/>
            </a:pPr>
            <a:r>
              <a:rPr lang="en-US" altLang="zh-CN" sz="1600" dirty="0" smtClean="0">
                <a:latin typeface="+mn-ea"/>
              </a:rPr>
              <a:t>           </a:t>
            </a:r>
            <a:r>
              <a:rPr lang="en-US" altLang="zh-CN" sz="1600" dirty="0" err="1" smtClean="0">
                <a:latin typeface="+mn-ea"/>
              </a:rPr>
              <a:t>sink:avro</a:t>
            </a:r>
            <a:r>
              <a:rPr lang="en-US" altLang="zh-CN" sz="1600" dirty="0" smtClean="0">
                <a:latin typeface="+mn-ea"/>
              </a:rPr>
              <a:t> (</a:t>
            </a:r>
            <a:r>
              <a:rPr lang="zh-CN" altLang="en-US" sz="1600" dirty="0" smtClean="0">
                <a:latin typeface="+mn-ea"/>
              </a:rPr>
              <a:t>级联</a:t>
            </a:r>
            <a:r>
              <a:rPr lang="en-US" altLang="zh-CN" sz="1600" dirty="0" smtClean="0">
                <a:latin typeface="+mn-ea"/>
              </a:rPr>
              <a:t>Flume </a:t>
            </a:r>
            <a:r>
              <a:rPr lang="zh-CN" altLang="en-US" sz="1600" dirty="0" smtClean="0">
                <a:latin typeface="+mn-ea"/>
              </a:rPr>
              <a:t>服务端时使用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pPr marL="85725" lvl="1" indent="-85725">
              <a:spcBef>
                <a:spcPts val="792"/>
              </a:spcBef>
              <a:buNone/>
            </a:pPr>
            <a:r>
              <a:rPr lang="zh-CN" altLang="en-US" sz="1600" dirty="0" smtClean="0"/>
              <a:t>服务端：</a:t>
            </a:r>
            <a:endParaRPr lang="en-US" altLang="zh-CN" sz="1600" dirty="0" smtClean="0"/>
          </a:p>
          <a:p>
            <a:pPr marL="0" lvl="1" indent="0">
              <a:spcBef>
                <a:spcPts val="792"/>
              </a:spcBef>
              <a:buNone/>
            </a:pPr>
            <a:r>
              <a:rPr lang="en-US" altLang="zh-CN" sz="1600" dirty="0" smtClean="0">
                <a:latin typeface="+mn-ea"/>
              </a:rPr>
              <a:t>          </a:t>
            </a:r>
            <a:r>
              <a:rPr lang="en-US" altLang="zh-CN" sz="1600" dirty="0" err="1" smtClean="0">
                <a:latin typeface="+mn-ea"/>
              </a:rPr>
              <a:t>source:avro</a:t>
            </a:r>
            <a:r>
              <a:rPr lang="en-US" altLang="zh-CN" sz="1600" dirty="0" smtClean="0">
                <a:latin typeface="+mn-ea"/>
              </a:rPr>
              <a:t> (</a:t>
            </a:r>
            <a:r>
              <a:rPr lang="zh-CN" altLang="en-US" sz="1600" dirty="0" smtClean="0">
                <a:latin typeface="+mn-ea"/>
              </a:rPr>
              <a:t>级联</a:t>
            </a:r>
            <a:r>
              <a:rPr lang="en-US" altLang="zh-CN" sz="1600" dirty="0" smtClean="0">
                <a:latin typeface="+mn-ea"/>
              </a:rPr>
              <a:t>Flume </a:t>
            </a:r>
            <a:r>
              <a:rPr lang="zh-CN" altLang="en-US" sz="1600" dirty="0" smtClean="0">
                <a:latin typeface="+mn-ea"/>
              </a:rPr>
              <a:t>客户端时使用）</a:t>
            </a:r>
            <a:endParaRPr lang="en-US" altLang="zh-CN" sz="1600" dirty="0" smtClean="0">
              <a:latin typeface="+mn-ea"/>
            </a:endParaRPr>
          </a:p>
          <a:p>
            <a:pPr marL="0" lvl="1" indent="0">
              <a:spcBef>
                <a:spcPts val="792"/>
              </a:spcBef>
              <a:buNone/>
            </a:pPr>
            <a:r>
              <a:rPr lang="en-US" altLang="zh-CN" sz="1600" dirty="0" smtClean="0">
                <a:latin typeface="+mn-ea"/>
              </a:rPr>
              <a:t>          </a:t>
            </a:r>
            <a:r>
              <a:rPr lang="en-US" altLang="zh-CN" sz="1600" dirty="0" err="1" smtClean="0">
                <a:latin typeface="+mn-ea"/>
              </a:rPr>
              <a:t>channel:file</a:t>
            </a:r>
            <a:endParaRPr lang="en-US" altLang="zh-CN" sz="1600" dirty="0" smtClean="0">
              <a:latin typeface="+mn-ea"/>
            </a:endParaRPr>
          </a:p>
          <a:p>
            <a:pPr marL="0" lvl="1" indent="0">
              <a:spcBef>
                <a:spcPts val="792"/>
              </a:spcBef>
              <a:buNone/>
            </a:pPr>
            <a:r>
              <a:rPr lang="en-US" altLang="zh-CN" sz="1600" dirty="0" smtClean="0">
                <a:latin typeface="+mn-ea"/>
              </a:rPr>
              <a:t>          </a:t>
            </a:r>
            <a:r>
              <a:rPr lang="en-US" altLang="zh-CN" sz="1600" dirty="0" err="1" smtClean="0">
                <a:latin typeface="+mn-ea"/>
              </a:rPr>
              <a:t>sink:Kafka</a:t>
            </a:r>
            <a:r>
              <a:rPr lang="en-US" altLang="zh-CN" sz="1600" dirty="0" smtClean="0">
                <a:latin typeface="+mn-ea"/>
              </a:rPr>
              <a:t> (</a:t>
            </a:r>
            <a:r>
              <a:rPr lang="zh-CN" altLang="en-US" sz="1600" dirty="0" smtClean="0">
                <a:latin typeface="+mn-ea"/>
              </a:rPr>
              <a:t>数据最终落地</a:t>
            </a:r>
            <a:endParaRPr lang="en-US" altLang="zh-CN" sz="1600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8"/>
          <p:cNvSpPr>
            <a:spLocks noGrp="1" noChangeArrowheads="1"/>
          </p:cNvSpPr>
          <p:nvPr>
            <p:ph type="ctrTitle"/>
          </p:nvPr>
        </p:nvSpPr>
        <p:spPr>
          <a:xfrm>
            <a:off x="642938" y="1419225"/>
            <a:ext cx="5368925" cy="2370138"/>
          </a:xfrm>
          <a:ln/>
        </p:spPr>
        <p:txBody>
          <a:bodyPr/>
          <a:lstStyle/>
          <a:p>
            <a:r>
              <a:rPr lang="en-US" altLang="zh-CN" dirty="0" smtClean="0"/>
              <a:t>FusionInsight HD</a:t>
            </a:r>
            <a:br>
              <a:rPr lang="en-US" altLang="zh-CN" dirty="0" smtClean="0"/>
            </a:br>
            <a:r>
              <a:rPr lang="en-US" altLang="zh-CN" dirty="0" smtClean="0"/>
              <a:t>Flume</a:t>
            </a:r>
            <a:r>
              <a:rPr lang="zh-CN" altLang="en-US" dirty="0" smtClean="0"/>
              <a:t>应用开发</a:t>
            </a:r>
          </a:p>
        </p:txBody>
      </p:sp>
      <p:sp>
        <p:nvSpPr>
          <p:cNvPr id="5123" name="DtsShapeName" descr="8CE5295821885C70CB254E5500C4G505083E@F83E@PB26513!!!!!!BIHO@]b26513!!!!@5E19B011306188854E31!籽吓纪撑泞变/qqu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1!1" hidden="1"/>
          <p:cNvSpPr>
            <a:spLocks noChangeArrowheads="1"/>
          </p:cNvSpPr>
          <p:nvPr/>
        </p:nvSpPr>
        <p:spPr bwMode="auto">
          <a:xfrm>
            <a:off x="0" y="0"/>
            <a:ext cx="1588" cy="158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5033 w 21600"/>
              <a:gd name="T13" fmla="*/ 2272 h 21600"/>
              <a:gd name="T14" fmla="*/ 16554 w 21600"/>
              <a:gd name="T15" fmla="*/ 1368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Flume</a:t>
            </a:r>
            <a:r>
              <a:rPr lang="zh-CN" altLang="en-US" dirty="0" smtClean="0"/>
              <a:t>应用开发举例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560" y="1374775"/>
            <a:ext cx="7929562" cy="4826000"/>
          </a:xfrm>
        </p:spPr>
        <p:txBody>
          <a:bodyPr/>
          <a:lstStyle/>
          <a:p>
            <a:pPr marL="0" lvl="1" indent="0">
              <a:spcBef>
                <a:spcPts val="792"/>
              </a:spcBef>
              <a:buNone/>
            </a:pPr>
            <a:r>
              <a:rPr lang="zh-CN" altLang="en-US" sz="1600" dirty="0" smtClean="0"/>
              <a:t>使用配置文件生成工具填写相应的配置参数，先生成客户端配置信息，其中</a:t>
            </a:r>
            <a:r>
              <a:rPr lang="en-US" altLang="zh-CN" sz="1600" dirty="0" smtClean="0"/>
              <a:t>source</a:t>
            </a:r>
            <a:r>
              <a:rPr lang="zh-CN" altLang="en-US" sz="1600" dirty="0" smtClean="0"/>
              <a:t>各项参数填写如下（其他参数值可以使用工具的默认值）：</a:t>
            </a:r>
            <a:endParaRPr lang="en-US" altLang="zh-CN" sz="1600" dirty="0" smtClean="0"/>
          </a:p>
          <a:p>
            <a:pPr marL="0" lvl="1" indent="0">
              <a:spcBef>
                <a:spcPts val="792"/>
              </a:spcBef>
              <a:buNone/>
            </a:pPr>
            <a:endParaRPr lang="en-US" altLang="zh-CN" sz="1600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38200" y="2167136"/>
          <a:ext cx="6096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+mn-ea"/>
                          <a:ea typeface="+mn-ea"/>
                        </a:rPr>
                        <a:t>SourceName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+mn-ea"/>
                          <a:ea typeface="+mn-ea"/>
                        </a:rPr>
                        <a:t>client_source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type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+mn-ea"/>
                          <a:ea typeface="+mn-ea"/>
                        </a:rPr>
                        <a:t>spooldir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+mn-ea"/>
                          <a:ea typeface="+mn-ea"/>
                        </a:rPr>
                        <a:t>spoolDir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en-US" altLang="zh-CN" sz="1600" dirty="0" err="1" smtClean="0">
                          <a:latin typeface="+mn-ea"/>
                          <a:ea typeface="+mn-ea"/>
                        </a:rPr>
                        <a:t>tmp</a:t>
                      </a:r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en-US" altLang="zh-CN" sz="1600" dirty="0" err="1" smtClean="0">
                          <a:latin typeface="+mn-ea"/>
                          <a:ea typeface="+mn-ea"/>
                        </a:rPr>
                        <a:t>flume_test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+mn-ea"/>
                          <a:ea typeface="+mn-ea"/>
                        </a:rPr>
                        <a:t>trackerDir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en-US" altLang="zh-CN" sz="1600" dirty="0" err="1" smtClean="0">
                          <a:latin typeface="+mn-ea"/>
                          <a:ea typeface="+mn-ea"/>
                        </a:rPr>
                        <a:t>tmp</a:t>
                      </a:r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en-US" altLang="zh-CN" sz="1600" dirty="0" err="1" smtClean="0">
                          <a:latin typeface="+mn-ea"/>
                          <a:ea typeface="+mn-ea"/>
                        </a:rPr>
                        <a:t>flume_tracker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channels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+mn-ea"/>
                          <a:ea typeface="+mn-ea"/>
                        </a:rPr>
                        <a:t>client_channel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Flume</a:t>
            </a:r>
            <a:r>
              <a:rPr lang="zh-CN" altLang="en-US" dirty="0" smtClean="0"/>
              <a:t>应用开发举例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560" y="1374775"/>
            <a:ext cx="7929562" cy="4826000"/>
          </a:xfrm>
        </p:spPr>
        <p:txBody>
          <a:bodyPr/>
          <a:lstStyle/>
          <a:p>
            <a:pPr marL="0" lvl="1" indent="0">
              <a:spcBef>
                <a:spcPts val="792"/>
              </a:spcBef>
              <a:buNone/>
            </a:pPr>
            <a:r>
              <a:rPr lang="en-US" altLang="zh-CN" sz="1600" dirty="0" smtClean="0">
                <a:latin typeface="+mn-ea"/>
              </a:rPr>
              <a:t>channel</a:t>
            </a:r>
            <a:r>
              <a:rPr lang="zh-CN" altLang="en-US" sz="1600" dirty="0" smtClean="0">
                <a:latin typeface="+mn-ea"/>
              </a:rPr>
              <a:t>各项参数填写如下（其他参数值可以使用工具的默认值）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pPr marL="0" lvl="1" indent="0">
              <a:spcBef>
                <a:spcPts val="792"/>
              </a:spcBef>
              <a:buNone/>
            </a:pPr>
            <a:endParaRPr lang="en-US" altLang="zh-CN" sz="1600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81050" y="2024063"/>
          <a:ext cx="669674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48372"/>
                <a:gridCol w="334837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+mn-ea"/>
                          <a:ea typeface="+mn-ea"/>
                        </a:rPr>
                        <a:t>ChanelName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+mn-ea"/>
                          <a:ea typeface="+mn-ea"/>
                        </a:rPr>
                        <a:t>client_channel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type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file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+mn-ea"/>
                          <a:ea typeface="+mn-ea"/>
                        </a:rPr>
                        <a:t>dataDirs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en-US" altLang="zh-CN" sz="1600" dirty="0" err="1" smtClean="0">
                          <a:latin typeface="+mn-ea"/>
                          <a:ea typeface="+mn-ea"/>
                        </a:rPr>
                        <a:t>tmp</a:t>
                      </a:r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/file-channel/data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+mn-ea"/>
                          <a:ea typeface="+mn-ea"/>
                        </a:rPr>
                        <a:t>checkpointDir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en-US" altLang="zh-CN" sz="1600" dirty="0" err="1" smtClean="0">
                          <a:latin typeface="+mn-ea"/>
                          <a:ea typeface="+mn-ea"/>
                        </a:rPr>
                        <a:t>tmp</a:t>
                      </a:r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/file-channel/checkpoint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Flume</a:t>
            </a:r>
            <a:r>
              <a:rPr lang="zh-CN" altLang="en-US" dirty="0" smtClean="0"/>
              <a:t>应用开发举例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560" y="1374775"/>
            <a:ext cx="7929562" cy="4826000"/>
          </a:xfrm>
        </p:spPr>
        <p:txBody>
          <a:bodyPr/>
          <a:lstStyle/>
          <a:p>
            <a:pPr marL="0" lvl="1" indent="0">
              <a:spcBef>
                <a:spcPts val="792"/>
              </a:spcBef>
              <a:buNone/>
            </a:pPr>
            <a:r>
              <a:rPr lang="en-US" altLang="zh-CN" sz="1600" dirty="0" smtClean="0">
                <a:latin typeface="+mn-ea"/>
              </a:rPr>
              <a:t>sink</a:t>
            </a:r>
            <a:r>
              <a:rPr lang="zh-CN" altLang="en-US" sz="1600" dirty="0" smtClean="0">
                <a:latin typeface="+mn-ea"/>
              </a:rPr>
              <a:t>各项参数填写如下（其他参数值可以使用工具的默认值）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pPr marL="0" lvl="1" indent="0">
              <a:spcBef>
                <a:spcPts val="792"/>
              </a:spcBef>
              <a:buNone/>
            </a:pPr>
            <a:endParaRPr lang="en-US" altLang="zh-CN" sz="1600" dirty="0" smtClean="0"/>
          </a:p>
          <a:p>
            <a:pPr marL="0" lvl="1" indent="0">
              <a:spcBef>
                <a:spcPts val="792"/>
              </a:spcBef>
              <a:buNone/>
            </a:pPr>
            <a:endParaRPr lang="en-US" altLang="zh-CN" sz="1600" dirty="0" smtClean="0"/>
          </a:p>
          <a:p>
            <a:pPr marL="0" lvl="1" indent="0">
              <a:spcBef>
                <a:spcPts val="792"/>
              </a:spcBef>
              <a:buNone/>
            </a:pPr>
            <a:endParaRPr lang="en-US" altLang="zh-CN" sz="1600" dirty="0" smtClean="0"/>
          </a:p>
          <a:p>
            <a:pPr marL="0" lvl="1" indent="0">
              <a:spcBef>
                <a:spcPts val="792"/>
              </a:spcBef>
              <a:buNone/>
            </a:pPr>
            <a:endParaRPr lang="en-US" altLang="zh-CN" sz="1600" dirty="0" smtClean="0"/>
          </a:p>
          <a:p>
            <a:pPr marL="0" lvl="1" indent="0">
              <a:spcBef>
                <a:spcPts val="792"/>
              </a:spcBef>
              <a:buNone/>
            </a:pPr>
            <a:endParaRPr lang="en-US" altLang="zh-CN" sz="1600" dirty="0" smtClean="0"/>
          </a:p>
          <a:p>
            <a:pPr marL="0" lvl="1" indent="0">
              <a:spcBef>
                <a:spcPts val="792"/>
              </a:spcBef>
              <a:buNone/>
            </a:pPr>
            <a:r>
              <a:rPr lang="zh-CN" altLang="en-US" sz="1600" dirty="0" smtClean="0">
                <a:latin typeface="+mn-ea"/>
              </a:rPr>
              <a:t>点击“生成配置文件”按钮，将工具当前目录下的</a:t>
            </a:r>
            <a:r>
              <a:rPr lang="en-US" altLang="zh-CN" sz="1600" dirty="0" err="1" smtClean="0">
                <a:latin typeface="+mn-ea"/>
              </a:rPr>
              <a:t>properties.properties</a:t>
            </a:r>
            <a:r>
              <a:rPr lang="zh-CN" altLang="en-US" sz="1600" dirty="0" smtClean="0">
                <a:latin typeface="+mn-ea"/>
              </a:rPr>
              <a:t>配置文件上传到客户端安装目录下</a:t>
            </a:r>
            <a:r>
              <a:rPr lang="en-US" altLang="zh-CN" sz="1600" dirty="0" smtClean="0">
                <a:latin typeface="+mn-ea"/>
              </a:rPr>
              <a:t>/fusioninsight-flume-1.6.0/conf/</a:t>
            </a:r>
            <a:r>
              <a:rPr lang="zh-CN" altLang="en-US" sz="1600" dirty="0" smtClean="0">
                <a:latin typeface="+mn-ea"/>
              </a:rPr>
              <a:t>中</a:t>
            </a:r>
            <a:endParaRPr lang="en-US" altLang="zh-CN" sz="1600" dirty="0" smtClean="0">
              <a:latin typeface="+mn-ea"/>
            </a:endParaRPr>
          </a:p>
          <a:p>
            <a:pPr marL="0" lvl="1" indent="0">
              <a:spcBef>
                <a:spcPts val="792"/>
              </a:spcBef>
              <a:buNone/>
            </a:pPr>
            <a:endParaRPr lang="en-US" altLang="zh-CN" sz="1600" dirty="0" smtClean="0"/>
          </a:p>
          <a:p>
            <a:pPr marL="0" lvl="1" indent="0">
              <a:spcBef>
                <a:spcPts val="792"/>
              </a:spcBef>
              <a:buNone/>
            </a:pPr>
            <a:endParaRPr lang="en-US" altLang="zh-CN" sz="1600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781050" y="2024063"/>
          <a:ext cx="6096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+mn-ea"/>
                          <a:ea typeface="+mn-ea"/>
                        </a:rPr>
                        <a:t>SinkName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+mn-ea"/>
                          <a:ea typeface="+mn-ea"/>
                        </a:rPr>
                        <a:t>client_sink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type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+mn-ea"/>
                          <a:ea typeface="+mn-ea"/>
                        </a:rPr>
                        <a:t>avro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hostname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192.168.1.100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port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21154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channel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+mn-ea"/>
                          <a:ea typeface="+mn-ea"/>
                        </a:rPr>
                        <a:t>client_channel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Flume</a:t>
            </a:r>
            <a:r>
              <a:rPr lang="zh-CN" altLang="en-US" dirty="0" smtClean="0"/>
              <a:t>应用开发举例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560" y="1374775"/>
            <a:ext cx="7929562" cy="4826000"/>
          </a:xfrm>
        </p:spPr>
        <p:txBody>
          <a:bodyPr/>
          <a:lstStyle/>
          <a:p>
            <a:pPr marL="0" lvl="1" indent="0">
              <a:spcBef>
                <a:spcPts val="792"/>
              </a:spcBef>
              <a:buNone/>
            </a:pPr>
            <a:r>
              <a:rPr lang="zh-CN" altLang="en-US" sz="1600" dirty="0" smtClean="0">
                <a:latin typeface="+mn-ea"/>
              </a:rPr>
              <a:t>服务端</a:t>
            </a:r>
            <a:r>
              <a:rPr lang="en-US" altLang="zh-CN" sz="1600" dirty="0" smtClean="0">
                <a:latin typeface="+mn-ea"/>
              </a:rPr>
              <a:t>source</a:t>
            </a:r>
            <a:r>
              <a:rPr lang="zh-CN" altLang="en-US" sz="1600" dirty="0" smtClean="0">
                <a:latin typeface="+mn-ea"/>
              </a:rPr>
              <a:t>修改的参数名和参数值为（其他参数值可以使用工具的默认值）：</a:t>
            </a:r>
            <a:endParaRPr lang="en-US" altLang="zh-CN" sz="1600" dirty="0" smtClean="0">
              <a:latin typeface="+mn-ea"/>
            </a:endParaRPr>
          </a:p>
          <a:p>
            <a:pPr marL="0" lvl="1" indent="0">
              <a:spcBef>
                <a:spcPts val="792"/>
              </a:spcBef>
              <a:buNone/>
            </a:pPr>
            <a:endParaRPr lang="en-US" altLang="zh-CN" sz="1600" dirty="0" smtClean="0"/>
          </a:p>
          <a:p>
            <a:pPr marL="0" lvl="1" indent="0">
              <a:spcBef>
                <a:spcPts val="792"/>
              </a:spcBef>
              <a:buNone/>
            </a:pPr>
            <a:endParaRPr lang="en-US" altLang="zh-CN" sz="1600" dirty="0" smtClean="0"/>
          </a:p>
          <a:p>
            <a:pPr marL="0" lvl="1" indent="0">
              <a:spcBef>
                <a:spcPts val="792"/>
              </a:spcBef>
              <a:buNone/>
            </a:pPr>
            <a:endParaRPr lang="en-US" altLang="zh-CN" sz="1600" dirty="0" smtClean="0"/>
          </a:p>
          <a:p>
            <a:pPr marL="0" lvl="1" indent="0">
              <a:spcBef>
                <a:spcPts val="792"/>
              </a:spcBef>
              <a:buNone/>
            </a:pPr>
            <a:endParaRPr lang="en-US" altLang="zh-CN" sz="1600" dirty="0" smtClean="0"/>
          </a:p>
          <a:p>
            <a:pPr marL="0" lvl="1" indent="0">
              <a:spcBef>
                <a:spcPts val="792"/>
              </a:spcBef>
              <a:buNone/>
            </a:pPr>
            <a:endParaRPr lang="en-US" altLang="zh-CN" sz="1600" dirty="0" smtClean="0"/>
          </a:p>
          <a:p>
            <a:pPr marL="0" lvl="1" indent="0">
              <a:spcBef>
                <a:spcPts val="792"/>
              </a:spcBef>
              <a:buNone/>
            </a:pPr>
            <a:endParaRPr lang="en-US" altLang="zh-CN" sz="1600" dirty="0" smtClean="0"/>
          </a:p>
          <a:p>
            <a:pPr marL="0" lvl="1" indent="0">
              <a:spcBef>
                <a:spcPts val="792"/>
              </a:spcBef>
              <a:buNone/>
            </a:pPr>
            <a:endParaRPr lang="en-US" altLang="zh-CN" sz="1600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81050" y="2024063"/>
          <a:ext cx="6096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+mn-ea"/>
                          <a:ea typeface="+mn-ea"/>
                        </a:rPr>
                        <a:t>SourceName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+mn-ea"/>
                          <a:ea typeface="+mn-ea"/>
                        </a:rPr>
                        <a:t>server_source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type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+mn-ea"/>
                          <a:ea typeface="+mn-ea"/>
                        </a:rPr>
                        <a:t>avro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bind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192.168.1.100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port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21154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channels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+mn-ea"/>
                          <a:ea typeface="+mn-ea"/>
                        </a:rPr>
                        <a:t>server_channel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Flume</a:t>
            </a:r>
            <a:r>
              <a:rPr lang="zh-CN" altLang="en-US" dirty="0" smtClean="0"/>
              <a:t>应用开发举例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560" y="1374775"/>
            <a:ext cx="7929562" cy="4826000"/>
          </a:xfrm>
        </p:spPr>
        <p:txBody>
          <a:bodyPr/>
          <a:lstStyle/>
          <a:p>
            <a:pPr marL="0" lvl="1" indent="0">
              <a:spcBef>
                <a:spcPts val="792"/>
              </a:spcBef>
              <a:buNone/>
            </a:pPr>
            <a:r>
              <a:rPr lang="zh-CN" altLang="en-US" sz="1600" dirty="0" smtClean="0">
                <a:latin typeface="+mn-ea"/>
              </a:rPr>
              <a:t>服务端</a:t>
            </a:r>
            <a:r>
              <a:rPr lang="en-US" altLang="zh-CN" sz="1600" dirty="0" smtClean="0">
                <a:latin typeface="+mn-ea"/>
              </a:rPr>
              <a:t>channel</a:t>
            </a:r>
            <a:r>
              <a:rPr lang="zh-CN" altLang="en-US" sz="1600" dirty="0" smtClean="0"/>
              <a:t>修改的参数名和参数值为（其他参数值可以使用工具的默认值）：</a:t>
            </a:r>
            <a:endParaRPr lang="en-US" altLang="zh-CN" sz="1600" dirty="0" smtClean="0"/>
          </a:p>
          <a:p>
            <a:pPr marL="0" lvl="1" indent="0">
              <a:spcBef>
                <a:spcPts val="792"/>
              </a:spcBef>
              <a:buNone/>
            </a:pPr>
            <a:endParaRPr lang="en-US" altLang="zh-CN" sz="1600" dirty="0" smtClean="0"/>
          </a:p>
          <a:p>
            <a:pPr marL="0" lvl="1" indent="0">
              <a:spcBef>
                <a:spcPts val="792"/>
              </a:spcBef>
              <a:buNone/>
            </a:pPr>
            <a:endParaRPr lang="en-US" altLang="zh-CN" sz="1600" dirty="0" smtClean="0"/>
          </a:p>
          <a:p>
            <a:pPr marL="0" lvl="1" indent="0">
              <a:spcBef>
                <a:spcPts val="792"/>
              </a:spcBef>
              <a:buNone/>
            </a:pPr>
            <a:endParaRPr lang="en-US" altLang="zh-CN" sz="1600" dirty="0" smtClean="0"/>
          </a:p>
          <a:p>
            <a:pPr marL="0" lvl="1" indent="0">
              <a:spcBef>
                <a:spcPts val="792"/>
              </a:spcBef>
              <a:buNone/>
            </a:pPr>
            <a:endParaRPr lang="en-US" altLang="zh-CN" sz="1600" dirty="0" smtClean="0"/>
          </a:p>
          <a:p>
            <a:pPr marL="0" lvl="1" indent="0">
              <a:spcBef>
                <a:spcPts val="792"/>
              </a:spcBef>
              <a:buNone/>
            </a:pPr>
            <a:endParaRPr lang="en-US" altLang="zh-CN" sz="1600" dirty="0" smtClean="0"/>
          </a:p>
          <a:p>
            <a:pPr marL="0" lvl="1" indent="0">
              <a:spcBef>
                <a:spcPts val="792"/>
              </a:spcBef>
              <a:buNone/>
            </a:pPr>
            <a:endParaRPr lang="en-US" altLang="zh-CN" sz="1600" dirty="0" smtClean="0"/>
          </a:p>
          <a:p>
            <a:pPr marL="0" lvl="1" indent="0">
              <a:spcBef>
                <a:spcPts val="792"/>
              </a:spcBef>
              <a:buNone/>
            </a:pPr>
            <a:endParaRPr lang="en-US" altLang="zh-CN" sz="1600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781050" y="2024063"/>
          <a:ext cx="709278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2288"/>
                <a:gridCol w="4500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+mn-ea"/>
                          <a:ea typeface="+mn-ea"/>
                        </a:rPr>
                        <a:t>ChanelName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+mn-ea"/>
                          <a:ea typeface="+mn-ea"/>
                        </a:rPr>
                        <a:t>server_channel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type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file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+mn-ea"/>
                          <a:ea typeface="+mn-ea"/>
                        </a:rPr>
                        <a:t>dataDirs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en-US" altLang="zh-CN" sz="1600" dirty="0" err="1" smtClean="0">
                          <a:latin typeface="+mn-ea"/>
                          <a:ea typeface="+mn-ea"/>
                        </a:rPr>
                        <a:t>tmp</a:t>
                      </a:r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en-US" altLang="zh-CN" sz="1600" dirty="0" err="1" smtClean="0">
                          <a:latin typeface="+mn-ea"/>
                          <a:ea typeface="+mn-ea"/>
                        </a:rPr>
                        <a:t>server_file</a:t>
                      </a:r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-channel/data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+mn-ea"/>
                          <a:ea typeface="+mn-ea"/>
                        </a:rPr>
                        <a:t>checkpointDir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en-US" altLang="zh-CN" sz="1600" dirty="0" err="1" smtClean="0">
                          <a:latin typeface="+mn-ea"/>
                          <a:ea typeface="+mn-ea"/>
                        </a:rPr>
                        <a:t>tmp</a:t>
                      </a:r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en-US" altLang="zh-CN" sz="1600" dirty="0" err="1" smtClean="0">
                          <a:latin typeface="+mn-ea"/>
                          <a:ea typeface="+mn-ea"/>
                        </a:rPr>
                        <a:t>server_file</a:t>
                      </a:r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-channel/checkpoint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Flume</a:t>
            </a:r>
            <a:r>
              <a:rPr lang="zh-CN" altLang="en-US" dirty="0" smtClean="0"/>
              <a:t>应用开发举例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560" y="1374775"/>
            <a:ext cx="7929562" cy="4826000"/>
          </a:xfrm>
        </p:spPr>
        <p:txBody>
          <a:bodyPr/>
          <a:lstStyle/>
          <a:p>
            <a:pPr marL="0" lvl="1" indent="0">
              <a:spcBef>
                <a:spcPts val="792"/>
              </a:spcBef>
              <a:buNone/>
            </a:pPr>
            <a:r>
              <a:rPr lang="zh-CN" altLang="en-US" sz="1600" dirty="0" smtClean="0"/>
              <a:t>服务端</a:t>
            </a:r>
            <a:r>
              <a:rPr lang="en-US" altLang="zh-CN" sz="1600" dirty="0" smtClean="0">
                <a:latin typeface="+mn-ea"/>
              </a:rPr>
              <a:t>sink</a:t>
            </a:r>
            <a:r>
              <a:rPr lang="zh-CN" altLang="en-US" sz="1600" dirty="0" smtClean="0"/>
              <a:t>修改的参数名和参数值为（其他参数值可以使用工具的默认值）：</a:t>
            </a:r>
            <a:endParaRPr lang="en-US" altLang="zh-CN" sz="1600" dirty="0" smtClean="0"/>
          </a:p>
          <a:p>
            <a:pPr marL="0" lvl="1" indent="0">
              <a:spcBef>
                <a:spcPts val="792"/>
              </a:spcBef>
              <a:buNone/>
            </a:pPr>
            <a:endParaRPr lang="en-US" altLang="zh-CN" sz="1600" dirty="0" smtClean="0"/>
          </a:p>
          <a:p>
            <a:pPr marL="0" lvl="1" indent="0">
              <a:spcBef>
                <a:spcPts val="792"/>
              </a:spcBef>
              <a:buNone/>
            </a:pPr>
            <a:endParaRPr lang="en-US" altLang="zh-CN" sz="1600" dirty="0" smtClean="0"/>
          </a:p>
          <a:p>
            <a:pPr marL="0" lvl="1" indent="0">
              <a:spcBef>
                <a:spcPts val="792"/>
              </a:spcBef>
              <a:buNone/>
            </a:pPr>
            <a:endParaRPr lang="en-US" altLang="zh-CN" sz="1600" dirty="0" smtClean="0"/>
          </a:p>
          <a:p>
            <a:pPr marL="0" lvl="1" indent="0">
              <a:spcBef>
                <a:spcPts val="792"/>
              </a:spcBef>
              <a:buNone/>
            </a:pPr>
            <a:endParaRPr lang="en-US" altLang="zh-CN" sz="1600" dirty="0" smtClean="0"/>
          </a:p>
          <a:p>
            <a:pPr marL="0" lvl="1" indent="0">
              <a:spcBef>
                <a:spcPts val="792"/>
              </a:spcBef>
              <a:buNone/>
            </a:pPr>
            <a:r>
              <a:rPr lang="zh-CN" altLang="en-US" sz="1600" dirty="0" smtClean="0">
                <a:latin typeface="+mn-ea"/>
              </a:rPr>
              <a:t>点击“生成配置文件”按钮，将工具所在路径下的</a:t>
            </a:r>
            <a:r>
              <a:rPr lang="en-US" altLang="zh-CN" sz="1600" dirty="0" err="1" smtClean="0">
                <a:latin typeface="+mn-ea"/>
              </a:rPr>
              <a:t>properties.properties</a:t>
            </a:r>
            <a:r>
              <a:rPr lang="zh-CN" altLang="en-US" sz="1600" dirty="0" smtClean="0">
                <a:latin typeface="+mn-ea"/>
              </a:rPr>
              <a:t>配置文件上传到</a:t>
            </a:r>
            <a:r>
              <a:rPr lang="en-US" altLang="zh-CN" sz="1600" dirty="0" smtClean="0">
                <a:latin typeface="+mn-ea"/>
              </a:rPr>
              <a:t>192.168.1.100</a:t>
            </a:r>
            <a:r>
              <a:rPr lang="zh-CN" altLang="en-US" sz="1600" dirty="0" smtClean="0">
                <a:latin typeface="+mn-ea"/>
              </a:rPr>
              <a:t>这个节点的</a:t>
            </a:r>
            <a:r>
              <a:rPr lang="en-US" altLang="zh-CN" sz="1600" dirty="0" smtClean="0">
                <a:latin typeface="+mn-ea"/>
              </a:rPr>
              <a:t>Flume</a:t>
            </a:r>
            <a:r>
              <a:rPr lang="zh-CN" altLang="en-US" sz="1600" dirty="0" smtClean="0">
                <a:latin typeface="+mn-ea"/>
              </a:rPr>
              <a:t>实例上</a:t>
            </a:r>
            <a:endParaRPr lang="en-US" altLang="zh-CN" sz="1600" dirty="0" smtClean="0">
              <a:latin typeface="+mn-ea"/>
            </a:endParaRPr>
          </a:p>
          <a:p>
            <a:pPr marL="0" lvl="1" indent="0">
              <a:spcBef>
                <a:spcPts val="792"/>
              </a:spcBef>
              <a:buNone/>
            </a:pPr>
            <a:endParaRPr lang="en-US" altLang="zh-CN" sz="1600" dirty="0" smtClean="0"/>
          </a:p>
          <a:p>
            <a:pPr marL="0" lvl="1" indent="0">
              <a:spcBef>
                <a:spcPts val="792"/>
              </a:spcBef>
              <a:buNone/>
            </a:pPr>
            <a:endParaRPr lang="en-US" altLang="zh-CN" sz="1600" dirty="0" smtClean="0"/>
          </a:p>
          <a:p>
            <a:pPr marL="0" lvl="1" indent="0">
              <a:spcBef>
                <a:spcPts val="792"/>
              </a:spcBef>
              <a:buNone/>
            </a:pPr>
            <a:endParaRPr lang="en-US" altLang="zh-CN" sz="1600" dirty="0" smtClean="0"/>
          </a:p>
          <a:p>
            <a:pPr marL="0" lvl="1" indent="0">
              <a:spcBef>
                <a:spcPts val="792"/>
              </a:spcBef>
              <a:buNone/>
            </a:pPr>
            <a:endParaRPr lang="en-US" altLang="zh-CN" sz="1600" dirty="0" smtClean="0"/>
          </a:p>
          <a:p>
            <a:pPr marL="0" lvl="1" indent="0">
              <a:spcBef>
                <a:spcPts val="792"/>
              </a:spcBef>
              <a:buNone/>
            </a:pPr>
            <a:endParaRPr lang="en-US" altLang="zh-CN" sz="1600" dirty="0" smtClean="0"/>
          </a:p>
          <a:p>
            <a:pPr marL="0" lvl="1" indent="0">
              <a:spcBef>
                <a:spcPts val="792"/>
              </a:spcBef>
              <a:buNone/>
            </a:pPr>
            <a:endParaRPr lang="en-US" altLang="zh-CN" sz="1600" dirty="0" smtClean="0"/>
          </a:p>
          <a:p>
            <a:pPr marL="0" lvl="1" indent="0">
              <a:spcBef>
                <a:spcPts val="792"/>
              </a:spcBef>
              <a:buNone/>
            </a:pPr>
            <a:endParaRPr lang="en-US" altLang="zh-CN" sz="1600" dirty="0" smtClean="0"/>
          </a:p>
          <a:p>
            <a:pPr marL="0" lvl="1" indent="0">
              <a:spcBef>
                <a:spcPts val="792"/>
              </a:spcBef>
              <a:buNone/>
            </a:pPr>
            <a:endParaRPr lang="en-US" altLang="zh-CN" sz="1600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81050" y="2024063"/>
          <a:ext cx="709278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2288"/>
                <a:gridCol w="4500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+mn-ea"/>
                          <a:ea typeface="+mn-ea"/>
                        </a:rPr>
                        <a:t>SinkName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+mn-ea"/>
                          <a:ea typeface="+mn-ea"/>
                        </a:rPr>
                        <a:t>server_sink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type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+mn-ea"/>
                          <a:ea typeface="+mn-ea"/>
                        </a:rPr>
                        <a:t>kafka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+mn-ea"/>
                          <a:ea typeface="+mn-ea"/>
                        </a:rPr>
                        <a:t>kafka.topic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+mn-ea"/>
                          <a:ea typeface="+mn-ea"/>
                        </a:rPr>
                        <a:t>flume_test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channel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+mn-ea"/>
                          <a:ea typeface="+mn-ea"/>
                        </a:rPr>
                        <a:t>server_channel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Flume</a:t>
            </a:r>
            <a:r>
              <a:rPr lang="zh-CN" altLang="en-US" dirty="0" smtClean="0"/>
              <a:t>应用开发举例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560" y="1374775"/>
            <a:ext cx="7929562" cy="4826000"/>
          </a:xfrm>
        </p:spPr>
        <p:txBody>
          <a:bodyPr/>
          <a:lstStyle/>
          <a:p>
            <a:pPr marL="0" lvl="1" indent="0">
              <a:spcBef>
                <a:spcPts val="792"/>
              </a:spcBef>
              <a:buNone/>
            </a:pPr>
            <a:r>
              <a:rPr lang="zh-CN" altLang="en-US" sz="1600" dirty="0" smtClean="0">
                <a:latin typeface="+mn-ea"/>
              </a:rPr>
              <a:t>在节点</a:t>
            </a:r>
            <a:r>
              <a:rPr lang="en-US" altLang="zh-CN" sz="1600" dirty="0" smtClean="0">
                <a:latin typeface="+mn-ea"/>
              </a:rPr>
              <a:t>192.168.1.20</a:t>
            </a:r>
            <a:r>
              <a:rPr lang="zh-CN" altLang="en-US" sz="1600" dirty="0" smtClean="0">
                <a:latin typeface="+mn-ea"/>
              </a:rPr>
              <a:t>的</a:t>
            </a:r>
            <a:r>
              <a:rPr lang="en-US" altLang="zh-CN" sz="1600" dirty="0" smtClean="0">
                <a:latin typeface="+mn-ea"/>
              </a:rPr>
              <a:t>/</a:t>
            </a:r>
            <a:r>
              <a:rPr lang="en-US" altLang="zh-CN" sz="1600" dirty="0" err="1" smtClean="0">
                <a:latin typeface="+mn-ea"/>
              </a:rPr>
              <a:t>tmp</a:t>
            </a:r>
            <a:r>
              <a:rPr lang="en-US" altLang="zh-CN" sz="1600" dirty="0" smtClean="0">
                <a:latin typeface="+mn-ea"/>
              </a:rPr>
              <a:t>/</a:t>
            </a:r>
            <a:r>
              <a:rPr lang="en-US" altLang="zh-CN" sz="1600" dirty="0" err="1" smtClean="0">
                <a:latin typeface="+mn-ea"/>
              </a:rPr>
              <a:t>flume_test</a:t>
            </a:r>
            <a:r>
              <a:rPr lang="zh-CN" altLang="en-US" sz="1600" dirty="0" smtClean="0">
                <a:latin typeface="+mn-ea"/>
              </a:rPr>
              <a:t>下放置一个采集文件，然后在</a:t>
            </a:r>
            <a:r>
              <a:rPr lang="en-US" altLang="zh-CN" sz="1600" dirty="0" smtClean="0">
                <a:latin typeface="+mn-ea"/>
              </a:rPr>
              <a:t>Flume</a:t>
            </a:r>
            <a:r>
              <a:rPr lang="zh-CN" altLang="en-US" sz="1600" dirty="0" smtClean="0">
                <a:latin typeface="+mn-ea"/>
              </a:rPr>
              <a:t>服务端</a:t>
            </a:r>
            <a:r>
              <a:rPr lang="en-US" altLang="zh-CN" sz="1600" dirty="0" smtClean="0">
                <a:latin typeface="+mn-ea"/>
              </a:rPr>
              <a:t>192.168.1.100</a:t>
            </a:r>
            <a:r>
              <a:rPr lang="zh-CN" altLang="en-US" sz="1600" dirty="0" smtClean="0">
                <a:latin typeface="+mn-ea"/>
              </a:rPr>
              <a:t>上观察监控指标数据变化，</a:t>
            </a:r>
            <a:r>
              <a:rPr lang="en-US" altLang="zh-CN" sz="1600" dirty="0" err="1" smtClean="0">
                <a:latin typeface="+mn-ea"/>
              </a:rPr>
              <a:t>server_sink</a:t>
            </a:r>
            <a:r>
              <a:rPr lang="zh-CN" altLang="en-US" sz="1600" dirty="0" smtClean="0">
                <a:latin typeface="+mn-ea"/>
              </a:rPr>
              <a:t>数据量在不断变化，表明写入数据成功，如图</a:t>
            </a:r>
            <a:endParaRPr lang="en-US" altLang="zh-CN" sz="1600" dirty="0" smtClean="0">
              <a:latin typeface="+mn-ea"/>
            </a:endParaRPr>
          </a:p>
          <a:p>
            <a:pPr marL="0" lvl="1" indent="0">
              <a:spcBef>
                <a:spcPts val="792"/>
              </a:spcBef>
              <a:buNone/>
            </a:pPr>
            <a:endParaRPr lang="en-US" altLang="zh-CN" sz="1600" dirty="0" smtClean="0"/>
          </a:p>
          <a:p>
            <a:pPr marL="0" lvl="1" indent="0">
              <a:spcBef>
                <a:spcPts val="792"/>
              </a:spcBef>
              <a:buNone/>
            </a:pPr>
            <a:endParaRPr lang="en-US" altLang="zh-CN" sz="1600" dirty="0" smtClean="0"/>
          </a:p>
          <a:p>
            <a:pPr marL="0" lvl="1" indent="0">
              <a:spcBef>
                <a:spcPts val="792"/>
              </a:spcBef>
              <a:buNone/>
            </a:pPr>
            <a:endParaRPr lang="en-US" altLang="zh-CN" sz="1600" dirty="0" smtClean="0"/>
          </a:p>
          <a:p>
            <a:pPr marL="0" lvl="1" indent="0">
              <a:spcBef>
                <a:spcPts val="792"/>
              </a:spcBef>
              <a:buNone/>
            </a:pPr>
            <a:endParaRPr lang="en-US" altLang="zh-CN" sz="1600" dirty="0" smtClean="0"/>
          </a:p>
          <a:p>
            <a:pPr marL="0" lvl="1" indent="0">
              <a:spcBef>
                <a:spcPts val="792"/>
              </a:spcBef>
              <a:buNone/>
            </a:pPr>
            <a:endParaRPr lang="en-US" altLang="zh-CN" sz="1600" dirty="0" smtClean="0"/>
          </a:p>
          <a:p>
            <a:pPr marL="0" lvl="1" indent="0">
              <a:spcBef>
                <a:spcPts val="792"/>
              </a:spcBef>
              <a:buNone/>
            </a:pPr>
            <a:endParaRPr lang="en-US" altLang="zh-CN" sz="1600" dirty="0" smtClean="0"/>
          </a:p>
          <a:p>
            <a:pPr marL="0" lvl="1" indent="0">
              <a:spcBef>
                <a:spcPts val="792"/>
              </a:spcBef>
              <a:buNone/>
            </a:pPr>
            <a:endParaRPr lang="en-US" altLang="zh-CN" sz="1600" dirty="0" smtClean="0"/>
          </a:p>
          <a:p>
            <a:pPr marL="0" lvl="1" indent="0">
              <a:spcBef>
                <a:spcPts val="792"/>
              </a:spcBef>
              <a:buNone/>
            </a:pPr>
            <a:endParaRPr lang="en-US" altLang="zh-CN" sz="1600" dirty="0" smtClean="0"/>
          </a:p>
          <a:p>
            <a:pPr marL="0" lvl="1" indent="0">
              <a:spcBef>
                <a:spcPts val="792"/>
              </a:spcBef>
              <a:buNone/>
            </a:pPr>
            <a:endParaRPr lang="en-US" altLang="zh-CN" sz="1600" dirty="0" smtClean="0"/>
          </a:p>
          <a:p>
            <a:pPr marL="0" lvl="1" indent="0">
              <a:spcBef>
                <a:spcPts val="792"/>
              </a:spcBef>
              <a:buNone/>
            </a:pPr>
            <a:endParaRPr lang="en-US" altLang="zh-CN" sz="1600" dirty="0" smtClean="0"/>
          </a:p>
          <a:p>
            <a:pPr marL="0" lvl="1" indent="0">
              <a:spcBef>
                <a:spcPts val="792"/>
              </a:spcBef>
              <a:buNone/>
            </a:pPr>
            <a:endParaRPr lang="en-US" altLang="zh-CN" sz="1600" dirty="0" smtClean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050" y="2499318"/>
            <a:ext cx="7671225" cy="2611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5"/>
          <p:cNvSpPr>
            <a:spLocks noGrp="1" noChangeArrowheads="1"/>
          </p:cNvSpPr>
          <p:nvPr>
            <p:ph type="title"/>
          </p:nvPr>
        </p:nvSpPr>
        <p:spPr>
          <a:xfrm>
            <a:off x="1289050" y="387350"/>
            <a:ext cx="7108825" cy="868363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思考题</a:t>
            </a:r>
          </a:p>
        </p:txBody>
      </p:sp>
      <p:sp>
        <p:nvSpPr>
          <p:cNvPr id="6147" name="Rectangle 1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858837" lvl="1" indent="-457200" eaLnBrk="1" hangingPunct="1">
              <a:buSzPct val="100000"/>
              <a:buFont typeface="+mj-ea"/>
              <a:buAutoNum type="circleNumDbPlain"/>
              <a:defRPr/>
            </a:pPr>
            <a:r>
              <a:rPr lang="en-US" altLang="zh-CN" sz="2200" dirty="0" smtClean="0">
                <a:latin typeface="+mn-ea"/>
              </a:rPr>
              <a:t>Flume</a:t>
            </a:r>
            <a:r>
              <a:rPr lang="zh-CN" altLang="en-US" sz="2200" dirty="0" smtClean="0">
                <a:latin typeface="+mn-ea"/>
              </a:rPr>
              <a:t>采集数据特点</a:t>
            </a:r>
            <a:endParaRPr lang="en-US" altLang="zh-CN" sz="2200" dirty="0" smtClean="0">
              <a:latin typeface="+mn-ea"/>
            </a:endParaRPr>
          </a:p>
          <a:p>
            <a:pPr marL="858837" lvl="1" indent="-457200" eaLnBrk="1" hangingPunct="1">
              <a:buSzPct val="100000"/>
              <a:buFont typeface="+mj-ea"/>
              <a:buAutoNum type="circleNumDbPlain"/>
              <a:defRPr/>
            </a:pPr>
            <a:r>
              <a:rPr lang="en-US" altLang="zh-CN" sz="2200" dirty="0" smtClean="0">
                <a:latin typeface="+mn-ea"/>
              </a:rPr>
              <a:t>Flume</a:t>
            </a:r>
            <a:r>
              <a:rPr lang="zh-CN" altLang="en-US" sz="2200" dirty="0" smtClean="0">
                <a:latin typeface="+mn-ea"/>
              </a:rPr>
              <a:t>应用场景</a:t>
            </a:r>
            <a:endParaRPr lang="en-US" altLang="zh-CN" sz="2200" dirty="0" smtClean="0">
              <a:latin typeface="+mn-ea"/>
            </a:endParaRPr>
          </a:p>
          <a:p>
            <a:pPr marL="858837" lvl="1" indent="-457200" eaLnBrk="1" hangingPunct="1">
              <a:buSzPct val="100000"/>
              <a:buFont typeface="+mj-ea"/>
              <a:buAutoNum type="circleNumDbPlain"/>
              <a:defRPr/>
            </a:pPr>
            <a:endParaRPr lang="en-US" altLang="zh-CN" dirty="0" smtClean="0">
              <a:latin typeface="+mn-ea"/>
            </a:endParaRPr>
          </a:p>
          <a:p>
            <a:pPr marL="858837" lvl="1" indent="-457200" eaLnBrk="1" hangingPunct="1">
              <a:buSzPct val="100000"/>
              <a:buFont typeface="+mj-ea"/>
              <a:buAutoNum type="circleNumDbPlain"/>
              <a:defRPr/>
            </a:pPr>
            <a:endParaRPr lang="en-US" altLang="zh-CN" dirty="0" smtClean="0">
              <a:latin typeface="+mn-ea"/>
            </a:endParaRPr>
          </a:p>
          <a:p>
            <a:pPr lvl="1" eaLnBrk="1" hangingPunct="1">
              <a:defRPr/>
            </a:pPr>
            <a:endParaRPr lang="en-US" altLang="zh-CN" dirty="0" smtClean="0">
              <a:latin typeface="+mn-ea"/>
            </a:endParaRPr>
          </a:p>
        </p:txBody>
      </p:sp>
      <p:pic>
        <p:nvPicPr>
          <p:cNvPr id="5" name="Picture 13" descr="问题 cop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6913" y="504825"/>
            <a:ext cx="61595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title"/>
          </p:nvPr>
        </p:nvSpPr>
        <p:spPr>
          <a:xfrm>
            <a:off x="1295400" y="387350"/>
            <a:ext cx="7308850" cy="868363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总结</a:t>
            </a:r>
          </a:p>
        </p:txBody>
      </p:sp>
      <p:sp>
        <p:nvSpPr>
          <p:cNvPr id="10243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latin typeface="+mn-ea"/>
              </a:rPr>
              <a:t>Flume</a:t>
            </a:r>
            <a:r>
              <a:rPr lang="zh-CN" altLang="en-US" dirty="0" smtClean="0">
                <a:latin typeface="+mn-ea"/>
              </a:rPr>
              <a:t>应用开发适用场景</a:t>
            </a:r>
            <a:endParaRPr lang="en-US" altLang="zh-CN" dirty="0" smtClean="0">
              <a:latin typeface="+mn-ea"/>
            </a:endParaRPr>
          </a:p>
          <a:p>
            <a:pPr eaLnBrk="1" hangingPunct="1">
              <a:defRPr/>
            </a:pPr>
            <a:r>
              <a:rPr lang="en-US" altLang="zh-CN" dirty="0" smtClean="0">
                <a:latin typeface="+mn-ea"/>
              </a:rPr>
              <a:t>Flume</a:t>
            </a:r>
            <a:r>
              <a:rPr lang="zh-CN" altLang="en-US" dirty="0" smtClean="0">
                <a:latin typeface="+mn-ea"/>
              </a:rPr>
              <a:t>应用开发流程</a:t>
            </a:r>
            <a:endParaRPr lang="en-US" altLang="zh-CN" dirty="0" smtClean="0">
              <a:latin typeface="+mn-ea"/>
            </a:endParaRPr>
          </a:p>
          <a:p>
            <a:pPr>
              <a:buNone/>
            </a:pPr>
            <a:endPara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44" name="Picture 13" descr="问题 cop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6913" y="504825"/>
            <a:ext cx="61595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title"/>
          </p:nvPr>
        </p:nvSpPr>
        <p:spPr>
          <a:xfrm>
            <a:off x="1295400" y="387350"/>
            <a:ext cx="7308850" cy="868363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习题</a:t>
            </a:r>
          </a:p>
        </p:txBody>
      </p:sp>
      <p:sp>
        <p:nvSpPr>
          <p:cNvPr id="10243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1000" indent="-381000" eaLnBrk="1" hangingPunct="1">
              <a:defRPr/>
            </a:pPr>
            <a:r>
              <a:rPr lang="zh-CN" altLang="en-US" sz="1600" dirty="0" smtClean="0">
                <a:latin typeface="+mn-ea"/>
              </a:rPr>
              <a:t>判断题</a:t>
            </a:r>
          </a:p>
          <a:p>
            <a:pPr marL="744538" lvl="1" indent="-342900" eaLnBrk="1" hangingPunct="1">
              <a:buSzTx/>
              <a:buFont typeface="Wingdings" pitchFamily="2" charset="2"/>
              <a:buAutoNum type="arabicPeriod"/>
              <a:defRPr/>
            </a:pPr>
            <a:r>
              <a:rPr lang="en-US" altLang="zh-CN" sz="1600" dirty="0" smtClean="0">
                <a:latin typeface="+mn-ea"/>
              </a:rPr>
              <a:t>Flume</a:t>
            </a:r>
            <a:r>
              <a:rPr lang="zh-CN" altLang="en-US" sz="1600" dirty="0" smtClean="0">
                <a:latin typeface="+mn-ea"/>
              </a:rPr>
              <a:t>有客户端和服务端。 （</a:t>
            </a:r>
            <a:r>
              <a:rPr lang="en-US" altLang="zh-CN" sz="1600" dirty="0" smtClean="0">
                <a:latin typeface="+mn-ea"/>
              </a:rPr>
              <a:t>T or F)</a:t>
            </a:r>
          </a:p>
          <a:p>
            <a:pPr marL="744538" lvl="1" indent="-342900" eaLnBrk="1" hangingPunct="1">
              <a:buSzTx/>
              <a:buFont typeface="Wingdings" pitchFamily="2" charset="2"/>
              <a:buAutoNum type="arabicPeriod"/>
              <a:defRPr/>
            </a:pPr>
            <a:r>
              <a:rPr lang="zh-CN" altLang="en-US" sz="1600" dirty="0" smtClean="0">
                <a:latin typeface="+mn-ea"/>
              </a:rPr>
              <a:t>使用工具在配置</a:t>
            </a:r>
            <a:r>
              <a:rPr lang="en-US" altLang="zh-CN" sz="1600" dirty="0" smtClean="0">
                <a:latin typeface="+mn-ea"/>
              </a:rPr>
              <a:t>source/channel/sink</a:t>
            </a:r>
            <a:r>
              <a:rPr lang="zh-CN" altLang="en-US" sz="1600" dirty="0" smtClean="0">
                <a:latin typeface="+mn-ea"/>
              </a:rPr>
              <a:t>时必须先配置名字。 （</a:t>
            </a:r>
            <a:r>
              <a:rPr lang="en-US" altLang="zh-CN" sz="1600" dirty="0" smtClean="0">
                <a:latin typeface="+mn-ea"/>
              </a:rPr>
              <a:t>T or F)</a:t>
            </a:r>
          </a:p>
          <a:p>
            <a:pPr marL="744538" lvl="1" indent="-342900" eaLnBrk="1" hangingPunct="1">
              <a:buSzTx/>
              <a:buFont typeface="Wingdings" pitchFamily="2" charset="2"/>
              <a:buAutoNum type="arabicPeriod"/>
              <a:defRPr/>
            </a:pPr>
            <a:r>
              <a:rPr lang="en-US" altLang="zh-CN" sz="1600" dirty="0" smtClean="0">
                <a:latin typeface="+mn-ea"/>
              </a:rPr>
              <a:t>source/channel/sink </a:t>
            </a:r>
            <a:r>
              <a:rPr lang="zh-CN" altLang="en-US" sz="1600" dirty="0" smtClean="0">
                <a:latin typeface="+mn-ea"/>
              </a:rPr>
              <a:t>的</a:t>
            </a:r>
            <a:r>
              <a:rPr lang="en-US" altLang="zh-CN" sz="1600" dirty="0" smtClean="0">
                <a:latin typeface="+mn-ea"/>
              </a:rPr>
              <a:t>type</a:t>
            </a:r>
            <a:r>
              <a:rPr lang="zh-CN" altLang="en-US" sz="1600" dirty="0" smtClean="0">
                <a:latin typeface="+mn-ea"/>
              </a:rPr>
              <a:t>不同时，相应的其他配置参数也不同。 （</a:t>
            </a:r>
            <a:r>
              <a:rPr lang="en-US" altLang="zh-CN" sz="1600" dirty="0" smtClean="0">
                <a:latin typeface="+mn-ea"/>
              </a:rPr>
              <a:t>T or F)</a:t>
            </a:r>
          </a:p>
          <a:p>
            <a:pPr marL="381000" indent="-381000" eaLnBrk="1" hangingPunct="1">
              <a:defRPr/>
            </a:pPr>
            <a:r>
              <a:rPr lang="zh-CN" altLang="en-US" sz="1600" dirty="0" smtClean="0">
                <a:latin typeface="+mn-ea"/>
              </a:rPr>
              <a:t>单选题</a:t>
            </a:r>
          </a:p>
          <a:p>
            <a:pPr marL="744538" lvl="1" indent="-342900" eaLnBrk="1" hangingPunct="1">
              <a:buSzTx/>
              <a:buFont typeface="Wingdings" pitchFamily="2" charset="2"/>
              <a:buAutoNum type="arabicPeriod"/>
              <a:defRPr/>
            </a:pPr>
            <a:r>
              <a:rPr lang="en-US" altLang="zh-CN" sz="1600" dirty="0" smtClean="0">
                <a:latin typeface="+mn-ea"/>
                <a:cs typeface="Times New Roman"/>
              </a:rPr>
              <a:t>Flume</a:t>
            </a:r>
            <a:r>
              <a:rPr lang="zh-CN" altLang="en-US" sz="1600" dirty="0" smtClean="0">
                <a:latin typeface="+mn-ea"/>
                <a:cs typeface="Times New Roman"/>
              </a:rPr>
              <a:t>当前不支持的</a:t>
            </a:r>
            <a:r>
              <a:rPr lang="en-US" altLang="zh-CN" sz="1600" dirty="0" smtClean="0">
                <a:latin typeface="+mn-ea"/>
                <a:cs typeface="Times New Roman"/>
              </a:rPr>
              <a:t>source</a:t>
            </a:r>
            <a:r>
              <a:rPr lang="zh-CN" altLang="en-US" sz="1600" dirty="0" smtClean="0">
                <a:latin typeface="+mn-ea"/>
                <a:cs typeface="Times New Roman"/>
              </a:rPr>
              <a:t>有（）？</a:t>
            </a:r>
            <a:endParaRPr lang="en-US" altLang="zh-CN" sz="1600" dirty="0" smtClean="0">
              <a:latin typeface="+mn-ea"/>
              <a:cs typeface="Times New Roman"/>
            </a:endParaRPr>
          </a:p>
          <a:p>
            <a:pPr marL="744538" lvl="1" indent="-342900" eaLnBrk="1" hangingPunct="1">
              <a:buSzTx/>
              <a:buNone/>
              <a:defRPr/>
            </a:pPr>
            <a:r>
              <a:rPr lang="en-US" altLang="zh-CN" sz="1600" dirty="0" smtClean="0">
                <a:latin typeface="+mn-ea"/>
                <a:cs typeface="Times New Roman"/>
              </a:rPr>
              <a:t>      A.HDFS source</a:t>
            </a:r>
          </a:p>
          <a:p>
            <a:pPr marL="744538" lvl="1" indent="-342900" eaLnBrk="1" hangingPunct="1">
              <a:buSzTx/>
              <a:buNone/>
              <a:defRPr/>
            </a:pPr>
            <a:r>
              <a:rPr lang="en-US" altLang="zh-CN" sz="1600" dirty="0" smtClean="0">
                <a:latin typeface="+mn-ea"/>
                <a:cs typeface="Times New Roman"/>
              </a:rPr>
              <a:t>	</a:t>
            </a:r>
            <a:r>
              <a:rPr lang="en-US" altLang="zh-CN" sz="1600" dirty="0" err="1" smtClean="0">
                <a:latin typeface="+mn-ea"/>
                <a:cs typeface="Times New Roman"/>
              </a:rPr>
              <a:t>B.avro</a:t>
            </a:r>
            <a:r>
              <a:rPr lang="en-US" altLang="zh-CN" sz="1600" dirty="0" smtClean="0">
                <a:latin typeface="+mn-ea"/>
                <a:cs typeface="Times New Roman"/>
              </a:rPr>
              <a:t> source</a:t>
            </a:r>
          </a:p>
          <a:p>
            <a:pPr marL="744538" lvl="1" indent="-342900" eaLnBrk="1" hangingPunct="1">
              <a:buSzTx/>
              <a:buNone/>
              <a:defRPr/>
            </a:pPr>
            <a:r>
              <a:rPr lang="en-US" altLang="zh-CN" sz="1600" dirty="0" smtClean="0">
                <a:latin typeface="+mn-ea"/>
                <a:cs typeface="Times New Roman"/>
              </a:rPr>
              <a:t>	C.HTTP source</a:t>
            </a:r>
          </a:p>
          <a:p>
            <a:pPr marL="744538" lvl="1" indent="-342900" eaLnBrk="1" hangingPunct="1">
              <a:buSzTx/>
              <a:buNone/>
              <a:defRPr/>
            </a:pPr>
            <a:r>
              <a:rPr lang="en-US" altLang="zh-CN" sz="1600" dirty="0" smtClean="0">
                <a:latin typeface="+mn-ea"/>
                <a:cs typeface="Times New Roman"/>
              </a:rPr>
              <a:t>	</a:t>
            </a:r>
            <a:r>
              <a:rPr lang="en-US" altLang="zh-CN" sz="1600" dirty="0" err="1" smtClean="0">
                <a:latin typeface="+mn-ea"/>
                <a:cs typeface="Times New Roman"/>
              </a:rPr>
              <a:t>D.Kafka</a:t>
            </a:r>
            <a:r>
              <a:rPr lang="en-US" altLang="zh-CN" sz="1600" dirty="0" smtClean="0">
                <a:latin typeface="+mn-ea"/>
                <a:cs typeface="Times New Roman"/>
              </a:rPr>
              <a:t> source</a:t>
            </a:r>
            <a:endParaRPr lang="en-US" altLang="zh-CN" sz="1600" dirty="0" smtClean="0">
              <a:latin typeface="+mn-ea"/>
            </a:endParaRPr>
          </a:p>
          <a:p>
            <a:pPr>
              <a:buNone/>
            </a:pPr>
            <a:endPara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44" name="Picture 13" descr="问题 cop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6913" y="504825"/>
            <a:ext cx="61595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5"/>
          <p:cNvSpPr>
            <a:spLocks noGrp="1" noChangeArrowheads="1"/>
          </p:cNvSpPr>
          <p:nvPr>
            <p:ph type="title"/>
          </p:nvPr>
        </p:nvSpPr>
        <p:spPr>
          <a:xfrm>
            <a:off x="1289050" y="387350"/>
            <a:ext cx="7108825" cy="868363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目标</a:t>
            </a:r>
          </a:p>
        </p:txBody>
      </p:sp>
      <p:sp>
        <p:nvSpPr>
          <p:cNvPr id="6147" name="Rectangle 1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+mn-ea"/>
              </a:rPr>
              <a:t>学完本课程后，您将能够</a:t>
            </a:r>
            <a:r>
              <a:rPr lang="en-US" altLang="zh-CN" dirty="0" smtClean="0">
                <a:latin typeface="+mn-ea"/>
              </a:rPr>
              <a:t>:</a:t>
            </a:r>
          </a:p>
          <a:p>
            <a:pPr lvl="1" eaLnBrk="1" hangingPunct="1">
              <a:defRPr/>
            </a:pPr>
            <a:r>
              <a:rPr lang="zh-CN" altLang="en-US" dirty="0" smtClean="0">
                <a:latin typeface="+mn-ea"/>
              </a:rPr>
              <a:t>了解</a:t>
            </a:r>
            <a:r>
              <a:rPr lang="en-US" altLang="zh-CN" dirty="0" smtClean="0">
                <a:latin typeface="+mn-ea"/>
              </a:rPr>
              <a:t>Flume</a:t>
            </a:r>
            <a:r>
              <a:rPr lang="zh-CN" altLang="en-US" dirty="0" smtClean="0">
                <a:latin typeface="+mn-ea"/>
              </a:rPr>
              <a:t>应用开发适用场景</a:t>
            </a:r>
            <a:endParaRPr lang="en-US" altLang="zh-CN" dirty="0" smtClean="0">
              <a:latin typeface="+mn-ea"/>
            </a:endParaRPr>
          </a:p>
          <a:p>
            <a:pPr lvl="1" eaLnBrk="1" hangingPunct="1">
              <a:defRPr/>
            </a:pPr>
            <a:r>
              <a:rPr lang="zh-CN" altLang="en-US" dirty="0" smtClean="0">
                <a:latin typeface="+mn-ea"/>
              </a:rPr>
              <a:t>熟悉</a:t>
            </a:r>
            <a:r>
              <a:rPr lang="en-US" altLang="zh-CN" dirty="0" smtClean="0">
                <a:latin typeface="+mn-ea"/>
              </a:rPr>
              <a:t>Flume</a:t>
            </a:r>
            <a:r>
              <a:rPr lang="zh-CN" altLang="en-US" dirty="0" smtClean="0">
                <a:latin typeface="+mn-ea"/>
              </a:rPr>
              <a:t>应用开发流程</a:t>
            </a:r>
            <a:endParaRPr lang="en-US" altLang="zh-CN" dirty="0" smtClean="0">
              <a:latin typeface="+mn-ea"/>
            </a:endParaRPr>
          </a:p>
          <a:p>
            <a:pPr lvl="1" eaLnBrk="1" hangingPunct="1">
              <a:defRPr/>
            </a:pPr>
            <a:endParaRPr lang="en-US" altLang="zh-CN" dirty="0" smtClean="0">
              <a:latin typeface="+mn-ea"/>
            </a:endParaRPr>
          </a:p>
          <a:p>
            <a:pPr lvl="1" eaLnBrk="1" hangingPunct="1">
              <a:defRPr/>
            </a:pPr>
            <a:endParaRPr lang="en-US" altLang="zh-CN" dirty="0" smtClean="0">
              <a:latin typeface="+mn-ea"/>
            </a:endParaRPr>
          </a:p>
        </p:txBody>
      </p:sp>
      <p:pic>
        <p:nvPicPr>
          <p:cNvPr id="6148" name="Picture 14" descr="目标 cop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0088" y="508000"/>
            <a:ext cx="6223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5"/>
          <p:cNvSpPr>
            <a:spLocks noGrp="1" noChangeArrowheads="1"/>
          </p:cNvSpPr>
          <p:nvPr>
            <p:ph type="title"/>
          </p:nvPr>
        </p:nvSpPr>
        <p:spPr>
          <a:xfrm>
            <a:off x="1289050" y="387350"/>
            <a:ext cx="7108825" cy="868363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目录</a:t>
            </a:r>
          </a:p>
        </p:txBody>
      </p:sp>
      <p:sp>
        <p:nvSpPr>
          <p:cNvPr id="6147" name="Rectangle 1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19100" indent="-419100" eaLnBrk="1" hangingPunct="1">
              <a:buClr>
                <a:schemeClr val="tx1"/>
              </a:buClr>
              <a:buSzTx/>
              <a:buFont typeface="Wingdings" pitchFamily="2" charset="2"/>
              <a:buAutoNum type="arabicPeriod"/>
              <a:defRPr/>
            </a:pPr>
            <a:r>
              <a:rPr lang="en-US" altLang="zh-CN" b="1" dirty="0" smtClean="0">
                <a:latin typeface="+mn-ea"/>
              </a:rPr>
              <a:t>Flume</a:t>
            </a:r>
            <a:r>
              <a:rPr lang="zh-CN" altLang="en-US" b="1" dirty="0" smtClean="0">
                <a:latin typeface="+mn-ea"/>
              </a:rPr>
              <a:t>应用场景</a:t>
            </a:r>
            <a:endParaRPr lang="en-US" altLang="zh-CN" b="1" dirty="0" smtClean="0">
              <a:latin typeface="+mn-ea"/>
            </a:endParaRPr>
          </a:p>
          <a:p>
            <a:pPr marL="419100" indent="-419100" eaLnBrk="1" hangingPunct="1">
              <a:buClr>
                <a:schemeClr val="tx1"/>
              </a:buClr>
              <a:buSzTx/>
              <a:buFont typeface="Wingdings" pitchFamily="2" charset="2"/>
              <a:buAutoNum type="arabicPeriod"/>
              <a:defRPr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Flume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应用开发流程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419100" indent="-419100" eaLnBrk="1" hangingPunct="1">
              <a:buClr>
                <a:schemeClr val="tx1"/>
              </a:buClr>
              <a:buSzTx/>
              <a:buFont typeface="Wingdings" pitchFamily="2" charset="2"/>
              <a:buAutoNum type="arabicPeriod"/>
              <a:defRPr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Flume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应用举例</a:t>
            </a:r>
          </a:p>
          <a:p>
            <a:pPr marL="419100" indent="-419100" eaLnBrk="1" hangingPunct="1">
              <a:buClr>
                <a:schemeClr val="tx1"/>
              </a:buClr>
              <a:buSzTx/>
              <a:buFont typeface="Wingdings" pitchFamily="2" charset="2"/>
              <a:buAutoNum type="arabicPeriod"/>
              <a:defRPr/>
            </a:pP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419100" indent="-419100" eaLnBrk="1" hangingPunct="1">
              <a:buClr>
                <a:schemeClr val="tx1"/>
              </a:buClr>
              <a:buSzTx/>
              <a:buFont typeface="Wingdings" pitchFamily="2" charset="2"/>
              <a:buAutoNum type="arabicPeriod"/>
              <a:defRPr/>
            </a:pPr>
            <a:endParaRPr lang="en-US" altLang="zh-CN" b="1" dirty="0" smtClean="0">
              <a:latin typeface="+mn-ea"/>
            </a:endParaRPr>
          </a:p>
          <a:p>
            <a:pPr marL="419100" indent="-419100" eaLnBrk="1" hangingPunct="1">
              <a:buClr>
                <a:schemeClr val="tx1"/>
              </a:buClr>
              <a:buSzTx/>
              <a:buFont typeface="Wingdings" pitchFamily="2" charset="2"/>
              <a:buAutoNum type="arabicPeriod"/>
              <a:defRPr/>
            </a:pPr>
            <a:endParaRPr lang="en-US" altLang="zh-CN" dirty="0" smtClean="0">
              <a:latin typeface="+mn-ea"/>
            </a:endParaRPr>
          </a:p>
          <a:p>
            <a:pPr lvl="1" eaLnBrk="1" hangingPunct="1">
              <a:defRPr/>
            </a:pPr>
            <a:endParaRPr lang="en-US" altLang="zh-CN" dirty="0" smtClean="0">
              <a:latin typeface="+mn-ea"/>
            </a:endParaRPr>
          </a:p>
        </p:txBody>
      </p:sp>
      <p:pic>
        <p:nvPicPr>
          <p:cNvPr id="5" name="Picture 18" descr="目录 cop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4850" y="506413"/>
            <a:ext cx="617538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Flume</a:t>
            </a:r>
            <a:r>
              <a:rPr lang="zh-CN" altLang="en-US" dirty="0" smtClean="0"/>
              <a:t>应用场景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560" y="1374775"/>
            <a:ext cx="7929562" cy="4826000"/>
          </a:xfrm>
        </p:spPr>
        <p:txBody>
          <a:bodyPr/>
          <a:lstStyle/>
          <a:p>
            <a:r>
              <a:rPr lang="en-US" altLang="zh-CN" sz="1600" dirty="0" smtClean="0"/>
              <a:t>Flume </a:t>
            </a:r>
            <a:r>
              <a:rPr lang="zh-CN" altLang="en-US" sz="1600" dirty="0" smtClean="0"/>
              <a:t>的核心是把数据从数据源收集过来，再送到目的地。为了保证输送一定成功，在送到目的地之前，会先缓存数据，待数据真正到达目的地后，删除自己缓存的数据</a:t>
            </a:r>
          </a:p>
          <a:p>
            <a:r>
              <a:rPr lang="en-US" altLang="zh-CN" sz="1600" dirty="0" smtClean="0"/>
              <a:t>Flume </a:t>
            </a:r>
            <a:r>
              <a:rPr lang="zh-CN" altLang="en-US" sz="1600" dirty="0" smtClean="0"/>
              <a:t>采用流式方式采集和传送数据，程序配置好后，不需要外部条件触发下，一直监控数据源，源源不断地采集、传送数据到目的地。</a:t>
            </a:r>
            <a:endParaRPr lang="en-US" altLang="zh-CN" sz="1600" dirty="0" smtClean="0"/>
          </a:p>
          <a:p>
            <a:pPr>
              <a:defRPr/>
            </a:pPr>
            <a:r>
              <a:rPr lang="zh-CN" altLang="en-US" sz="1600" dirty="0" smtClean="0">
                <a:latin typeface="+mn-ea"/>
              </a:rPr>
              <a:t>主要应用于以下几种场景：</a:t>
            </a:r>
            <a:endParaRPr lang="en-US" altLang="zh-CN" sz="1600" dirty="0" smtClean="0">
              <a:latin typeface="+mn-ea"/>
            </a:endParaRPr>
          </a:p>
          <a:p>
            <a:pPr>
              <a:buFont typeface="Wingdings" pitchFamily="2" charset="2"/>
              <a:buChar char="ü"/>
              <a:defRPr/>
            </a:pPr>
            <a:r>
              <a:rPr lang="zh-CN" altLang="en-US" sz="1600" dirty="0" smtClean="0">
                <a:latin typeface="+mn-ea"/>
              </a:rPr>
              <a:t> 将分布式节点上大量数据实时采集、汇总和转移。</a:t>
            </a:r>
            <a:endParaRPr lang="en-US" altLang="zh-CN" sz="1600" dirty="0" smtClean="0">
              <a:latin typeface="+mn-ea"/>
            </a:endParaRPr>
          </a:p>
          <a:p>
            <a:pPr>
              <a:buFont typeface="Wingdings" pitchFamily="2" charset="2"/>
              <a:buChar char="ü"/>
              <a:defRPr/>
            </a:pPr>
            <a:r>
              <a:rPr lang="zh-CN" altLang="en-US" sz="1600" dirty="0" smtClean="0">
                <a:latin typeface="+mn-ea"/>
              </a:rPr>
              <a:t> 将集群内、外的本地文件、实时数据流采集到</a:t>
            </a:r>
            <a:r>
              <a:rPr lang="en-US" altLang="zh-CN" sz="1600" dirty="0" smtClean="0">
                <a:latin typeface="+mn-ea"/>
              </a:rPr>
              <a:t>FusionInsight</a:t>
            </a:r>
            <a:r>
              <a:rPr lang="zh-CN" altLang="en-US" sz="1600" dirty="0" smtClean="0">
                <a:latin typeface="+mn-ea"/>
              </a:rPr>
              <a:t>集群内的</a:t>
            </a:r>
            <a:r>
              <a:rPr lang="en-US" altLang="zh-CN" sz="1600" dirty="0" smtClean="0">
                <a:latin typeface="+mn-ea"/>
              </a:rPr>
              <a:t>HDFS</a:t>
            </a:r>
            <a:r>
              <a:rPr lang="zh-CN" altLang="en-US" sz="1600" dirty="0" smtClean="0">
                <a:latin typeface="+mn-ea"/>
              </a:rPr>
              <a:t>、</a:t>
            </a:r>
            <a:r>
              <a:rPr lang="en-US" altLang="zh-CN" sz="1600" dirty="0" err="1" smtClean="0">
                <a:latin typeface="+mn-ea"/>
              </a:rPr>
              <a:t>Hbase</a:t>
            </a:r>
            <a:r>
              <a:rPr lang="zh-CN" altLang="en-US" sz="1600" dirty="0" smtClean="0">
                <a:latin typeface="+mn-ea"/>
              </a:rPr>
              <a:t>、</a:t>
            </a:r>
            <a:r>
              <a:rPr lang="en-US" altLang="zh-CN" sz="1600" dirty="0" smtClean="0">
                <a:latin typeface="+mn-ea"/>
              </a:rPr>
              <a:t>Kafka</a:t>
            </a:r>
            <a:r>
              <a:rPr lang="zh-CN" altLang="en-US" sz="1600" dirty="0" smtClean="0">
                <a:latin typeface="+mn-ea"/>
              </a:rPr>
              <a:t>、</a:t>
            </a:r>
            <a:r>
              <a:rPr lang="en-US" altLang="zh-CN" sz="1600" dirty="0" err="1" smtClean="0">
                <a:latin typeface="+mn-ea"/>
              </a:rPr>
              <a:t>Solr</a:t>
            </a:r>
            <a:r>
              <a:rPr lang="zh-CN" altLang="en-US" sz="1600" dirty="0" smtClean="0">
                <a:latin typeface="+mn-ea"/>
              </a:rPr>
              <a:t>中</a:t>
            </a:r>
            <a:endParaRPr lang="en-US" altLang="zh-CN" sz="1600" dirty="0" smtClean="0">
              <a:latin typeface="+mn-ea"/>
            </a:endParaRPr>
          </a:p>
          <a:p>
            <a:pPr>
              <a:buFont typeface="Wingdings" pitchFamily="2" charset="2"/>
              <a:buChar char="ü"/>
              <a:defRPr/>
            </a:pPr>
            <a:r>
              <a:rPr lang="zh-CN" altLang="en-US" sz="1600" dirty="0" smtClean="0">
                <a:latin typeface="+mn-ea"/>
              </a:rPr>
              <a:t> 将</a:t>
            </a:r>
            <a:r>
              <a:rPr lang="en-US" altLang="zh-CN" sz="1600" dirty="0" smtClean="0">
                <a:latin typeface="+mn-ea"/>
              </a:rPr>
              <a:t>Avro</a:t>
            </a:r>
            <a:r>
              <a:rPr lang="zh-CN" altLang="en-US" sz="1600" dirty="0" smtClean="0">
                <a:latin typeface="+mn-ea"/>
              </a:rPr>
              <a:t>、</a:t>
            </a:r>
            <a:r>
              <a:rPr lang="en-US" altLang="zh-CN" sz="1600" dirty="0" err="1" smtClean="0">
                <a:latin typeface="+mn-ea"/>
              </a:rPr>
              <a:t>Syslog</a:t>
            </a:r>
            <a:r>
              <a:rPr lang="zh-CN" altLang="en-US" sz="1600" dirty="0" smtClean="0">
                <a:latin typeface="+mn-ea"/>
              </a:rPr>
              <a:t>、</a:t>
            </a:r>
            <a:r>
              <a:rPr lang="en-US" altLang="zh-CN" sz="1600" dirty="0" smtClean="0">
                <a:latin typeface="+mn-ea"/>
              </a:rPr>
              <a:t>http</a:t>
            </a:r>
            <a:r>
              <a:rPr lang="zh-CN" altLang="en-US" sz="1600" dirty="0" smtClean="0">
                <a:latin typeface="+mn-ea"/>
              </a:rPr>
              <a:t>、</a:t>
            </a:r>
            <a:r>
              <a:rPr lang="en-US" altLang="zh-CN" sz="1600" dirty="0" smtClean="0">
                <a:latin typeface="+mn-ea"/>
              </a:rPr>
              <a:t>Thrift</a:t>
            </a:r>
            <a:r>
              <a:rPr lang="zh-CN" altLang="en-US" sz="1600" dirty="0" smtClean="0">
                <a:latin typeface="+mn-ea"/>
              </a:rPr>
              <a:t>、</a:t>
            </a:r>
            <a:r>
              <a:rPr lang="en-US" altLang="zh-CN" sz="1600" dirty="0" smtClean="0">
                <a:latin typeface="+mn-ea"/>
              </a:rPr>
              <a:t>JMS</a:t>
            </a:r>
            <a:r>
              <a:rPr lang="zh-CN" altLang="en-US" sz="1600" dirty="0" smtClean="0">
                <a:latin typeface="+mn-ea"/>
              </a:rPr>
              <a:t>、</a:t>
            </a:r>
            <a:r>
              <a:rPr lang="en-US" altLang="zh-CN" sz="1600" dirty="0" smtClean="0">
                <a:latin typeface="+mn-ea"/>
              </a:rPr>
              <a:t>Log4j</a:t>
            </a:r>
            <a:r>
              <a:rPr lang="zh-CN" altLang="en-US" sz="1600" dirty="0" smtClean="0">
                <a:latin typeface="+mn-ea"/>
              </a:rPr>
              <a:t>协议发送过来的数据采集到</a:t>
            </a:r>
            <a:r>
              <a:rPr lang="en-US" altLang="zh-CN" sz="1600" dirty="0" smtClean="0">
                <a:latin typeface="+mn-ea"/>
              </a:rPr>
              <a:t>FusionInsight</a:t>
            </a:r>
            <a:r>
              <a:rPr lang="zh-CN" altLang="en-US" sz="1600" dirty="0" smtClean="0">
                <a:latin typeface="+mn-ea"/>
              </a:rPr>
              <a:t>集群内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5"/>
          <p:cNvSpPr>
            <a:spLocks noGrp="1" noChangeArrowheads="1"/>
          </p:cNvSpPr>
          <p:nvPr>
            <p:ph type="title"/>
          </p:nvPr>
        </p:nvSpPr>
        <p:spPr>
          <a:xfrm>
            <a:off x="1289050" y="387350"/>
            <a:ext cx="7108825" cy="868363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目录</a:t>
            </a:r>
          </a:p>
        </p:txBody>
      </p:sp>
      <p:sp>
        <p:nvSpPr>
          <p:cNvPr id="6147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714560" y="1374775"/>
            <a:ext cx="7929562" cy="4826000"/>
          </a:xfrm>
        </p:spPr>
        <p:txBody>
          <a:bodyPr/>
          <a:lstStyle/>
          <a:p>
            <a:pPr marL="419100" indent="-419100" eaLnBrk="1" hangingPunct="1">
              <a:buClr>
                <a:schemeClr val="tx1"/>
              </a:buClr>
              <a:buSzTx/>
              <a:buFont typeface="Wingdings" pitchFamily="2" charset="2"/>
              <a:buAutoNum type="arabicPeriod"/>
              <a:defRPr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Flume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应用场景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419100" indent="-419100" eaLnBrk="1" hangingPunct="1">
              <a:buClr>
                <a:schemeClr val="tx1"/>
              </a:buClr>
              <a:buSzTx/>
              <a:buFont typeface="Wingdings" pitchFamily="2" charset="2"/>
              <a:buAutoNum type="arabicPeriod"/>
              <a:defRPr/>
            </a:pPr>
            <a:r>
              <a:rPr lang="en-US" altLang="zh-CN" b="1" dirty="0" smtClean="0">
                <a:latin typeface="+mn-ea"/>
              </a:rPr>
              <a:t>Flume</a:t>
            </a:r>
            <a:r>
              <a:rPr lang="zh-CN" altLang="en-US" b="1" dirty="0" smtClean="0">
                <a:latin typeface="+mn-ea"/>
              </a:rPr>
              <a:t>应用开发流程</a:t>
            </a:r>
            <a:endParaRPr lang="en-US" altLang="zh-CN" b="1" dirty="0" smtClean="0">
              <a:latin typeface="+mn-ea"/>
            </a:endParaRPr>
          </a:p>
          <a:p>
            <a:pPr marL="419100" indent="-419100" eaLnBrk="1" hangingPunct="1">
              <a:buClr>
                <a:schemeClr val="tx1"/>
              </a:buClr>
              <a:buSzTx/>
              <a:buFont typeface="Wingdings" pitchFamily="2" charset="2"/>
              <a:buAutoNum type="arabicPeriod"/>
              <a:defRPr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Flume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应用举例</a:t>
            </a:r>
          </a:p>
          <a:p>
            <a:pPr marL="419100" indent="-419100" eaLnBrk="1" hangingPunct="1">
              <a:buClr>
                <a:schemeClr val="tx1"/>
              </a:buClr>
              <a:buSzTx/>
              <a:buFont typeface="Wingdings" pitchFamily="2" charset="2"/>
              <a:buAutoNum type="arabicPeriod"/>
              <a:defRPr/>
            </a:pP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419100" indent="-419100" eaLnBrk="1" hangingPunct="1">
              <a:buClr>
                <a:schemeClr val="tx1"/>
              </a:buClr>
              <a:buSzTx/>
              <a:buFont typeface="Wingdings" pitchFamily="2" charset="2"/>
              <a:buAutoNum type="arabicPeriod"/>
              <a:defRPr/>
            </a:pPr>
            <a:endParaRPr lang="en-US" altLang="zh-CN" b="1" dirty="0" smtClean="0">
              <a:latin typeface="+mn-ea"/>
            </a:endParaRPr>
          </a:p>
          <a:p>
            <a:pPr marL="419100" indent="-419100" eaLnBrk="1" hangingPunct="1">
              <a:buClr>
                <a:schemeClr val="tx1"/>
              </a:buClr>
              <a:buSzTx/>
              <a:buFont typeface="Wingdings" pitchFamily="2" charset="2"/>
              <a:buAutoNum type="arabicPeriod"/>
              <a:defRPr/>
            </a:pPr>
            <a:endParaRPr lang="en-US" altLang="zh-CN" dirty="0" smtClean="0">
              <a:latin typeface="+mn-ea"/>
            </a:endParaRPr>
          </a:p>
          <a:p>
            <a:pPr lvl="1" eaLnBrk="1" hangingPunct="1">
              <a:defRPr/>
            </a:pPr>
            <a:endParaRPr lang="en-US" altLang="zh-CN" dirty="0" smtClean="0">
              <a:latin typeface="+mn-ea"/>
            </a:endParaRPr>
          </a:p>
        </p:txBody>
      </p:sp>
      <p:pic>
        <p:nvPicPr>
          <p:cNvPr id="5" name="Picture 18" descr="目录 cop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4850" y="506413"/>
            <a:ext cx="617538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Flume</a:t>
            </a:r>
            <a:r>
              <a:rPr lang="zh-CN" altLang="en-US" dirty="0" smtClean="0"/>
              <a:t>应用开发流程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560" y="1374775"/>
            <a:ext cx="7929562" cy="4826000"/>
          </a:xfrm>
        </p:spPr>
        <p:txBody>
          <a:bodyPr/>
          <a:lstStyle/>
          <a:p>
            <a:r>
              <a:rPr lang="en-US" altLang="zh-CN" sz="1600" dirty="0" smtClean="0"/>
              <a:t>Flume</a:t>
            </a:r>
            <a:r>
              <a:rPr lang="zh-CN" altLang="en-US" sz="1600" dirty="0" smtClean="0"/>
              <a:t>当前已经提供了采集数据的客户端，该客户端已经能满足用户数据采集场景，使用</a:t>
            </a:r>
            <a:r>
              <a:rPr lang="en-US" altLang="zh-CN" sz="1600" dirty="0" smtClean="0"/>
              <a:t>Flume</a:t>
            </a:r>
            <a:r>
              <a:rPr lang="zh-CN" altLang="en-US" sz="1600" dirty="0" smtClean="0"/>
              <a:t>的核心是需要根据采集数据场景，开发</a:t>
            </a:r>
            <a:r>
              <a:rPr lang="en-US" altLang="zh-CN" sz="1600" dirty="0" smtClean="0"/>
              <a:t>Flume</a:t>
            </a:r>
            <a:r>
              <a:rPr lang="zh-CN" altLang="en-US" sz="1600" dirty="0" smtClean="0"/>
              <a:t>的配置文件（客户端和服务端都需要该配置文件），其中开发流程如下：</a:t>
            </a:r>
            <a:endParaRPr lang="en-US" altLang="zh-CN" sz="1600" dirty="0" smtClean="0"/>
          </a:p>
          <a:p>
            <a:endParaRPr lang="en-US" altLang="zh-CN" sz="1600" dirty="0" smtClean="0"/>
          </a:p>
        </p:txBody>
      </p:sp>
      <p:sp>
        <p:nvSpPr>
          <p:cNvPr id="4" name="圆角矩形 3"/>
          <p:cNvSpPr/>
          <p:nvPr/>
        </p:nvSpPr>
        <p:spPr bwMode="auto">
          <a:xfrm>
            <a:off x="3329862" y="2813221"/>
            <a:ext cx="2484000" cy="4320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01625" marR="0" indent="-301625" algn="ctr" defTabSz="801688" latinLnBrk="0">
              <a:spcBef>
                <a:spcPct val="30000"/>
              </a:spcBef>
              <a:buClr>
                <a:srgbClr val="808080"/>
              </a:buClr>
              <a:buSzPct val="60000"/>
              <a:tabLst/>
            </a:pPr>
            <a:r>
              <a:rPr lang="zh-CN" altLang="en-US" sz="1600" b="1" dirty="0" smtClean="0">
                <a:latin typeface="+mn-lt"/>
                <a:ea typeface="+mn-ea"/>
              </a:rPr>
              <a:t>确定数据流向</a:t>
            </a:r>
          </a:p>
        </p:txBody>
      </p:sp>
      <p:sp>
        <p:nvSpPr>
          <p:cNvPr id="5" name="圆角矩形 4"/>
          <p:cNvSpPr/>
          <p:nvPr/>
        </p:nvSpPr>
        <p:spPr bwMode="auto">
          <a:xfrm>
            <a:off x="3329862" y="3479362"/>
            <a:ext cx="2502278" cy="72030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01625" marR="0" indent="-301625" algn="ctr" defTabSz="801688" latinLnBrk="0">
              <a:spcBef>
                <a:spcPct val="30000"/>
              </a:spcBef>
              <a:buClr>
                <a:srgbClr val="808080"/>
              </a:buClr>
              <a:buSzPct val="60000"/>
              <a:tabLst/>
            </a:pPr>
            <a:r>
              <a:rPr lang="zh-CN" altLang="en-US" sz="1600" b="1" dirty="0" smtClean="0">
                <a:latin typeface="+mn-lt"/>
                <a:ea typeface="+mn-ea"/>
              </a:rPr>
              <a:t>下载</a:t>
            </a:r>
            <a:r>
              <a:rPr lang="en-US" altLang="zh-CN" sz="1600" b="1" dirty="0" smtClean="0">
                <a:latin typeface="+mn-lt"/>
                <a:ea typeface="+mn-ea"/>
              </a:rPr>
              <a:t>Flume</a:t>
            </a:r>
            <a:r>
              <a:rPr lang="zh-CN" altLang="en-US" sz="1600" b="1" dirty="0" smtClean="0">
                <a:latin typeface="+mn-lt"/>
                <a:ea typeface="+mn-ea"/>
              </a:rPr>
              <a:t>配置文件生成工具</a:t>
            </a:r>
          </a:p>
        </p:txBody>
      </p:sp>
      <p:cxnSp>
        <p:nvCxnSpPr>
          <p:cNvPr id="6" name="直接箭头连接符 5"/>
          <p:cNvCxnSpPr/>
          <p:nvPr/>
        </p:nvCxnSpPr>
        <p:spPr bwMode="auto">
          <a:xfrm>
            <a:off x="4535996" y="3227560"/>
            <a:ext cx="0" cy="28803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圆角矩形 6"/>
          <p:cNvSpPr/>
          <p:nvPr/>
        </p:nvSpPr>
        <p:spPr bwMode="auto">
          <a:xfrm>
            <a:off x="3330000" y="4523752"/>
            <a:ext cx="2484000" cy="4320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01625" marR="0" indent="-301625" algn="ctr" defTabSz="801688" latinLnBrk="0">
              <a:spcBef>
                <a:spcPct val="30000"/>
              </a:spcBef>
              <a:buClr>
                <a:srgbClr val="808080"/>
              </a:buClr>
              <a:buSzPct val="60000"/>
              <a:tabLst/>
            </a:pPr>
            <a:r>
              <a:rPr lang="zh-CN" altLang="en-US" sz="1600" b="1" dirty="0" smtClean="0">
                <a:latin typeface="+mn-lt"/>
                <a:ea typeface="+mn-ea"/>
              </a:rPr>
              <a:t>填写配置参数</a:t>
            </a:r>
          </a:p>
        </p:txBody>
      </p:sp>
      <p:cxnSp>
        <p:nvCxnSpPr>
          <p:cNvPr id="8" name="直接箭头连接符 7"/>
          <p:cNvCxnSpPr/>
          <p:nvPr/>
        </p:nvCxnSpPr>
        <p:spPr bwMode="auto">
          <a:xfrm>
            <a:off x="4535996" y="4235672"/>
            <a:ext cx="0" cy="28808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圆角矩形 8"/>
          <p:cNvSpPr/>
          <p:nvPr/>
        </p:nvSpPr>
        <p:spPr bwMode="auto">
          <a:xfrm>
            <a:off x="3330000" y="5243688"/>
            <a:ext cx="2484000" cy="4320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01625" marR="0" indent="-301625" algn="ctr" defTabSz="801688" latinLnBrk="0">
              <a:spcBef>
                <a:spcPct val="30000"/>
              </a:spcBef>
              <a:buClr>
                <a:srgbClr val="808080"/>
              </a:buClr>
              <a:buSzPct val="60000"/>
              <a:tabLst/>
            </a:pPr>
            <a:r>
              <a:rPr lang="zh-CN" altLang="en-US" sz="1600" b="1" dirty="0" smtClean="0"/>
              <a:t>上传配置文件调试</a:t>
            </a:r>
          </a:p>
        </p:txBody>
      </p:sp>
      <p:cxnSp>
        <p:nvCxnSpPr>
          <p:cNvPr id="10" name="直接箭头连接符 9"/>
          <p:cNvCxnSpPr/>
          <p:nvPr/>
        </p:nvCxnSpPr>
        <p:spPr bwMode="auto">
          <a:xfrm>
            <a:off x="4535996" y="4919700"/>
            <a:ext cx="0" cy="35999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Flume</a:t>
            </a:r>
            <a:r>
              <a:rPr lang="zh-CN" altLang="en-US" dirty="0" smtClean="0"/>
              <a:t>应用开发流程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560" y="1374775"/>
            <a:ext cx="7929562" cy="4826000"/>
          </a:xfrm>
        </p:spPr>
        <p:txBody>
          <a:bodyPr/>
          <a:lstStyle/>
          <a:p>
            <a:pPr>
              <a:buNone/>
            </a:pPr>
            <a:r>
              <a:rPr lang="zh-CN" altLang="en-US" sz="1600" b="1" dirty="0" smtClean="0"/>
              <a:t>确定数据流向</a:t>
            </a:r>
            <a:endParaRPr lang="en-US" altLang="zh-CN" sz="1600" b="1" dirty="0" smtClean="0"/>
          </a:p>
          <a:p>
            <a:pPr marL="342900" indent="-342900"/>
            <a:r>
              <a:rPr lang="zh-CN" altLang="en-US" sz="1600" dirty="0" smtClean="0"/>
              <a:t>确定数据源是在集群内还是集群外，如果是集群内，那么可以直接通过</a:t>
            </a:r>
            <a:r>
              <a:rPr lang="en-US" altLang="zh-CN" sz="1600" dirty="0" smtClean="0"/>
              <a:t>Flume</a:t>
            </a:r>
            <a:r>
              <a:rPr lang="zh-CN" altLang="en-US" sz="1600" dirty="0" smtClean="0"/>
              <a:t>服务端采集，如果集群外，需要通过客户端将数据采集，然后通过级联的方式将数据发给</a:t>
            </a:r>
            <a:r>
              <a:rPr lang="en-US" altLang="zh-CN" sz="1600" dirty="0" smtClean="0"/>
              <a:t>Flume</a:t>
            </a:r>
            <a:r>
              <a:rPr lang="zh-CN" altLang="en-US" sz="1600" dirty="0" smtClean="0"/>
              <a:t>服务端。</a:t>
            </a:r>
            <a:endParaRPr lang="en-US" altLang="zh-CN" sz="1600" dirty="0" smtClean="0"/>
          </a:p>
          <a:p>
            <a:pPr marL="342900" indent="-342900"/>
            <a:r>
              <a:rPr lang="zh-CN" altLang="en-US" sz="1600" dirty="0" smtClean="0"/>
              <a:t>确定数据最终去向：</a:t>
            </a:r>
            <a:r>
              <a:rPr lang="en-US" altLang="zh-CN" sz="1600" dirty="0" smtClean="0"/>
              <a:t>HDFS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HBase</a:t>
            </a:r>
            <a:r>
              <a:rPr lang="zh-CN" altLang="en-US" sz="1600" dirty="0" smtClean="0"/>
              <a:t> 、</a:t>
            </a:r>
            <a:r>
              <a:rPr lang="en-US" altLang="zh-CN" sz="1600" dirty="0" smtClean="0"/>
              <a:t>Kafka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Solr</a:t>
            </a:r>
            <a:endParaRPr lang="en-US" altLang="zh-CN" sz="1600" dirty="0" smtClean="0"/>
          </a:p>
          <a:p>
            <a:pPr marL="342900" indent="-342900"/>
            <a:r>
              <a:rPr lang="zh-CN" altLang="en-US" sz="1600" dirty="0" smtClean="0"/>
              <a:t>根据采集源类型和数据最终流向确定</a:t>
            </a:r>
            <a:r>
              <a:rPr lang="en-US" altLang="zh-CN" sz="1600" dirty="0" smtClean="0"/>
              <a:t>source/</a:t>
            </a:r>
            <a:r>
              <a:rPr lang="en-US" altLang="zh-CN" sz="1600" dirty="0" err="1" smtClean="0"/>
              <a:t>channle</a:t>
            </a:r>
            <a:r>
              <a:rPr lang="en-US" altLang="zh-CN" sz="1600" dirty="0" smtClean="0"/>
              <a:t>/sink</a:t>
            </a:r>
            <a:r>
              <a:rPr lang="zh-CN" altLang="en-US" sz="1600" dirty="0" smtClean="0"/>
              <a:t>类型</a:t>
            </a:r>
            <a:endParaRPr lang="en-US" altLang="zh-CN" sz="1600" dirty="0" smtClean="0"/>
          </a:p>
          <a:p>
            <a:endParaRPr lang="en-US" altLang="zh-CN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Flume</a:t>
            </a:r>
            <a:r>
              <a:rPr lang="zh-CN" altLang="en-US" dirty="0" smtClean="0"/>
              <a:t>应用开发流程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560" y="1374775"/>
            <a:ext cx="7929562" cy="4826000"/>
          </a:xfrm>
        </p:spPr>
        <p:txBody>
          <a:bodyPr/>
          <a:lstStyle/>
          <a:p>
            <a:pPr>
              <a:buNone/>
            </a:pPr>
            <a:r>
              <a:rPr lang="zh-CN" altLang="en-US" sz="1600" dirty="0" smtClean="0"/>
              <a:t>从版本发布路径中取出</a:t>
            </a:r>
            <a:r>
              <a:rPr lang="en-US" altLang="zh-CN" sz="1600" dirty="0" smtClean="0"/>
              <a:t>Flume</a:t>
            </a:r>
            <a:r>
              <a:rPr lang="zh-CN" altLang="en-US" sz="1600" dirty="0" smtClean="0"/>
              <a:t>配置文件生成工具：</a:t>
            </a:r>
            <a:r>
              <a:rPr lang="en-US" altLang="zh-CN" sz="1600" dirty="0" smtClean="0"/>
              <a:t> FusionInsight V100R002C60SPC200 Flume </a:t>
            </a:r>
            <a:r>
              <a:rPr lang="zh-CN" altLang="en-US" sz="1600" dirty="0" smtClean="0"/>
              <a:t>配置工具</a:t>
            </a:r>
            <a:r>
              <a:rPr lang="en-US" altLang="zh-CN" sz="1600" dirty="0" smtClean="0"/>
              <a:t>.</a:t>
            </a:r>
            <a:r>
              <a:rPr lang="en-US" altLang="zh-CN" sz="1600" dirty="0" err="1" smtClean="0"/>
              <a:t>xlsm</a:t>
            </a:r>
            <a:r>
              <a:rPr lang="zh-CN" altLang="en-US" sz="1600" dirty="0" smtClean="0"/>
              <a:t>，点击打开后，工具如图：</a:t>
            </a: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1132" y="2164481"/>
            <a:ext cx="6740064" cy="3932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default">
      <a:majorFont>
        <a:latin typeface="FrutigerNext LT Medium"/>
        <a:ea typeface="黑体"/>
        <a:cs typeface=""/>
      </a:majorFont>
      <a:minorFont>
        <a:latin typeface="FrutigerNext LT Regular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itchFamily="2" charset="-122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自定义设计方案">
  <a:themeElements>
    <a:clrScheme name="3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itchFamily="2" charset="-122"/>
          </a:defRPr>
        </a:defPPr>
      </a:lstStyle>
    </a:lnDef>
  </a:objectDefaults>
  <a:extraClrSchemeLst>
    <a:extraClrScheme>
      <a:clrScheme name="3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1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1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1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3AF971294D704EA286C29612369166" ma:contentTypeVersion="0" ma:contentTypeDescription="Create a new document." ma:contentTypeScope="" ma:versionID="4fa70af5cf218e2d854789376dbebb1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6D816E8D-3563-472A-8C0A-589229C1FD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40BA012-4199-4489-9006-5839F9B1C817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47594</TotalTime>
  <Words>1528</Words>
  <Application>Microsoft Office PowerPoint</Application>
  <PresentationFormat>全屏显示(4:3)</PresentationFormat>
  <Paragraphs>315</Paragraphs>
  <Slides>30</Slides>
  <Notes>10</Notes>
  <HiddenSlides>1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32" baseType="lpstr">
      <vt:lpstr>default</vt:lpstr>
      <vt:lpstr>3_自定义设计方案</vt:lpstr>
      <vt:lpstr>幻灯片 0</vt:lpstr>
      <vt:lpstr>FusionInsight HD Flume应用开发</vt:lpstr>
      <vt:lpstr>目标</vt:lpstr>
      <vt:lpstr>目录</vt:lpstr>
      <vt:lpstr>Flume应用场景</vt:lpstr>
      <vt:lpstr>目录</vt:lpstr>
      <vt:lpstr>Flume应用开发流程</vt:lpstr>
      <vt:lpstr>Flume应用开发流程</vt:lpstr>
      <vt:lpstr>Flume应用开发流程</vt:lpstr>
      <vt:lpstr>Flume应用开发流程</vt:lpstr>
      <vt:lpstr>Flume应用开发流程</vt:lpstr>
      <vt:lpstr>Flume应用开发流程</vt:lpstr>
      <vt:lpstr>Flume应用开发流程</vt:lpstr>
      <vt:lpstr>Flume应用开发流程</vt:lpstr>
      <vt:lpstr>Flume应用开发流程</vt:lpstr>
      <vt:lpstr>Flume应用开发流程</vt:lpstr>
      <vt:lpstr>目录</vt:lpstr>
      <vt:lpstr>Flume应用开发举例</vt:lpstr>
      <vt:lpstr>Flume应用开发举例</vt:lpstr>
      <vt:lpstr>Flume应用开发举例</vt:lpstr>
      <vt:lpstr>Flume应用开发举例</vt:lpstr>
      <vt:lpstr>Flume应用开发举例</vt:lpstr>
      <vt:lpstr>Flume应用开发举例</vt:lpstr>
      <vt:lpstr>Flume应用开发举例</vt:lpstr>
      <vt:lpstr>Flume应用开发举例</vt:lpstr>
      <vt:lpstr>Flume应用开发举例</vt:lpstr>
      <vt:lpstr>思考题</vt:lpstr>
      <vt:lpstr>总结</vt:lpstr>
      <vt:lpstr>习题</vt:lpstr>
      <vt:lpstr>幻灯片 29</vt:lpstr>
    </vt:vector>
  </TitlesOfParts>
  <Company>Huawei Technologies Co.,Ltd.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0</dc:title>
  <dc:creator>c37402</dc:creator>
  <cp:lastModifiedBy>z00108545</cp:lastModifiedBy>
  <cp:revision>3133</cp:revision>
  <dcterms:created xsi:type="dcterms:W3CDTF">2003-08-21T06:48:56Z</dcterms:created>
  <dcterms:modified xsi:type="dcterms:W3CDTF">2016-05-17T02:03:46Z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(2)hn5lsvIDg30Fmx8uAxCGdtudzCLuCRqPLIrwekLoRpHvAMjgQU2paYrW3OrEVOMEgdUJwmny_x000d_
P1ph9Xp/fH6rgZ60CSoRNkVws1NlKKkxUn6slA5CWhtra5MTHYthWaJ9A5kzReK8sc98faxJ_x000d_
TOXOY3RqHK7/JAtjCqY4hu8vEHg3BHGCbSNTGLfX3x3I6vIYfh15k9Cu04sqabHHOWtrTiIE_x000d_
paUpafq1yHtazxrxXZ</vt:lpwstr>
  </property>
  <property fmtid="{D5CDD505-2E9C-101B-9397-08002B2CF9AE}" pid="3" name="_ms_pID_7253431">
    <vt:lpwstr>7Q5xcbA0C6vADWcp7zJewS3LJtaFkglEHGDkGq+ARsVEF0DSmB+QTm_x000d_
DXFVr5z3pVjVmwaHLK3rwWne/luzZ21A8oP1MrqhAAIJfDKjBviLa63V2SBMx8jQzGvZEpoQ_x000d_
UxGnuHS6hj5sIoRJD4IqfwrT+kRHk/mzAi2+J2uQVGMdUCvsDZ2dgGgPuEvUJYPfZZ8=</vt:lpwstr>
  </property>
  <property fmtid="{D5CDD505-2E9C-101B-9397-08002B2CF9AE}" pid="4" name="_ms_pID_725343_00">
    <vt:lpwstr>_ms_pID_725343</vt:lpwstr>
  </property>
  <property fmtid="{D5CDD505-2E9C-101B-9397-08002B2CF9AE}" pid="5" name="_ms_pID_7253431_00">
    <vt:lpwstr>_ms_pID_7253431</vt:lpwstr>
  </property>
  <property fmtid="{D5CDD505-2E9C-101B-9397-08002B2CF9AE}" pid="6" name="_readonly">
    <vt:lpwstr/>
  </property>
  <property fmtid="{D5CDD505-2E9C-101B-9397-08002B2CF9AE}" pid="7" name="_change">
    <vt:lpwstr/>
  </property>
  <property fmtid="{D5CDD505-2E9C-101B-9397-08002B2CF9AE}" pid="8" name="_full-control">
    <vt:lpwstr/>
  </property>
  <property fmtid="{D5CDD505-2E9C-101B-9397-08002B2CF9AE}" pid="9" name="sflag">
    <vt:lpwstr>1460427396</vt:lpwstr>
  </property>
  <property fmtid="{D5CDD505-2E9C-101B-9397-08002B2CF9AE}" pid="10" name="_2015_ms_pID_725343">
    <vt:lpwstr>(3)Je3VfixekvY2Yi+RFhn24085ioJc54I59/to12zxzsqt1Agsc8w8rnohj1EUrYMU9qb1wwsq
Hu+aWf8NfUWOyMO8eCIFa+YKFQEEV/KcRMCXBTjc4VKWOF8QZ1kavrq1jxgVD7wgqJB1HRHh
8MJ6yyhisNMhaXVpLUCT8gESqAg6MkQqhF69Kq0019TnjmYgNOHF91lM24lLw/NbhOuynjhV
NQKQd6RZCsbadFHzlk</vt:lpwstr>
  </property>
  <property fmtid="{D5CDD505-2E9C-101B-9397-08002B2CF9AE}" pid="11" name="_2015_ms_pID_7253431">
    <vt:lpwstr>qSW0jALuTZHNEkPIp7DvL1HRG9ohtNZ+Xy5O26tTeucGXOzkjr1vCv
y1O2TbhwVxyUqdcFrZSsJrtCMZRCfP+vIveEjmo4TDfOLmOq7qN2STizz/j1zWKD3daMnxA7
GkUL4lY/JMyIE/apEtqW8DGAutcTtL9UUsgsBVUCQxtVbB/qnj5ozf1JqoBxTTJVXlFsM082
M80Y5Evq5xleLfFLJ0U29R6y1c2UGGLHpZe7</vt:lpwstr>
  </property>
  <property fmtid="{D5CDD505-2E9C-101B-9397-08002B2CF9AE}" pid="12" name="_2015_ms_pID_7253432">
    <vt:lpwstr>fQ==</vt:lpwstr>
  </property>
</Properties>
</file>