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71" r:id="rId6"/>
    <p:sldId id="272" r:id="rId7"/>
    <p:sldId id="260" r:id="rId8"/>
    <p:sldId id="261" r:id="rId9"/>
    <p:sldId id="262" r:id="rId10"/>
    <p:sldId id="273" r:id="rId11"/>
    <p:sldId id="263" r:id="rId12"/>
    <p:sldId id="274" r:id="rId13"/>
    <p:sldId id="264" r:id="rId14"/>
    <p:sldId id="275" r:id="rId15"/>
    <p:sldId id="265"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20"/>
    <p:restoredTop sz="94663"/>
  </p:normalViewPr>
  <p:slideViewPr>
    <p:cSldViewPr snapToGrid="0" snapToObjects="1">
      <p:cViewPr>
        <p:scale>
          <a:sx n="70" d="100"/>
          <a:sy n="70" d="100"/>
        </p:scale>
        <p:origin x="144"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F4557E8-27E8-2844-A770-0A529FDE8117}" type="datetimeFigureOut">
              <a:rPr lang="en-US" smtClean="0"/>
              <a:t>12/13/19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3BA4CF5-F8A7-BE48-9F2C-31CF2C7149DE}"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592082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557E8-27E8-2844-A770-0A529FDE8117}" type="datetimeFigureOut">
              <a:rPr lang="en-US" smtClean="0"/>
              <a:t>12/13/19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A4CF5-F8A7-BE48-9F2C-31CF2C7149DE}" type="slidenum">
              <a:rPr lang="en-US" smtClean="0"/>
              <a:t>‹#›</a:t>
            </a:fld>
            <a:endParaRPr lang="en-US"/>
          </a:p>
        </p:txBody>
      </p:sp>
    </p:spTree>
    <p:extLst>
      <p:ext uri="{BB962C8B-B14F-4D97-AF65-F5344CB8AC3E}">
        <p14:creationId xmlns:p14="http://schemas.microsoft.com/office/powerpoint/2010/main" val="22166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557E8-27E8-2844-A770-0A529FDE8117}" type="datetimeFigureOut">
              <a:rPr lang="en-US" smtClean="0"/>
              <a:t>12/13/19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A4CF5-F8A7-BE48-9F2C-31CF2C7149DE}" type="slidenum">
              <a:rPr lang="en-US" smtClean="0"/>
              <a:t>‹#›</a:t>
            </a:fld>
            <a:endParaRPr lang="en-US"/>
          </a:p>
        </p:txBody>
      </p:sp>
    </p:spTree>
    <p:extLst>
      <p:ext uri="{BB962C8B-B14F-4D97-AF65-F5344CB8AC3E}">
        <p14:creationId xmlns:p14="http://schemas.microsoft.com/office/powerpoint/2010/main" val="343453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557E8-27E8-2844-A770-0A529FDE8117}" type="datetimeFigureOut">
              <a:rPr lang="en-US" smtClean="0"/>
              <a:t>12/13/19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A4CF5-F8A7-BE48-9F2C-31CF2C7149DE}" type="slidenum">
              <a:rPr lang="en-US" smtClean="0"/>
              <a:t>‹#›</a:t>
            </a:fld>
            <a:endParaRPr lang="en-US"/>
          </a:p>
        </p:txBody>
      </p:sp>
    </p:spTree>
    <p:extLst>
      <p:ext uri="{BB962C8B-B14F-4D97-AF65-F5344CB8AC3E}">
        <p14:creationId xmlns:p14="http://schemas.microsoft.com/office/powerpoint/2010/main" val="279265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F4557E8-27E8-2844-A770-0A529FDE8117}" type="datetimeFigureOut">
              <a:rPr lang="en-US" smtClean="0"/>
              <a:t>12/13/19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3BA4CF5-F8A7-BE48-9F2C-31CF2C7149D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447135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4557E8-27E8-2844-A770-0A529FDE8117}" type="datetimeFigureOut">
              <a:rPr lang="en-US" smtClean="0"/>
              <a:t>12/13/19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A4CF5-F8A7-BE48-9F2C-31CF2C7149DE}" type="slidenum">
              <a:rPr lang="en-US" smtClean="0"/>
              <a:t>‹#›</a:t>
            </a:fld>
            <a:endParaRPr lang="en-US"/>
          </a:p>
        </p:txBody>
      </p:sp>
    </p:spTree>
    <p:extLst>
      <p:ext uri="{BB962C8B-B14F-4D97-AF65-F5344CB8AC3E}">
        <p14:creationId xmlns:p14="http://schemas.microsoft.com/office/powerpoint/2010/main" val="22211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4557E8-27E8-2844-A770-0A529FDE8117}" type="datetimeFigureOut">
              <a:rPr lang="en-US" smtClean="0"/>
              <a:t>12/13/19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BA4CF5-F8A7-BE48-9F2C-31CF2C7149DE}" type="slidenum">
              <a:rPr lang="en-US" smtClean="0"/>
              <a:t>‹#›</a:t>
            </a:fld>
            <a:endParaRPr lang="en-US"/>
          </a:p>
        </p:txBody>
      </p:sp>
    </p:spTree>
    <p:extLst>
      <p:ext uri="{BB962C8B-B14F-4D97-AF65-F5344CB8AC3E}">
        <p14:creationId xmlns:p14="http://schemas.microsoft.com/office/powerpoint/2010/main" val="375321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4557E8-27E8-2844-A770-0A529FDE8117}" type="datetimeFigureOut">
              <a:rPr lang="en-US" smtClean="0"/>
              <a:t>12/13/19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A4CF5-F8A7-BE48-9F2C-31CF2C7149DE}" type="slidenum">
              <a:rPr lang="en-US" smtClean="0"/>
              <a:t>‹#›</a:t>
            </a:fld>
            <a:endParaRPr lang="en-US"/>
          </a:p>
        </p:txBody>
      </p:sp>
    </p:spTree>
    <p:extLst>
      <p:ext uri="{BB962C8B-B14F-4D97-AF65-F5344CB8AC3E}">
        <p14:creationId xmlns:p14="http://schemas.microsoft.com/office/powerpoint/2010/main" val="108259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4557E8-27E8-2844-A770-0A529FDE8117}" type="datetimeFigureOut">
              <a:rPr lang="en-US" smtClean="0"/>
              <a:t>12/13/19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BA4CF5-F8A7-BE48-9F2C-31CF2C7149DE}" type="slidenum">
              <a:rPr lang="en-US" smtClean="0"/>
              <a:t>‹#›</a:t>
            </a:fld>
            <a:endParaRPr lang="en-US"/>
          </a:p>
        </p:txBody>
      </p:sp>
    </p:spTree>
    <p:extLst>
      <p:ext uri="{BB962C8B-B14F-4D97-AF65-F5344CB8AC3E}">
        <p14:creationId xmlns:p14="http://schemas.microsoft.com/office/powerpoint/2010/main" val="36823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F4557E8-27E8-2844-A770-0A529FDE8117}" type="datetimeFigureOut">
              <a:rPr lang="en-US" smtClean="0"/>
              <a:t>12/13/19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3BA4CF5-F8A7-BE48-9F2C-31CF2C7149D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1733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F4557E8-27E8-2844-A770-0A529FDE8117}" type="datetimeFigureOut">
              <a:rPr lang="en-US" smtClean="0"/>
              <a:t>12/13/19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3BA4CF5-F8A7-BE48-9F2C-31CF2C7149D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8693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F4557E8-27E8-2844-A770-0A529FDE8117}" type="datetimeFigureOut">
              <a:rPr lang="en-US" smtClean="0"/>
              <a:t>12/13/19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3BA4CF5-F8A7-BE48-9F2C-31CF2C7149DE}"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3849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AF9D-CFDA-8B4D-AA1F-09A38284EF58}"/>
              </a:ext>
            </a:extLst>
          </p:cNvPr>
          <p:cNvSpPr>
            <a:spLocks noGrp="1"/>
          </p:cNvSpPr>
          <p:nvPr>
            <p:ph type="ctrTitle"/>
          </p:nvPr>
        </p:nvSpPr>
        <p:spPr/>
        <p:txBody>
          <a:bodyPr/>
          <a:lstStyle/>
          <a:p>
            <a:r>
              <a:rPr lang="en-US" dirty="0"/>
              <a:t>Final Project</a:t>
            </a:r>
          </a:p>
        </p:txBody>
      </p:sp>
      <p:sp>
        <p:nvSpPr>
          <p:cNvPr id="3" name="Subtitle 2">
            <a:extLst>
              <a:ext uri="{FF2B5EF4-FFF2-40B4-BE49-F238E27FC236}">
                <a16:creationId xmlns:a16="http://schemas.microsoft.com/office/drawing/2014/main" id="{9D066439-E0D2-854B-A1FD-31E1F92C56B8}"/>
              </a:ext>
            </a:extLst>
          </p:cNvPr>
          <p:cNvSpPr>
            <a:spLocks noGrp="1"/>
          </p:cNvSpPr>
          <p:nvPr>
            <p:ph type="subTitle" idx="1"/>
          </p:nvPr>
        </p:nvSpPr>
        <p:spPr/>
        <p:txBody>
          <a:bodyPr/>
          <a:lstStyle/>
          <a:p>
            <a:r>
              <a:rPr lang="en-US" dirty="0"/>
              <a:t>Steven </a:t>
            </a:r>
            <a:r>
              <a:rPr lang="en-US" dirty="0" err="1"/>
              <a:t>Dea</a:t>
            </a:r>
            <a:r>
              <a:rPr lang="en-US" dirty="0"/>
              <a:t> Fall 2019</a:t>
            </a:r>
          </a:p>
        </p:txBody>
      </p:sp>
    </p:spTree>
    <p:extLst>
      <p:ext uri="{BB962C8B-B14F-4D97-AF65-F5344CB8AC3E}">
        <p14:creationId xmlns:p14="http://schemas.microsoft.com/office/powerpoint/2010/main" val="4101587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947B-3CB3-CF42-A65F-5BA6DF4C0A0D}"/>
              </a:ext>
            </a:extLst>
          </p:cNvPr>
          <p:cNvSpPr>
            <a:spLocks noGrp="1"/>
          </p:cNvSpPr>
          <p:nvPr>
            <p:ph type="title"/>
          </p:nvPr>
        </p:nvSpPr>
        <p:spPr/>
        <p:txBody>
          <a:bodyPr/>
          <a:lstStyle/>
          <a:p>
            <a:r>
              <a:rPr lang="en-US" dirty="0"/>
              <a:t>Retention of Genes after Selection cont.</a:t>
            </a:r>
          </a:p>
        </p:txBody>
      </p:sp>
      <p:sp>
        <p:nvSpPr>
          <p:cNvPr id="3" name="Content Placeholder 2">
            <a:extLst>
              <a:ext uri="{FF2B5EF4-FFF2-40B4-BE49-F238E27FC236}">
                <a16:creationId xmlns:a16="http://schemas.microsoft.com/office/drawing/2014/main" id="{34982271-5E86-2040-B752-50685A1EF5A2}"/>
              </a:ext>
            </a:extLst>
          </p:cNvPr>
          <p:cNvSpPr>
            <a:spLocks noGrp="1"/>
          </p:cNvSpPr>
          <p:nvPr>
            <p:ph idx="1"/>
          </p:nvPr>
        </p:nvSpPr>
        <p:spPr>
          <a:xfrm>
            <a:off x="1371600" y="1758462"/>
            <a:ext cx="4906108" cy="4237892"/>
          </a:xfrm>
        </p:spPr>
        <p:txBody>
          <a:bodyPr/>
          <a:lstStyle/>
          <a:p>
            <a:r>
              <a:rPr lang="en-US" dirty="0"/>
              <a:t>To filter p-values, I found all the genes that had a p-value of less than 0.05 and set a gene threshold using the following function: 0.05/total genes</a:t>
            </a:r>
          </a:p>
          <a:p>
            <a:r>
              <a:rPr lang="en-US" dirty="0"/>
              <a:t>Only 727 p-values remained (and thus 727 genes) after this threshold.</a:t>
            </a:r>
          </a:p>
          <a:p>
            <a:r>
              <a:rPr lang="en-US" dirty="0"/>
              <a:t>Replot of the p-values left on a histogram to see distribution</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534BD3B1-6A60-EA4E-ADEA-F25733E39ED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928339" y="1758462"/>
            <a:ext cx="4444610" cy="4237892"/>
          </a:xfrm>
          <a:prstGeom prst="rect">
            <a:avLst/>
          </a:prstGeom>
        </p:spPr>
      </p:pic>
    </p:spTree>
    <p:extLst>
      <p:ext uri="{BB962C8B-B14F-4D97-AF65-F5344CB8AC3E}">
        <p14:creationId xmlns:p14="http://schemas.microsoft.com/office/powerpoint/2010/main" val="19454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1547-B8B5-3E4F-A3E5-3A23354227FD}"/>
              </a:ext>
            </a:extLst>
          </p:cNvPr>
          <p:cNvSpPr>
            <a:spLocks noGrp="1"/>
          </p:cNvSpPr>
          <p:nvPr>
            <p:ph type="title"/>
          </p:nvPr>
        </p:nvSpPr>
        <p:spPr/>
        <p:txBody>
          <a:bodyPr/>
          <a:lstStyle/>
          <a:p>
            <a:r>
              <a:rPr lang="en-US" dirty="0"/>
              <a:t>2D Visualization of Clustering</a:t>
            </a:r>
          </a:p>
        </p:txBody>
      </p:sp>
      <p:sp>
        <p:nvSpPr>
          <p:cNvPr id="3" name="Content Placeholder 2">
            <a:extLst>
              <a:ext uri="{FF2B5EF4-FFF2-40B4-BE49-F238E27FC236}">
                <a16:creationId xmlns:a16="http://schemas.microsoft.com/office/drawing/2014/main" id="{D613C155-96B3-D94C-881E-09230A8015E3}"/>
              </a:ext>
            </a:extLst>
          </p:cNvPr>
          <p:cNvSpPr>
            <a:spLocks noGrp="1"/>
          </p:cNvSpPr>
          <p:nvPr>
            <p:ph idx="1"/>
          </p:nvPr>
        </p:nvSpPr>
        <p:spPr>
          <a:xfrm>
            <a:off x="1371600" y="1652954"/>
            <a:ext cx="3596640" cy="4519246"/>
          </a:xfrm>
        </p:spPr>
        <p:txBody>
          <a:bodyPr/>
          <a:lstStyle/>
          <a:p>
            <a:r>
              <a:rPr lang="en-US" dirty="0"/>
              <a:t>I then </a:t>
            </a:r>
            <a:r>
              <a:rPr lang="en-US" dirty="0" err="1"/>
              <a:t>subsetted</a:t>
            </a:r>
            <a:r>
              <a:rPr lang="en-US" dirty="0"/>
              <a:t> my data using the genes that had less than the threshold cutoff for p–values found in the last step.</a:t>
            </a:r>
          </a:p>
          <a:p>
            <a:r>
              <a:rPr lang="en-US" dirty="0"/>
              <a:t>I then ran a PCA on this dataset and visualized the first 3 PCs against each other as well as a Scree Plot to see the % variance each PC was responsible for.</a:t>
            </a:r>
          </a:p>
        </p:txBody>
      </p:sp>
      <p:pic>
        <p:nvPicPr>
          <p:cNvPr id="4" name="Picture 3" descr="A screenshot of a cell phone&#10;&#10;Description automatically generated">
            <a:extLst>
              <a:ext uri="{FF2B5EF4-FFF2-40B4-BE49-F238E27FC236}">
                <a16:creationId xmlns:a16="http://schemas.microsoft.com/office/drawing/2014/main" id="{B6739955-368A-024B-8D41-39ABC093F56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400298" y="1372274"/>
            <a:ext cx="3229879" cy="267081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90EB834-8897-764D-94B4-9A8D63307EA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623323" y="1372274"/>
            <a:ext cx="3229879" cy="2670810"/>
          </a:xfrm>
          <a:prstGeom prst="rect">
            <a:avLst/>
          </a:prstGeom>
        </p:spPr>
      </p:pic>
      <p:pic>
        <p:nvPicPr>
          <p:cNvPr id="6" name="Picture 5">
            <a:extLst>
              <a:ext uri="{FF2B5EF4-FFF2-40B4-BE49-F238E27FC236}">
                <a16:creationId xmlns:a16="http://schemas.microsoft.com/office/drawing/2014/main" id="{EFEE6A20-9004-D348-8937-3D5B2757297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971049" y="4043084"/>
            <a:ext cx="3229879" cy="2814916"/>
          </a:xfrm>
          <a:prstGeom prst="rect">
            <a:avLst/>
          </a:prstGeom>
        </p:spPr>
      </p:pic>
    </p:spTree>
    <p:extLst>
      <p:ext uri="{BB962C8B-B14F-4D97-AF65-F5344CB8AC3E}">
        <p14:creationId xmlns:p14="http://schemas.microsoft.com/office/powerpoint/2010/main" val="1398118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2622-E709-2A42-93BE-BBC847A2C643}"/>
              </a:ext>
            </a:extLst>
          </p:cNvPr>
          <p:cNvSpPr>
            <a:spLocks noGrp="1"/>
          </p:cNvSpPr>
          <p:nvPr>
            <p:ph type="title"/>
          </p:nvPr>
        </p:nvSpPr>
        <p:spPr/>
        <p:txBody>
          <a:bodyPr/>
          <a:lstStyle/>
          <a:p>
            <a:r>
              <a:rPr lang="en-US" dirty="0"/>
              <a:t>2D Visualization of Clustering cont.</a:t>
            </a:r>
          </a:p>
        </p:txBody>
      </p:sp>
      <p:sp>
        <p:nvSpPr>
          <p:cNvPr id="3" name="Content Placeholder 2">
            <a:extLst>
              <a:ext uri="{FF2B5EF4-FFF2-40B4-BE49-F238E27FC236}">
                <a16:creationId xmlns:a16="http://schemas.microsoft.com/office/drawing/2014/main" id="{C6EAAFE0-75CC-2648-8348-427E2AB2EC8F}"/>
              </a:ext>
            </a:extLst>
          </p:cNvPr>
          <p:cNvSpPr>
            <a:spLocks noGrp="1"/>
          </p:cNvSpPr>
          <p:nvPr>
            <p:ph idx="1"/>
          </p:nvPr>
        </p:nvSpPr>
        <p:spPr>
          <a:xfrm>
            <a:off x="1371600" y="1737360"/>
            <a:ext cx="4462272" cy="4130040"/>
          </a:xfrm>
        </p:spPr>
        <p:txBody>
          <a:bodyPr/>
          <a:lstStyle/>
          <a:p>
            <a:r>
              <a:rPr lang="en-US" dirty="0"/>
              <a:t>To the right is a Scree Plot of the eigenvalues returned by my PCA.</a:t>
            </a:r>
          </a:p>
          <a:p>
            <a:r>
              <a:rPr lang="en-US" dirty="0"/>
              <a:t>The first four eigenvalues are responsible for over 5% of variance each and the elbow appears to be at eigenvalue 8.</a:t>
            </a:r>
          </a:p>
        </p:txBody>
      </p:sp>
      <p:pic>
        <p:nvPicPr>
          <p:cNvPr id="4" name="Picture 3" descr="A screenshot of a cell phone&#10;&#10;Description automatically generated">
            <a:extLst>
              <a:ext uri="{FF2B5EF4-FFF2-40B4-BE49-F238E27FC236}">
                <a16:creationId xmlns:a16="http://schemas.microsoft.com/office/drawing/2014/main" id="{2EB15010-31F5-F14A-A04F-B87E124CAC8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759003" y="2122487"/>
            <a:ext cx="4782185" cy="3359785"/>
          </a:xfrm>
          <a:prstGeom prst="rect">
            <a:avLst/>
          </a:prstGeom>
        </p:spPr>
      </p:pic>
    </p:spTree>
    <p:extLst>
      <p:ext uri="{BB962C8B-B14F-4D97-AF65-F5344CB8AC3E}">
        <p14:creationId xmlns:p14="http://schemas.microsoft.com/office/powerpoint/2010/main" val="1752465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D80C7-4778-8B49-BC6F-6A2A91979E27}"/>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33247B62-0C03-724B-BD11-0375568A5D3C}"/>
              </a:ext>
            </a:extLst>
          </p:cNvPr>
          <p:cNvSpPr>
            <a:spLocks noGrp="1"/>
          </p:cNvSpPr>
          <p:nvPr>
            <p:ph idx="1"/>
          </p:nvPr>
        </p:nvSpPr>
        <p:spPr>
          <a:xfrm>
            <a:off x="1371600" y="2286000"/>
            <a:ext cx="9601200" cy="4078224"/>
          </a:xfrm>
        </p:spPr>
        <p:txBody>
          <a:bodyPr>
            <a:normAutofit/>
          </a:bodyPr>
          <a:lstStyle/>
          <a:p>
            <a:r>
              <a:rPr lang="en-US" dirty="0"/>
              <a:t>Using my linear projection of data (the clustering components), I then used a Linear Discriminant Analysis classification method to classify my samples.</a:t>
            </a:r>
          </a:p>
          <a:p>
            <a:r>
              <a:rPr lang="en-US" dirty="0"/>
              <a:t>The first step was to create a training set of samples with which to train my model</a:t>
            </a:r>
          </a:p>
          <a:p>
            <a:pPr lvl="1"/>
            <a:r>
              <a:rPr lang="en-US" dirty="0"/>
              <a:t>Training set was selected using the first 9 SCC samples and the first 21 </a:t>
            </a:r>
            <a:r>
              <a:rPr lang="en-US" dirty="0" err="1"/>
              <a:t>Adn</a:t>
            </a:r>
            <a:r>
              <a:rPr lang="en-US" dirty="0"/>
              <a:t> samples (50% of the entire data set).</a:t>
            </a:r>
          </a:p>
          <a:p>
            <a:r>
              <a:rPr lang="en-US" dirty="0"/>
              <a:t>The next step was to train the model using this selected training set</a:t>
            </a:r>
          </a:p>
          <a:p>
            <a:pPr lvl="1"/>
            <a:r>
              <a:rPr lang="en-US" dirty="0"/>
              <a:t>The model returned with this</a:t>
            </a:r>
            <a:br>
              <a:rPr lang="en-US" dirty="0"/>
            </a:br>
            <a:r>
              <a:rPr lang="en-US" dirty="0"/>
              <a:t>result from the training data</a:t>
            </a:r>
          </a:p>
          <a:p>
            <a:pPr lvl="1"/>
            <a:r>
              <a:rPr lang="en-US" dirty="0"/>
              <a:t>2 samples misclassified,</a:t>
            </a:r>
            <a:br>
              <a:rPr lang="en-US" dirty="0"/>
            </a:br>
            <a:r>
              <a:rPr lang="en-US" dirty="0"/>
              <a:t>both SCC samples that were</a:t>
            </a:r>
            <a:br>
              <a:rPr lang="en-US" dirty="0"/>
            </a:br>
            <a:r>
              <a:rPr lang="en-US" dirty="0"/>
              <a:t>misclassified.</a:t>
            </a:r>
          </a:p>
          <a:p>
            <a:pPr lvl="1"/>
            <a:endParaRPr lang="en-US" dirty="0"/>
          </a:p>
        </p:txBody>
      </p:sp>
      <p:pic>
        <p:nvPicPr>
          <p:cNvPr id="4" name="Picture 3">
            <a:extLst>
              <a:ext uri="{FF2B5EF4-FFF2-40B4-BE49-F238E27FC236}">
                <a16:creationId xmlns:a16="http://schemas.microsoft.com/office/drawing/2014/main" id="{26EFFD77-F06C-F740-85F1-862AC8D2F39E}"/>
              </a:ext>
            </a:extLst>
          </p:cNvPr>
          <p:cNvPicPr/>
          <p:nvPr/>
        </p:nvPicPr>
        <p:blipFill>
          <a:blip r:embed="rId2">
            <a:extLst>
              <a:ext uri="{28A0092B-C50C-407E-A947-70E740481C1C}">
                <a14:useLocalDpi xmlns:a14="http://schemas.microsoft.com/office/drawing/2010/main" val="0"/>
              </a:ext>
            </a:extLst>
          </a:blip>
          <a:stretch>
            <a:fillRect/>
          </a:stretch>
        </p:blipFill>
        <p:spPr>
          <a:xfrm>
            <a:off x="6096000" y="4573524"/>
            <a:ext cx="4673600" cy="1790700"/>
          </a:xfrm>
          <a:prstGeom prst="rect">
            <a:avLst/>
          </a:prstGeom>
        </p:spPr>
      </p:pic>
    </p:spTree>
    <p:extLst>
      <p:ext uri="{BB962C8B-B14F-4D97-AF65-F5344CB8AC3E}">
        <p14:creationId xmlns:p14="http://schemas.microsoft.com/office/powerpoint/2010/main" val="1295628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5B8F-1D90-B543-BD66-F23EEE0A8B94}"/>
              </a:ext>
            </a:extLst>
          </p:cNvPr>
          <p:cNvSpPr>
            <a:spLocks noGrp="1"/>
          </p:cNvSpPr>
          <p:nvPr>
            <p:ph type="title"/>
          </p:nvPr>
        </p:nvSpPr>
        <p:spPr/>
        <p:txBody>
          <a:bodyPr/>
          <a:lstStyle/>
          <a:p>
            <a:r>
              <a:rPr lang="en-US" dirty="0"/>
              <a:t>Classification cont.</a:t>
            </a:r>
          </a:p>
        </p:txBody>
      </p:sp>
      <p:sp>
        <p:nvSpPr>
          <p:cNvPr id="3" name="Content Placeholder 2">
            <a:extLst>
              <a:ext uri="{FF2B5EF4-FFF2-40B4-BE49-F238E27FC236}">
                <a16:creationId xmlns:a16="http://schemas.microsoft.com/office/drawing/2014/main" id="{CC415930-B77C-DF47-80B2-6BF76D55DCE9}"/>
              </a:ext>
            </a:extLst>
          </p:cNvPr>
          <p:cNvSpPr>
            <a:spLocks noGrp="1"/>
          </p:cNvSpPr>
          <p:nvPr>
            <p:ph idx="1"/>
          </p:nvPr>
        </p:nvSpPr>
        <p:spPr/>
        <p:txBody>
          <a:bodyPr/>
          <a:lstStyle/>
          <a:p>
            <a:r>
              <a:rPr lang="en-US" dirty="0"/>
              <a:t>Using the model derived, I then applied a LDA to the entire dataset.</a:t>
            </a:r>
          </a:p>
          <a:p>
            <a:pPr lvl="1"/>
            <a:r>
              <a:rPr lang="en-US" dirty="0"/>
              <a:t>5 total misclassified samples,</a:t>
            </a:r>
            <a:br>
              <a:rPr lang="en-US" dirty="0"/>
            </a:br>
            <a:r>
              <a:rPr lang="en-US" dirty="0"/>
              <a:t>3 misclassified </a:t>
            </a:r>
            <a:r>
              <a:rPr lang="en-US" dirty="0" err="1"/>
              <a:t>Adn</a:t>
            </a:r>
            <a:r>
              <a:rPr lang="en-US" dirty="0"/>
              <a:t> and 2 </a:t>
            </a:r>
            <a:br>
              <a:rPr lang="en-US" dirty="0"/>
            </a:br>
            <a:r>
              <a:rPr lang="en-US" dirty="0"/>
              <a:t>misclassified SCC samples.</a:t>
            </a:r>
          </a:p>
        </p:txBody>
      </p:sp>
      <p:pic>
        <p:nvPicPr>
          <p:cNvPr id="4" name="Picture 3">
            <a:extLst>
              <a:ext uri="{FF2B5EF4-FFF2-40B4-BE49-F238E27FC236}">
                <a16:creationId xmlns:a16="http://schemas.microsoft.com/office/drawing/2014/main" id="{C5EFE7EA-73BC-0C45-B15F-0F6514BC311C}"/>
              </a:ext>
            </a:extLst>
          </p:cNvPr>
          <p:cNvPicPr/>
          <p:nvPr/>
        </p:nvPicPr>
        <p:blipFill>
          <a:blip r:embed="rId2">
            <a:extLst>
              <a:ext uri="{28A0092B-C50C-407E-A947-70E740481C1C}">
                <a14:useLocalDpi xmlns:a14="http://schemas.microsoft.com/office/drawing/2010/main" val="0"/>
              </a:ext>
            </a:extLst>
          </a:blip>
          <a:stretch>
            <a:fillRect/>
          </a:stretch>
        </p:blipFill>
        <p:spPr>
          <a:xfrm>
            <a:off x="6273800" y="2753868"/>
            <a:ext cx="4699000" cy="1752600"/>
          </a:xfrm>
          <a:prstGeom prst="rect">
            <a:avLst/>
          </a:prstGeom>
        </p:spPr>
      </p:pic>
    </p:spTree>
    <p:extLst>
      <p:ext uri="{BB962C8B-B14F-4D97-AF65-F5344CB8AC3E}">
        <p14:creationId xmlns:p14="http://schemas.microsoft.com/office/powerpoint/2010/main" val="1851283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D1EF-E9D4-6048-B6B3-24FBE599788B}"/>
              </a:ext>
            </a:extLst>
          </p:cNvPr>
          <p:cNvSpPr>
            <a:spLocks noGrp="1"/>
          </p:cNvSpPr>
          <p:nvPr>
            <p:ph type="title"/>
          </p:nvPr>
        </p:nvSpPr>
        <p:spPr/>
        <p:txBody>
          <a:bodyPr/>
          <a:lstStyle/>
          <a:p>
            <a:r>
              <a:rPr lang="en-US" dirty="0"/>
              <a:t>Classification cont.</a:t>
            </a:r>
          </a:p>
        </p:txBody>
      </p:sp>
      <p:sp>
        <p:nvSpPr>
          <p:cNvPr id="3" name="Content Placeholder 2">
            <a:extLst>
              <a:ext uri="{FF2B5EF4-FFF2-40B4-BE49-F238E27FC236}">
                <a16:creationId xmlns:a16="http://schemas.microsoft.com/office/drawing/2014/main" id="{779B7BEF-0F0C-0B4B-A235-C97FBB409410}"/>
              </a:ext>
            </a:extLst>
          </p:cNvPr>
          <p:cNvSpPr>
            <a:spLocks noGrp="1"/>
          </p:cNvSpPr>
          <p:nvPr>
            <p:ph idx="1"/>
          </p:nvPr>
        </p:nvSpPr>
        <p:spPr>
          <a:xfrm>
            <a:off x="1371600" y="1706562"/>
            <a:ext cx="4407408" cy="4160838"/>
          </a:xfrm>
        </p:spPr>
        <p:txBody>
          <a:bodyPr/>
          <a:lstStyle/>
          <a:p>
            <a:r>
              <a:rPr lang="en-US" dirty="0"/>
              <a:t>The last step in classification was a visualization of the LD1 values provided by the LDA and the predicted vs actual class of each sample.</a:t>
            </a:r>
          </a:p>
          <a:p>
            <a:r>
              <a:rPr lang="en-US" dirty="0"/>
              <a:t>The actual sample class is denoted by either a “S” for SCC or an “A” for </a:t>
            </a:r>
            <a:r>
              <a:rPr lang="en-US" dirty="0" err="1"/>
              <a:t>Adn</a:t>
            </a:r>
            <a:endParaRPr lang="en-US" dirty="0"/>
          </a:p>
          <a:p>
            <a:r>
              <a:rPr lang="en-US" dirty="0"/>
              <a:t>The predicted sample class is denoted by color with red being predicted </a:t>
            </a:r>
            <a:r>
              <a:rPr lang="en-US" dirty="0" err="1"/>
              <a:t>Adn</a:t>
            </a:r>
            <a:r>
              <a:rPr lang="en-US" dirty="0"/>
              <a:t> and blue being predicted SCC</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9060A8C1-BC04-4A43-9090-BF10DEFE855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089650" y="1428750"/>
            <a:ext cx="4011166" cy="3783330"/>
          </a:xfrm>
          <a:prstGeom prst="rect">
            <a:avLst/>
          </a:prstGeom>
        </p:spPr>
      </p:pic>
    </p:spTree>
    <p:extLst>
      <p:ext uri="{BB962C8B-B14F-4D97-AF65-F5344CB8AC3E}">
        <p14:creationId xmlns:p14="http://schemas.microsoft.com/office/powerpoint/2010/main" val="3689139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BD10-7D26-C042-B4C5-935D5B0B0703}"/>
              </a:ext>
            </a:extLst>
          </p:cNvPr>
          <p:cNvSpPr>
            <a:spLocks noGrp="1"/>
          </p:cNvSpPr>
          <p:nvPr>
            <p:ph type="title"/>
          </p:nvPr>
        </p:nvSpPr>
        <p:spPr/>
        <p:txBody>
          <a:bodyPr/>
          <a:lstStyle/>
          <a:p>
            <a:r>
              <a:rPr lang="en-US" dirty="0"/>
              <a:t>Discriminant Gene Analysis</a:t>
            </a:r>
          </a:p>
        </p:txBody>
      </p:sp>
      <p:sp>
        <p:nvSpPr>
          <p:cNvPr id="3" name="Content Placeholder 2">
            <a:extLst>
              <a:ext uri="{FF2B5EF4-FFF2-40B4-BE49-F238E27FC236}">
                <a16:creationId xmlns:a16="http://schemas.microsoft.com/office/drawing/2014/main" id="{3D7777D4-A88D-C847-8C15-17B4FA5971A6}"/>
              </a:ext>
            </a:extLst>
          </p:cNvPr>
          <p:cNvSpPr>
            <a:spLocks noGrp="1"/>
          </p:cNvSpPr>
          <p:nvPr>
            <p:ph idx="1"/>
          </p:nvPr>
        </p:nvSpPr>
        <p:spPr/>
        <p:txBody>
          <a:bodyPr/>
          <a:lstStyle/>
          <a:p>
            <a:r>
              <a:rPr lang="en-US" dirty="0"/>
              <a:t>The last step of my data analysis pipeline was to find the top 5 discriminant genes in both a positive and negative direction and to provide information regarding these genes.</a:t>
            </a:r>
          </a:p>
          <a:p>
            <a:r>
              <a:rPr lang="en-US" dirty="0"/>
              <a:t>To do this, I found the fold change between the top genes between the SCC and </a:t>
            </a:r>
            <a:r>
              <a:rPr lang="en-US" dirty="0" err="1"/>
              <a:t>Adn</a:t>
            </a:r>
            <a:r>
              <a:rPr lang="en-US" dirty="0"/>
              <a:t> samples using the following:</a:t>
            </a:r>
          </a:p>
          <a:p>
            <a:pPr lvl="1"/>
            <a:r>
              <a:rPr lang="en-US" dirty="0"/>
              <a:t>fold &lt;- apply(dat.2[,</a:t>
            </a:r>
            <a:r>
              <a:rPr lang="en-US" dirty="0" err="1"/>
              <a:t>scc</a:t>
            </a:r>
            <a:r>
              <a:rPr lang="en-US" dirty="0"/>
              <a:t>],1,mean) – apply(dat.2[,</a:t>
            </a:r>
            <a:r>
              <a:rPr lang="en-US" dirty="0" err="1"/>
              <a:t>adn</a:t>
            </a:r>
            <a:r>
              <a:rPr lang="en-US" dirty="0"/>
              <a:t>],1,mean) </a:t>
            </a:r>
          </a:p>
          <a:p>
            <a:r>
              <a:rPr lang="en-US" dirty="0"/>
              <a:t>I then sorted the resulting fold change vector and took the first 5 genes and the last five genes and ran them through DAVID.</a:t>
            </a:r>
          </a:p>
          <a:p>
            <a:r>
              <a:rPr lang="en-US" dirty="0"/>
              <a:t>9/10 genes had related information found in DAVID, but 1 of the genes was unclassified and could not be identified by DAVID</a:t>
            </a:r>
          </a:p>
        </p:txBody>
      </p:sp>
    </p:spTree>
    <p:extLst>
      <p:ext uri="{BB962C8B-B14F-4D97-AF65-F5344CB8AC3E}">
        <p14:creationId xmlns:p14="http://schemas.microsoft.com/office/powerpoint/2010/main" val="1110066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7E47-9E8C-E943-AACB-805347B9155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C6EDD85-1BB1-F045-B4ED-9E2D188E7F52}"/>
              </a:ext>
            </a:extLst>
          </p:cNvPr>
          <p:cNvSpPr>
            <a:spLocks noGrp="1"/>
          </p:cNvSpPr>
          <p:nvPr>
            <p:ph idx="1"/>
          </p:nvPr>
        </p:nvSpPr>
        <p:spPr>
          <a:xfrm>
            <a:off x="1371600" y="1810512"/>
            <a:ext cx="9601200" cy="4056888"/>
          </a:xfrm>
        </p:spPr>
        <p:txBody>
          <a:bodyPr>
            <a:normAutofit/>
          </a:bodyPr>
          <a:lstStyle/>
          <a:p>
            <a:r>
              <a:rPr lang="en-US" dirty="0"/>
              <a:t>From my pipeline analysis, I was able to take a raw/transformed dataset off NCBI’s Gene Expression Omnibus and analyze it in ways to:</a:t>
            </a:r>
          </a:p>
          <a:p>
            <a:pPr lvl="1"/>
            <a:r>
              <a:rPr lang="en-US" dirty="0"/>
              <a:t>Remove outliers</a:t>
            </a:r>
          </a:p>
          <a:p>
            <a:pPr lvl="1"/>
            <a:r>
              <a:rPr lang="en-US" dirty="0"/>
              <a:t>Filter out unimportant genes</a:t>
            </a:r>
          </a:p>
          <a:p>
            <a:pPr lvl="1"/>
            <a:r>
              <a:rPr lang="en-US" dirty="0"/>
              <a:t>Perform PCA</a:t>
            </a:r>
          </a:p>
          <a:p>
            <a:pPr lvl="1"/>
            <a:r>
              <a:rPr lang="en-US" dirty="0"/>
              <a:t>Train a model to predict classification of samples</a:t>
            </a:r>
          </a:p>
          <a:p>
            <a:pPr lvl="1"/>
            <a:r>
              <a:rPr lang="en-US" dirty="0"/>
              <a:t>Find the top 10 discriminant genes between two classes</a:t>
            </a:r>
          </a:p>
          <a:p>
            <a:r>
              <a:rPr lang="en-US" dirty="0"/>
              <a:t>In doing this analysis, I believe that important information can be gleaned especially from developing the model to predict classification as well as determining any linked pathways or genes that are either the most upregulated or downregulated between two classes.</a:t>
            </a:r>
          </a:p>
        </p:txBody>
      </p:sp>
    </p:spTree>
    <p:extLst>
      <p:ext uri="{BB962C8B-B14F-4D97-AF65-F5344CB8AC3E}">
        <p14:creationId xmlns:p14="http://schemas.microsoft.com/office/powerpoint/2010/main" val="61022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C5F5-E6A0-EC41-BF01-967E9DD08F3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B03EF1A-F318-FA45-8849-33770173D35A}"/>
              </a:ext>
            </a:extLst>
          </p:cNvPr>
          <p:cNvSpPr>
            <a:spLocks noGrp="1"/>
          </p:cNvSpPr>
          <p:nvPr>
            <p:ph idx="1"/>
          </p:nvPr>
        </p:nvSpPr>
        <p:spPr/>
        <p:txBody>
          <a:bodyPr/>
          <a:lstStyle/>
          <a:p>
            <a:r>
              <a:rPr lang="en-US" dirty="0"/>
              <a:t>This project is designed to take a raw or transformed dataset (in my case log transformed) pulled from an expression database and analyze and visualize it using R.</a:t>
            </a:r>
          </a:p>
          <a:p>
            <a:r>
              <a:rPr lang="en-US" dirty="0"/>
              <a:t>It is designed to compare data with a class structure of different levels to see a difference between two conditions or disease states and extract information from these different levels.</a:t>
            </a:r>
          </a:p>
        </p:txBody>
      </p:sp>
    </p:spTree>
    <p:extLst>
      <p:ext uri="{BB962C8B-B14F-4D97-AF65-F5344CB8AC3E}">
        <p14:creationId xmlns:p14="http://schemas.microsoft.com/office/powerpoint/2010/main" val="258353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73D9-846D-FD4E-B57E-DBC35C64757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D90F1517-889D-D948-BAF4-50A396605811}"/>
              </a:ext>
            </a:extLst>
          </p:cNvPr>
          <p:cNvSpPr>
            <a:spLocks noGrp="1"/>
          </p:cNvSpPr>
          <p:nvPr>
            <p:ph idx="1"/>
          </p:nvPr>
        </p:nvSpPr>
        <p:spPr/>
        <p:txBody>
          <a:bodyPr/>
          <a:lstStyle/>
          <a:p>
            <a:r>
              <a:rPr lang="en-US" dirty="0"/>
              <a:t>I was interested in finding a study regarding either cancer or Alzheimer’s data and so I searched the Gene Expression Omnibus to find an experiment of interest.</a:t>
            </a:r>
          </a:p>
          <a:p>
            <a:r>
              <a:rPr lang="en-US" dirty="0"/>
              <a:t>I found a dataset of interest regarding a comparison between adenocarcinomas and squamous cell carcinomas.</a:t>
            </a:r>
          </a:p>
          <a:p>
            <a:r>
              <a:rPr lang="en-US" dirty="0"/>
              <a:t>Adenocarcinoma</a:t>
            </a:r>
          </a:p>
          <a:p>
            <a:pPr lvl="1"/>
            <a:r>
              <a:rPr lang="en-US" dirty="0"/>
              <a:t>A type of lung cancer that forms in mucus-secreting glands in the body</a:t>
            </a:r>
          </a:p>
          <a:p>
            <a:r>
              <a:rPr lang="en-US" dirty="0"/>
              <a:t>Squamous cell carcinoma</a:t>
            </a:r>
          </a:p>
          <a:p>
            <a:pPr lvl="1"/>
            <a:r>
              <a:rPr lang="en-US" dirty="0"/>
              <a:t>Second most common type of skin cancer and is generally caused by sun-exposure</a:t>
            </a:r>
          </a:p>
          <a:p>
            <a:endParaRPr lang="en-US" dirty="0"/>
          </a:p>
        </p:txBody>
      </p:sp>
    </p:spTree>
    <p:extLst>
      <p:ext uri="{BB962C8B-B14F-4D97-AF65-F5344CB8AC3E}">
        <p14:creationId xmlns:p14="http://schemas.microsoft.com/office/powerpoint/2010/main" val="2363766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16C1-437D-0946-8566-EA94C9216D7C}"/>
              </a:ext>
            </a:extLst>
          </p:cNvPr>
          <p:cNvSpPr>
            <a:spLocks noGrp="1"/>
          </p:cNvSpPr>
          <p:nvPr>
            <p:ph type="title"/>
          </p:nvPr>
        </p:nvSpPr>
        <p:spPr/>
        <p:txBody>
          <a:bodyPr/>
          <a:lstStyle/>
          <a:p>
            <a:r>
              <a:rPr lang="en-US" dirty="0"/>
              <a:t>Outlier Removal</a:t>
            </a:r>
          </a:p>
        </p:txBody>
      </p:sp>
      <p:sp>
        <p:nvSpPr>
          <p:cNvPr id="3" name="Content Placeholder 2">
            <a:extLst>
              <a:ext uri="{FF2B5EF4-FFF2-40B4-BE49-F238E27FC236}">
                <a16:creationId xmlns:a16="http://schemas.microsoft.com/office/drawing/2014/main" id="{53447553-BD56-3344-BA6C-4A6E7C54A9D5}"/>
              </a:ext>
            </a:extLst>
          </p:cNvPr>
          <p:cNvSpPr>
            <a:spLocks noGrp="1"/>
          </p:cNvSpPr>
          <p:nvPr>
            <p:ph idx="1"/>
          </p:nvPr>
        </p:nvSpPr>
        <p:spPr/>
        <p:txBody>
          <a:bodyPr/>
          <a:lstStyle/>
          <a:p>
            <a:r>
              <a:rPr lang="en-US" dirty="0"/>
              <a:t>First step in the data analysis pipeline was to remove outliers</a:t>
            </a:r>
          </a:p>
          <a:p>
            <a:r>
              <a:rPr lang="en-US" dirty="0"/>
              <a:t>To do this, I generated a CV vs. Mean Plot, an Average Correlation Plot, and a Cluster Dendrogram to visualize what samples might be considered outliers.</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2126C419-B45A-4A40-8FFC-2283C0798F2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314450" y="3429000"/>
            <a:ext cx="3598863" cy="3162300"/>
          </a:xfrm>
          <a:prstGeom prst="rect">
            <a:avLst/>
          </a:prstGeom>
        </p:spPr>
      </p:pic>
      <p:pic>
        <p:nvPicPr>
          <p:cNvPr id="5" name="Picture 4" descr="A picture containing text, map&#10;&#10;Description automatically generated">
            <a:extLst>
              <a:ext uri="{FF2B5EF4-FFF2-40B4-BE49-F238E27FC236}">
                <a16:creationId xmlns:a16="http://schemas.microsoft.com/office/drawing/2014/main" id="{D1FB74DA-5309-BF4E-94FD-B93B17F606C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638800" y="3429000"/>
            <a:ext cx="4895850" cy="3162300"/>
          </a:xfrm>
          <a:prstGeom prst="rect">
            <a:avLst/>
          </a:prstGeom>
        </p:spPr>
      </p:pic>
    </p:spTree>
    <p:extLst>
      <p:ext uri="{BB962C8B-B14F-4D97-AF65-F5344CB8AC3E}">
        <p14:creationId xmlns:p14="http://schemas.microsoft.com/office/powerpoint/2010/main" val="416735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16C1-437D-0946-8566-EA94C9216D7C}"/>
              </a:ext>
            </a:extLst>
          </p:cNvPr>
          <p:cNvSpPr>
            <a:spLocks noGrp="1"/>
          </p:cNvSpPr>
          <p:nvPr>
            <p:ph type="title"/>
          </p:nvPr>
        </p:nvSpPr>
        <p:spPr/>
        <p:txBody>
          <a:bodyPr/>
          <a:lstStyle/>
          <a:p>
            <a:r>
              <a:rPr lang="en-US" dirty="0"/>
              <a:t>Outlier Removal cont.</a:t>
            </a:r>
          </a:p>
        </p:txBody>
      </p:sp>
      <p:pic>
        <p:nvPicPr>
          <p:cNvPr id="6" name="Content Placeholder 5" descr="A picture containing sky&#10;&#10;Description automatically generated">
            <a:extLst>
              <a:ext uri="{FF2B5EF4-FFF2-40B4-BE49-F238E27FC236}">
                <a16:creationId xmlns:a16="http://schemas.microsoft.com/office/drawing/2014/main" id="{251AD231-7259-FF42-BCAE-CDB9350E8C42}"/>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94163" y="1638299"/>
            <a:ext cx="4425587" cy="3581400"/>
          </a:xfrm>
          <a:prstGeom prst="rect">
            <a:avLst/>
          </a:prstGeom>
        </p:spPr>
      </p:pic>
      <p:pic>
        <p:nvPicPr>
          <p:cNvPr id="7" name="Picture 6" descr="A picture containing sky, outdoor&#10;&#10;Description automatically generated">
            <a:extLst>
              <a:ext uri="{FF2B5EF4-FFF2-40B4-BE49-F238E27FC236}">
                <a16:creationId xmlns:a16="http://schemas.microsoft.com/office/drawing/2014/main" id="{D64FF6B6-BAF5-3447-8B7D-21A1228C2181}"/>
              </a:ext>
            </a:extLst>
          </p:cNvPr>
          <p:cNvPicPr/>
          <p:nvPr/>
        </p:nvPicPr>
        <p:blipFill>
          <a:blip r:embed="rId3">
            <a:extLst>
              <a:ext uri="{28A0092B-C50C-407E-A947-70E740481C1C}">
                <a14:useLocalDpi xmlns:a14="http://schemas.microsoft.com/office/drawing/2010/main" val="0"/>
              </a:ext>
            </a:extLst>
          </a:blip>
          <a:stretch>
            <a:fillRect/>
          </a:stretch>
        </p:blipFill>
        <p:spPr>
          <a:xfrm>
            <a:off x="6705602" y="1638299"/>
            <a:ext cx="4895850" cy="3581400"/>
          </a:xfrm>
          <a:prstGeom prst="rect">
            <a:avLst/>
          </a:prstGeom>
        </p:spPr>
      </p:pic>
    </p:spTree>
    <p:extLst>
      <p:ext uri="{BB962C8B-B14F-4D97-AF65-F5344CB8AC3E}">
        <p14:creationId xmlns:p14="http://schemas.microsoft.com/office/powerpoint/2010/main" val="191512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16C1-437D-0946-8566-EA94C9216D7C}"/>
              </a:ext>
            </a:extLst>
          </p:cNvPr>
          <p:cNvSpPr>
            <a:spLocks noGrp="1"/>
          </p:cNvSpPr>
          <p:nvPr>
            <p:ph type="title"/>
          </p:nvPr>
        </p:nvSpPr>
        <p:spPr/>
        <p:txBody>
          <a:bodyPr/>
          <a:lstStyle/>
          <a:p>
            <a:r>
              <a:rPr lang="en-US" dirty="0"/>
              <a:t>Outlier Removal cont.</a:t>
            </a:r>
          </a:p>
        </p:txBody>
      </p:sp>
      <p:sp>
        <p:nvSpPr>
          <p:cNvPr id="4" name="Content Placeholder 3">
            <a:extLst>
              <a:ext uri="{FF2B5EF4-FFF2-40B4-BE49-F238E27FC236}">
                <a16:creationId xmlns:a16="http://schemas.microsoft.com/office/drawing/2014/main" id="{3F2BFCC4-DB35-994C-A27D-D04BD4EBFC67}"/>
              </a:ext>
            </a:extLst>
          </p:cNvPr>
          <p:cNvSpPr>
            <a:spLocks noGrp="1"/>
          </p:cNvSpPr>
          <p:nvPr>
            <p:ph idx="1"/>
          </p:nvPr>
        </p:nvSpPr>
        <p:spPr/>
        <p:txBody>
          <a:bodyPr>
            <a:normAutofit fontScale="92500" lnSpcReduction="10000"/>
          </a:bodyPr>
          <a:lstStyle/>
          <a:p>
            <a:r>
              <a:rPr lang="en-US" dirty="0"/>
              <a:t>Some important takeaways from these three types of plots:</a:t>
            </a:r>
          </a:p>
          <a:p>
            <a:r>
              <a:rPr lang="en-US" dirty="0"/>
              <a:t>CV vs. Mean Plot</a:t>
            </a:r>
          </a:p>
          <a:p>
            <a:pPr lvl="1"/>
            <a:r>
              <a:rPr lang="en-US" dirty="0"/>
              <a:t>The major outlier appears to be GSM258551 for the Adenocarcinoma (</a:t>
            </a:r>
            <a:r>
              <a:rPr lang="en-US" dirty="0" err="1"/>
              <a:t>Adn</a:t>
            </a:r>
            <a:r>
              <a:rPr lang="en-US" dirty="0"/>
              <a:t>) class</a:t>
            </a:r>
          </a:p>
          <a:p>
            <a:r>
              <a:rPr lang="en-US" dirty="0"/>
              <a:t>Average Correlation Plot</a:t>
            </a:r>
          </a:p>
          <a:p>
            <a:pPr lvl="1"/>
            <a:r>
              <a:rPr lang="en-US" dirty="0"/>
              <a:t>GSM258562 and GSM258583 appear to be outliers for the SCC class </a:t>
            </a:r>
          </a:p>
          <a:p>
            <a:pPr lvl="1"/>
            <a:r>
              <a:rPr lang="en-US" dirty="0"/>
              <a:t>GSM258559 appears to be an outlier for the </a:t>
            </a:r>
            <a:r>
              <a:rPr lang="en-US" dirty="0" err="1"/>
              <a:t>Adn</a:t>
            </a:r>
            <a:r>
              <a:rPr lang="en-US" dirty="0"/>
              <a:t> class</a:t>
            </a:r>
          </a:p>
          <a:p>
            <a:r>
              <a:rPr lang="en-US" dirty="0"/>
              <a:t>Clustering Dendrogram</a:t>
            </a:r>
          </a:p>
          <a:p>
            <a:pPr lvl="1"/>
            <a:r>
              <a:rPr lang="en-US" dirty="0"/>
              <a:t>Does not appear to be any outstanding outliers</a:t>
            </a:r>
          </a:p>
          <a:p>
            <a:r>
              <a:rPr lang="en-US" dirty="0"/>
              <a:t>Because there was no correlation of outliers from the three graphs, I decided to not remove any samples from this data set.</a:t>
            </a:r>
          </a:p>
        </p:txBody>
      </p:sp>
    </p:spTree>
    <p:extLst>
      <p:ext uri="{BB962C8B-B14F-4D97-AF65-F5344CB8AC3E}">
        <p14:creationId xmlns:p14="http://schemas.microsoft.com/office/powerpoint/2010/main" val="279959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A5EF-57ED-3D42-A81F-C79470C20E53}"/>
              </a:ext>
            </a:extLst>
          </p:cNvPr>
          <p:cNvSpPr>
            <a:spLocks noGrp="1"/>
          </p:cNvSpPr>
          <p:nvPr>
            <p:ph type="title"/>
          </p:nvPr>
        </p:nvSpPr>
        <p:spPr/>
        <p:txBody>
          <a:bodyPr/>
          <a:lstStyle/>
          <a:p>
            <a:r>
              <a:rPr lang="en-US" dirty="0"/>
              <a:t>Gene filtering</a:t>
            </a:r>
          </a:p>
        </p:txBody>
      </p:sp>
      <p:sp>
        <p:nvSpPr>
          <p:cNvPr id="3" name="Content Placeholder 2">
            <a:extLst>
              <a:ext uri="{FF2B5EF4-FFF2-40B4-BE49-F238E27FC236}">
                <a16:creationId xmlns:a16="http://schemas.microsoft.com/office/drawing/2014/main" id="{D99060BE-FCA2-6B4F-AB99-85EA74537CB2}"/>
              </a:ext>
            </a:extLst>
          </p:cNvPr>
          <p:cNvSpPr>
            <a:spLocks noGrp="1"/>
          </p:cNvSpPr>
          <p:nvPr>
            <p:ph idx="1"/>
          </p:nvPr>
        </p:nvSpPr>
        <p:spPr/>
        <p:txBody>
          <a:bodyPr>
            <a:normAutofit lnSpcReduction="10000"/>
          </a:bodyPr>
          <a:lstStyle/>
          <a:p>
            <a:r>
              <a:rPr lang="en-US" dirty="0"/>
              <a:t>I decided to filter genes out of the dataset that had an expression that was less than 25% of the mean expression found in the data.</a:t>
            </a:r>
          </a:p>
          <a:p>
            <a:r>
              <a:rPr lang="en-US" dirty="0"/>
              <a:t>As such, Only 7 genes were removed due to having low expression values:</a:t>
            </a:r>
          </a:p>
          <a:p>
            <a:pPr lvl="1"/>
            <a:r>
              <a:rPr lang="en-US" dirty="0"/>
              <a:t>1552411_at</a:t>
            </a:r>
          </a:p>
          <a:p>
            <a:pPr lvl="1"/>
            <a:r>
              <a:rPr lang="en-US" dirty="0"/>
              <a:t>1553039_a_at</a:t>
            </a:r>
          </a:p>
          <a:p>
            <a:pPr lvl="1"/>
            <a:r>
              <a:rPr lang="en-US" dirty="0"/>
              <a:t>1566956_at</a:t>
            </a:r>
          </a:p>
          <a:p>
            <a:pPr lvl="1"/>
            <a:r>
              <a:rPr lang="en-US" dirty="0"/>
              <a:t>1569415_at</a:t>
            </a:r>
          </a:p>
          <a:p>
            <a:pPr lvl="1"/>
            <a:r>
              <a:rPr lang="en-US" dirty="0"/>
              <a:t>214391_x_at</a:t>
            </a:r>
          </a:p>
          <a:p>
            <a:pPr lvl="1"/>
            <a:r>
              <a:rPr lang="en-US" dirty="0"/>
              <a:t>38707_r_at</a:t>
            </a:r>
          </a:p>
          <a:p>
            <a:pPr lvl="1"/>
            <a:r>
              <a:rPr lang="en-US" dirty="0"/>
              <a:t>71933_at</a:t>
            </a:r>
          </a:p>
        </p:txBody>
      </p:sp>
    </p:spTree>
    <p:extLst>
      <p:ext uri="{BB962C8B-B14F-4D97-AF65-F5344CB8AC3E}">
        <p14:creationId xmlns:p14="http://schemas.microsoft.com/office/powerpoint/2010/main" val="145397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E7B0-D84B-9B44-BA7D-C3085AB199E5}"/>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587C3F3E-3BA1-FA48-BC2A-E94E222AB6B2}"/>
              </a:ext>
            </a:extLst>
          </p:cNvPr>
          <p:cNvSpPr>
            <a:spLocks noGrp="1"/>
          </p:cNvSpPr>
          <p:nvPr>
            <p:ph idx="1"/>
          </p:nvPr>
        </p:nvSpPr>
        <p:spPr/>
        <p:txBody>
          <a:bodyPr>
            <a:normAutofit fontScale="92500" lnSpcReduction="20000"/>
          </a:bodyPr>
          <a:lstStyle/>
          <a:p>
            <a:r>
              <a:rPr lang="en-US" dirty="0"/>
              <a:t>The next step was feature selection using a 2 Sample t-test</a:t>
            </a:r>
          </a:p>
          <a:p>
            <a:r>
              <a:rPr lang="en-US" dirty="0"/>
              <a:t>To achieve this, I applied a Student’s t-test to all of the genes left in my dataset after gene removal</a:t>
            </a:r>
          </a:p>
          <a:p>
            <a:pPr lvl="1"/>
            <a:r>
              <a:rPr lang="en-US" dirty="0" err="1"/>
              <a:t>t.test.all.genes</a:t>
            </a:r>
            <a:r>
              <a:rPr lang="en-US" dirty="0"/>
              <a:t> &lt;- function(x,s1,s2) {</a:t>
            </a:r>
          </a:p>
          <a:p>
            <a:pPr lvl="1"/>
            <a:r>
              <a:rPr lang="en-US" dirty="0"/>
              <a:t>x1 &lt;- x[s1]</a:t>
            </a:r>
          </a:p>
          <a:p>
            <a:pPr lvl="1"/>
            <a:r>
              <a:rPr lang="en-US" dirty="0"/>
              <a:t>x2 &lt;- x[s2]</a:t>
            </a:r>
          </a:p>
          <a:p>
            <a:pPr lvl="1"/>
            <a:r>
              <a:rPr lang="en-US" dirty="0"/>
              <a:t>x1 &lt;- </a:t>
            </a:r>
            <a:r>
              <a:rPr lang="en-US" dirty="0" err="1"/>
              <a:t>as.numeric</a:t>
            </a:r>
            <a:r>
              <a:rPr lang="en-US" dirty="0"/>
              <a:t>(x1)</a:t>
            </a:r>
          </a:p>
          <a:p>
            <a:pPr lvl="1"/>
            <a:r>
              <a:rPr lang="en-US" dirty="0"/>
              <a:t>x2 &lt;- </a:t>
            </a:r>
            <a:r>
              <a:rPr lang="en-US" dirty="0" err="1"/>
              <a:t>as.numeric</a:t>
            </a:r>
            <a:r>
              <a:rPr lang="en-US" dirty="0"/>
              <a:t>(x2)</a:t>
            </a:r>
          </a:p>
          <a:p>
            <a:pPr lvl="1"/>
            <a:r>
              <a:rPr lang="en-US" dirty="0" err="1"/>
              <a:t>t.out</a:t>
            </a:r>
            <a:r>
              <a:rPr lang="en-US" dirty="0"/>
              <a:t> &lt;- </a:t>
            </a:r>
            <a:r>
              <a:rPr lang="en-US" dirty="0" err="1"/>
              <a:t>t.test</a:t>
            </a:r>
            <a:r>
              <a:rPr lang="en-US" dirty="0"/>
              <a:t>(x1,x2, alternative="two.sided",</a:t>
            </a:r>
            <a:r>
              <a:rPr lang="en-US" dirty="0" err="1"/>
              <a:t>var.equal</a:t>
            </a:r>
            <a:r>
              <a:rPr lang="en-US" dirty="0"/>
              <a:t>=T) </a:t>
            </a:r>
          </a:p>
          <a:p>
            <a:pPr lvl="1"/>
            <a:r>
              <a:rPr lang="en-US" dirty="0"/>
              <a:t>out &lt;- </a:t>
            </a:r>
            <a:r>
              <a:rPr lang="en-US" dirty="0" err="1"/>
              <a:t>as.numeric</a:t>
            </a:r>
            <a:r>
              <a:rPr lang="en-US" dirty="0"/>
              <a:t>(</a:t>
            </a:r>
            <a:r>
              <a:rPr lang="en-US" dirty="0" err="1"/>
              <a:t>t.out$p.value</a:t>
            </a:r>
            <a:r>
              <a:rPr lang="en-US" dirty="0"/>
              <a:t>)</a:t>
            </a:r>
          </a:p>
          <a:p>
            <a:pPr lvl="1"/>
            <a:r>
              <a:rPr lang="en-US" dirty="0"/>
              <a:t>return(out)}</a:t>
            </a:r>
          </a:p>
          <a:p>
            <a:pPr lvl="1"/>
            <a:endParaRPr lang="en-US" dirty="0"/>
          </a:p>
        </p:txBody>
      </p:sp>
    </p:spTree>
    <p:extLst>
      <p:ext uri="{BB962C8B-B14F-4D97-AF65-F5344CB8AC3E}">
        <p14:creationId xmlns:p14="http://schemas.microsoft.com/office/powerpoint/2010/main" val="325271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4EF8-81E2-CF4E-8D1C-C2969873F446}"/>
              </a:ext>
            </a:extLst>
          </p:cNvPr>
          <p:cNvSpPr>
            <a:spLocks noGrp="1"/>
          </p:cNvSpPr>
          <p:nvPr>
            <p:ph type="title"/>
          </p:nvPr>
        </p:nvSpPr>
        <p:spPr/>
        <p:txBody>
          <a:bodyPr/>
          <a:lstStyle/>
          <a:p>
            <a:r>
              <a:rPr lang="en-US" dirty="0"/>
              <a:t>Retention of Genes after Selection</a:t>
            </a:r>
          </a:p>
        </p:txBody>
      </p:sp>
      <p:sp>
        <p:nvSpPr>
          <p:cNvPr id="3" name="Content Placeholder 2">
            <a:extLst>
              <a:ext uri="{FF2B5EF4-FFF2-40B4-BE49-F238E27FC236}">
                <a16:creationId xmlns:a16="http://schemas.microsoft.com/office/drawing/2014/main" id="{4F0BFF41-27D0-644F-9FD9-C263DA0F1C96}"/>
              </a:ext>
            </a:extLst>
          </p:cNvPr>
          <p:cNvSpPr>
            <a:spLocks noGrp="1"/>
          </p:cNvSpPr>
          <p:nvPr>
            <p:ph idx="1"/>
          </p:nvPr>
        </p:nvSpPr>
        <p:spPr>
          <a:xfrm>
            <a:off x="1170158" y="1919557"/>
            <a:ext cx="4730262" cy="3895090"/>
          </a:xfrm>
        </p:spPr>
        <p:txBody>
          <a:bodyPr/>
          <a:lstStyle/>
          <a:p>
            <a:r>
              <a:rPr lang="en-US" dirty="0"/>
              <a:t>I graphed all my genes after selection in a histogram to see the p-value distribution.</a:t>
            </a:r>
          </a:p>
          <a:p>
            <a:r>
              <a:rPr lang="en-US" dirty="0"/>
              <a:t>There are a significant amount of p-values that fall outside of statistically relevant ranges (greater than 0.1)</a:t>
            </a:r>
          </a:p>
          <a:p>
            <a:r>
              <a:rPr lang="en-US" dirty="0"/>
              <a:t>Need to filter out p-values given some threshold.</a:t>
            </a:r>
          </a:p>
        </p:txBody>
      </p:sp>
      <p:pic>
        <p:nvPicPr>
          <p:cNvPr id="5" name="Picture 4" descr="A screenshot of a cell phone&#10;&#10;Description automatically generated">
            <a:extLst>
              <a:ext uri="{FF2B5EF4-FFF2-40B4-BE49-F238E27FC236}">
                <a16:creationId xmlns:a16="http://schemas.microsoft.com/office/drawing/2014/main" id="{C3402817-C97A-2645-836B-186C65839EF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477000" y="1919557"/>
            <a:ext cx="5072380" cy="3895090"/>
          </a:xfrm>
          <a:prstGeom prst="rect">
            <a:avLst/>
          </a:prstGeom>
        </p:spPr>
      </p:pic>
    </p:spTree>
    <p:extLst>
      <p:ext uri="{BB962C8B-B14F-4D97-AF65-F5344CB8AC3E}">
        <p14:creationId xmlns:p14="http://schemas.microsoft.com/office/powerpoint/2010/main" val="314681642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{2E08779B-1DD7-BC44-BAF3-4BBF10C2C7B8}tf10001072</Template>
  <TotalTime>45</TotalTime>
  <Words>1129</Words>
  <Application>Microsoft Macintosh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Franklin Gothic Book</vt:lpstr>
      <vt:lpstr>Crop</vt:lpstr>
      <vt:lpstr>Final Project</vt:lpstr>
      <vt:lpstr>Introduction</vt:lpstr>
      <vt:lpstr>Background</vt:lpstr>
      <vt:lpstr>Outlier Removal</vt:lpstr>
      <vt:lpstr>Outlier Removal cont.</vt:lpstr>
      <vt:lpstr>Outlier Removal cont.</vt:lpstr>
      <vt:lpstr>Gene filtering</vt:lpstr>
      <vt:lpstr>Feature Selection</vt:lpstr>
      <vt:lpstr>Retention of Genes after Selection</vt:lpstr>
      <vt:lpstr>Retention of Genes after Selection cont.</vt:lpstr>
      <vt:lpstr>2D Visualization of Clustering</vt:lpstr>
      <vt:lpstr>2D Visualization of Clustering cont.</vt:lpstr>
      <vt:lpstr>Classification</vt:lpstr>
      <vt:lpstr>Classification cont.</vt:lpstr>
      <vt:lpstr>Classification cont.</vt:lpstr>
      <vt:lpstr>Discriminant Gene Analysis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Steven Dea</dc:creator>
  <cp:lastModifiedBy>Steven Dea</cp:lastModifiedBy>
  <cp:revision>9</cp:revision>
  <dcterms:created xsi:type="dcterms:W3CDTF">2019-12-13T17:19:47Z</dcterms:created>
  <dcterms:modified xsi:type="dcterms:W3CDTF">2019-12-13T18:04:47Z</dcterms:modified>
</cp:coreProperties>
</file>