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62" r:id="rId5"/>
    <p:sldId id="258" r:id="rId6"/>
    <p:sldId id="259" r:id="rId7"/>
    <p:sldId id="260" r:id="rId8"/>
    <p:sldId id="263" r:id="rId9"/>
    <p:sldId id="267" r:id="rId10"/>
    <p:sldId id="268" r:id="rId11"/>
    <p:sldId id="269" r:id="rId12"/>
    <p:sldId id="270" r:id="rId13"/>
    <p:sldId id="271" r:id="rId14"/>
    <p:sldId id="272" r:id="rId15"/>
    <p:sldId id="273" r:id="rId16"/>
    <p:sldId id="264"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4A4796A-9229-47F1-A05B-227AFB95FCD2}"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80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259388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686832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370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295882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3529161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3223691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3209332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477833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25347-CFF7-4329-B22C-67DC5B54A3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650B66-52AE-4D7E-AC5C-2605F150B7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4A3D77-E9E0-4E18-BD09-318F06DD9736}"/>
              </a:ext>
            </a:extLst>
          </p:cNvPr>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5" name="页脚占位符 4">
            <a:extLst>
              <a:ext uri="{FF2B5EF4-FFF2-40B4-BE49-F238E27FC236}">
                <a16:creationId xmlns:a16="http://schemas.microsoft.com/office/drawing/2014/main" id="{8938C958-A0DB-4056-B6BB-E1BF3AB2EC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E99450-DDD9-4F3C-8BE3-4D778E21937C}"/>
              </a:ext>
            </a:extLst>
          </p:cNvPr>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59880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29022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27515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86177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28521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23735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33969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28678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DDBB419-6FFD-48CA-A7C0-C2ADD31EC5A5}" type="datetimeFigureOut">
              <a:rPr lang="zh-CN" altLang="en-US" smtClean="0"/>
              <a:t>2022/01/27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170669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5DDBB419-6FFD-48CA-A7C0-C2ADD31EC5A5}" type="datetimeFigureOut">
              <a:rPr lang="zh-CN" altLang="en-US" smtClean="0"/>
              <a:t>2022/01/27</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4A4796A-9229-47F1-A05B-227AFB95FCD2}" type="slidenum">
              <a:rPr lang="zh-CN" altLang="en-US" smtClean="0"/>
              <a:t>‹#›</a:t>
            </a:fld>
            <a:endParaRPr lang="zh-CN" altLang="en-US"/>
          </a:p>
        </p:txBody>
      </p:sp>
    </p:spTree>
    <p:extLst>
      <p:ext uri="{BB962C8B-B14F-4D97-AF65-F5344CB8AC3E}">
        <p14:creationId xmlns:p14="http://schemas.microsoft.com/office/powerpoint/2010/main" val="3950815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33438119"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F102C-CF2E-4D8E-A570-876641B0A1EA}"/>
              </a:ext>
            </a:extLst>
          </p:cNvPr>
          <p:cNvSpPr>
            <a:spLocks noGrp="1"/>
          </p:cNvSpPr>
          <p:nvPr>
            <p:ph type="ctrTitle"/>
          </p:nvPr>
        </p:nvSpPr>
        <p:spPr/>
        <p:txBody>
          <a:bodyPr/>
          <a:lstStyle/>
          <a:p>
            <a:r>
              <a:rPr lang="en-US" altLang="zh-CN" b="1" dirty="0">
                <a:latin typeface="华文楷体" panose="02010600040101010101" pitchFamily="2" charset="-122"/>
                <a:ea typeface="华文楷体" panose="02010600040101010101" pitchFamily="2" charset="-122"/>
              </a:rPr>
              <a:t>R</a:t>
            </a:r>
            <a:r>
              <a:rPr lang="zh-CN" altLang="en-US" b="1" dirty="0">
                <a:latin typeface="华文楷体" panose="02010600040101010101" pitchFamily="2" charset="-122"/>
                <a:ea typeface="华文楷体" panose="02010600040101010101" pitchFamily="2" charset="-122"/>
              </a:rPr>
              <a:t>语言量化投资</a:t>
            </a:r>
          </a:p>
        </p:txBody>
      </p:sp>
      <p:sp>
        <p:nvSpPr>
          <p:cNvPr id="3" name="副标题 2">
            <a:extLst>
              <a:ext uri="{FF2B5EF4-FFF2-40B4-BE49-F238E27FC236}">
                <a16:creationId xmlns:a16="http://schemas.microsoft.com/office/drawing/2014/main" id="{B73004CE-C67E-407A-BF72-DF02D17FC113}"/>
              </a:ext>
            </a:extLst>
          </p:cNvPr>
          <p:cNvSpPr>
            <a:spLocks noGrp="1"/>
          </p:cNvSpPr>
          <p:nvPr>
            <p:ph type="subTitle" idx="1"/>
          </p:nvPr>
        </p:nvSpPr>
        <p:spPr/>
        <p:txBody>
          <a:bodyPr/>
          <a:lstStyle/>
          <a:p>
            <a:r>
              <a:rPr lang="en-US" altLang="zh-CN" dirty="0"/>
              <a:t>——《R</a:t>
            </a:r>
            <a:r>
              <a:rPr lang="zh-CN" altLang="en-US" dirty="0"/>
              <a:t>的极课理想：量化投资篇</a:t>
            </a:r>
            <a:r>
              <a:rPr lang="en-US" altLang="zh-CN" dirty="0"/>
              <a:t>》</a:t>
            </a:r>
            <a:endParaRPr lang="zh-CN" altLang="en-US" dirty="0"/>
          </a:p>
        </p:txBody>
      </p:sp>
    </p:spTree>
    <p:extLst>
      <p:ext uri="{BB962C8B-B14F-4D97-AF65-F5344CB8AC3E}">
        <p14:creationId xmlns:p14="http://schemas.microsoft.com/office/powerpoint/2010/main" val="342890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语言量化工具包</a:t>
            </a:r>
            <a:endParaRPr lang="en-US" altLang="zh-CN" sz="2800" dirty="0">
              <a:latin typeface="华文楷体" panose="02010600040101010101" pitchFamily="2" charset="-122"/>
              <a:ea typeface="华文楷体" panose="02010600040101010101" pitchFamily="2" charset="-122"/>
            </a:endParaRPr>
          </a:p>
          <a:p>
            <a:pPr marL="0" indent="0" algn="just">
              <a:buNone/>
            </a:pP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）回测交易：</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包括</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融数据建模，并验证历史</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数据验证模型的可靠性，涉及的</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包有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FinancialInstrument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融产品）、</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quantstrat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（策略模型和回测）、</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blotter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（账户管理）、</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fTrading</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系交易分析）等。</a:t>
            </a:r>
          </a:p>
          <a:p>
            <a:pPr marL="0" indent="0">
              <a:buNone/>
            </a:pPr>
            <a:endParaRPr lang="en-US" altLang="zh-CN" sz="28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238614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语言量化工具包</a:t>
            </a:r>
            <a:endParaRPr lang="en-US" altLang="zh-CN" sz="2800" dirty="0">
              <a:latin typeface="华文楷体" panose="02010600040101010101" pitchFamily="2" charset="-122"/>
              <a:ea typeface="华文楷体" panose="02010600040101010101" pitchFamily="2" charset="-122"/>
            </a:endParaRPr>
          </a:p>
          <a:p>
            <a:pPr marL="0" indent="0" algn="just">
              <a:buNone/>
            </a:pP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）投资组合：</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对多策略或多模型进</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管理和优</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化，涉及的</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包有</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PortfolioAnalytics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（组合分析和优化）、</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stockPortfolio</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（股票组合管理）、</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fAssets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系组合管理）等。</a:t>
            </a:r>
          </a:p>
          <a:p>
            <a:pPr marL="0" indent="0">
              <a:buNone/>
            </a:pPr>
            <a:endParaRPr lang="en-US" altLang="zh-CN" sz="28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53494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语言量化工具包</a:t>
            </a:r>
            <a:endParaRPr lang="en-US" altLang="zh-CN" sz="2800" dirty="0">
              <a:latin typeface="华文楷体" panose="02010600040101010101" pitchFamily="2" charset="-122"/>
              <a:ea typeface="华文楷体" panose="02010600040101010101" pitchFamily="2" charset="-122"/>
            </a:endParaRPr>
          </a:p>
          <a:p>
            <a:pPr marL="0" indent="0" algn="just">
              <a:buNone/>
            </a:pP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）风险管理：</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对持仓进</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险指标的计算和</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险提</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，涉及的</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包有</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Performance- Analytics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险分析）、</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fPortfolio</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系组合优化）、</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fExtremes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系数据处理）等</a:t>
            </a:r>
          </a:p>
          <a:p>
            <a:pPr marL="0" indent="0">
              <a:buNone/>
            </a:pPr>
            <a:endParaRPr lang="en-US" altLang="zh-CN" sz="28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69934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pPr marL="0" indent="0">
              <a:buNone/>
            </a:pPr>
            <a:r>
              <a:rPr lang="zh-CN" altLang="en-US" sz="2800" b="1" dirty="0">
                <a:latin typeface="华文楷体" panose="02010600040101010101" pitchFamily="2" charset="-122"/>
                <a:ea typeface="华文楷体" panose="02010600040101010101" pitchFamily="2" charset="-122"/>
              </a:rPr>
              <a:t>基于移动平均线</a:t>
            </a:r>
            <a:r>
              <a:rPr lang="en-US" altLang="zh-CN" sz="2800" b="1" dirty="0" err="1">
                <a:latin typeface="华文楷体" panose="02010600040101010101" pitchFamily="2" charset="-122"/>
                <a:ea typeface="华文楷体" panose="02010600040101010101" pitchFamily="2" charset="-122"/>
              </a:rPr>
              <a:t>MACD</a:t>
            </a:r>
            <a:r>
              <a:rPr lang="zh-CN" altLang="en-US" sz="2800" b="1" dirty="0">
                <a:latin typeface="华文楷体" panose="02010600040101010101" pitchFamily="2" charset="-122"/>
                <a:ea typeface="华文楷体" panose="02010600040101010101" pitchFamily="2" charset="-122"/>
              </a:rPr>
              <a:t>做一个针对全球指数的投资方案</a:t>
            </a:r>
            <a:endParaRPr lang="en-US" altLang="zh-CN" sz="2800" b="1" dirty="0">
              <a:latin typeface="华文楷体" panose="02010600040101010101" pitchFamily="2" charset="-122"/>
              <a:ea typeface="华文楷体" panose="02010600040101010101" pitchFamily="2" charset="-122"/>
            </a:endParaRPr>
          </a:p>
          <a:p>
            <a:pPr marL="0" indent="0">
              <a:buNone/>
            </a:pPr>
            <a:r>
              <a:rPr lang="en-US" altLang="zh-CN" sz="1800" b="0" i="0" dirty="0" err="1">
                <a:solidFill>
                  <a:srgbClr val="121212"/>
                </a:solidFill>
                <a:effectLst/>
                <a:latin typeface="-apple-system"/>
              </a:rPr>
              <a:t>MACD</a:t>
            </a:r>
            <a:r>
              <a:rPr lang="zh-CN" altLang="en-US" sz="1800" b="0" i="0" dirty="0">
                <a:solidFill>
                  <a:srgbClr val="121212"/>
                </a:solidFill>
                <a:effectLst/>
                <a:latin typeface="-apple-system"/>
              </a:rPr>
              <a:t>（</a:t>
            </a:r>
            <a:r>
              <a:rPr lang="en-US" altLang="zh-CN" sz="1800" b="0" i="0" dirty="0">
                <a:solidFill>
                  <a:srgbClr val="121212"/>
                </a:solidFill>
                <a:effectLst/>
                <a:latin typeface="-apple-system"/>
              </a:rPr>
              <a:t>Moving Average Convergence and Divergence)</a:t>
            </a:r>
            <a:r>
              <a:rPr lang="zh-CN" altLang="en-US" sz="1800" b="0" i="0" dirty="0">
                <a:solidFill>
                  <a:srgbClr val="121212"/>
                </a:solidFill>
                <a:effectLst/>
                <a:latin typeface="-apple-system"/>
              </a:rPr>
              <a:t>即</a:t>
            </a:r>
            <a:r>
              <a:rPr lang="zh-CN" altLang="en-US" sz="1800" b="1" i="0" dirty="0">
                <a:solidFill>
                  <a:srgbClr val="121212"/>
                </a:solidFill>
                <a:effectLst/>
                <a:latin typeface="-apple-system"/>
              </a:rPr>
              <a:t>指数平滑移动平均线</a:t>
            </a:r>
            <a:r>
              <a:rPr lang="zh-CN" altLang="en-US" sz="1800" b="0" i="0" dirty="0">
                <a:solidFill>
                  <a:srgbClr val="121212"/>
                </a:solidFill>
                <a:effectLst/>
                <a:latin typeface="-apple-system"/>
              </a:rPr>
              <a:t>，由</a:t>
            </a:r>
            <a:r>
              <a:rPr lang="en-US" altLang="zh-CN" sz="1800" b="0" i="0" dirty="0" err="1">
                <a:solidFill>
                  <a:srgbClr val="121212"/>
                </a:solidFill>
                <a:effectLst/>
                <a:latin typeface="-apple-system"/>
              </a:rPr>
              <a:t>Geral</a:t>
            </a:r>
            <a:r>
              <a:rPr lang="en-US" altLang="zh-CN" sz="1800" b="0" i="0" dirty="0">
                <a:solidFill>
                  <a:srgbClr val="121212"/>
                </a:solidFill>
                <a:effectLst/>
                <a:latin typeface="-apple-system"/>
              </a:rPr>
              <a:t> Appel </a:t>
            </a:r>
            <a:r>
              <a:rPr lang="zh-CN" altLang="en-US" sz="1800" b="0" i="0" dirty="0">
                <a:solidFill>
                  <a:srgbClr val="121212"/>
                </a:solidFill>
                <a:effectLst/>
                <a:latin typeface="-apple-system"/>
              </a:rPr>
              <a:t>于</a:t>
            </a:r>
            <a:r>
              <a:rPr lang="en-US" altLang="zh-CN" sz="1800" b="0" i="0" dirty="0">
                <a:solidFill>
                  <a:srgbClr val="121212"/>
                </a:solidFill>
                <a:effectLst/>
                <a:latin typeface="-apple-system"/>
              </a:rPr>
              <a:t>1970</a:t>
            </a:r>
            <a:r>
              <a:rPr lang="zh-CN" altLang="en-US" sz="1800" b="0" i="0" dirty="0">
                <a:solidFill>
                  <a:srgbClr val="121212"/>
                </a:solidFill>
                <a:effectLst/>
                <a:latin typeface="-apple-system"/>
              </a:rPr>
              <a:t>年提出，属于</a:t>
            </a:r>
            <a:r>
              <a:rPr lang="zh-CN" altLang="en-US" sz="1800" b="0" i="1" dirty="0">
                <a:solidFill>
                  <a:srgbClr val="121212"/>
                </a:solidFill>
                <a:effectLst/>
                <a:latin typeface="-apple-system"/>
              </a:rPr>
              <a:t>大势趋势类指标</a:t>
            </a:r>
            <a:r>
              <a:rPr lang="zh-CN" altLang="en-US" sz="1800" b="0" i="0" dirty="0">
                <a:solidFill>
                  <a:srgbClr val="121212"/>
                </a:solidFill>
                <a:effectLst/>
                <a:latin typeface="-apple-system"/>
              </a:rPr>
              <a:t>，它由</a:t>
            </a:r>
            <a:r>
              <a:rPr lang="zh-CN" altLang="en-US" sz="1800" b="1" i="1" dirty="0">
                <a:solidFill>
                  <a:srgbClr val="FF0000"/>
                </a:solidFill>
                <a:effectLst/>
                <a:latin typeface="-apple-system"/>
              </a:rPr>
              <a:t>长期慢速均线</a:t>
            </a:r>
            <a:r>
              <a:rPr lang="en-US" altLang="zh-CN" sz="1800" b="1" i="1" dirty="0">
                <a:solidFill>
                  <a:srgbClr val="FF0000"/>
                </a:solidFill>
                <a:effectLst/>
                <a:latin typeface="-apple-system"/>
              </a:rPr>
              <a:t>DEA</a:t>
            </a:r>
            <a:r>
              <a:rPr lang="zh-CN" altLang="en-US" sz="1800" b="1" i="1" dirty="0">
                <a:solidFill>
                  <a:srgbClr val="FF0000"/>
                </a:solidFill>
                <a:effectLst/>
                <a:latin typeface="-apple-system"/>
              </a:rPr>
              <a:t>，短期快线的</a:t>
            </a:r>
            <a:r>
              <a:rPr lang="en-US" altLang="zh-CN" sz="1800" b="1" i="1" dirty="0">
                <a:solidFill>
                  <a:srgbClr val="FF0000"/>
                </a:solidFill>
                <a:effectLst/>
                <a:latin typeface="-apple-system"/>
              </a:rPr>
              <a:t>DIF</a:t>
            </a:r>
            <a:r>
              <a:rPr lang="zh-CN" altLang="en-US" sz="1800" b="1" i="1" dirty="0">
                <a:solidFill>
                  <a:srgbClr val="FF0000"/>
                </a:solidFill>
                <a:effectLst/>
                <a:latin typeface="-apple-system"/>
              </a:rPr>
              <a:t>，红色能量柱（多头），绿色能量柱（空头）、</a:t>
            </a:r>
            <a:r>
              <a:rPr lang="en-US" altLang="zh-CN" sz="1800" b="1" i="1" dirty="0">
                <a:solidFill>
                  <a:srgbClr val="FF0000"/>
                </a:solidFill>
                <a:effectLst/>
                <a:latin typeface="-apple-system"/>
              </a:rPr>
              <a:t>0</a:t>
            </a:r>
            <a:r>
              <a:rPr lang="zh-CN" altLang="en-US" sz="1800" b="1" i="1" dirty="0">
                <a:solidFill>
                  <a:srgbClr val="FF0000"/>
                </a:solidFill>
                <a:effectLst/>
                <a:latin typeface="-apple-system"/>
              </a:rPr>
              <a:t>轴（多空分界线）</a:t>
            </a:r>
            <a:r>
              <a:rPr lang="zh-CN" altLang="en-US" sz="1800" b="0" i="0" dirty="0">
                <a:solidFill>
                  <a:srgbClr val="121212"/>
                </a:solidFill>
                <a:effectLst/>
                <a:latin typeface="-apple-system"/>
              </a:rPr>
              <a:t>五部分组成，即“两线两柱一轴”组合起来形成。</a:t>
            </a:r>
            <a:endParaRPr lang="en-US" altLang="zh-CN" sz="1800" b="1"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253338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pPr marL="0" indent="0">
              <a:buNone/>
            </a:pPr>
            <a:r>
              <a:rPr lang="zh-CN" altLang="en-US" sz="2800" b="1" dirty="0">
                <a:latin typeface="华文楷体" panose="02010600040101010101" pitchFamily="2" charset="-122"/>
                <a:ea typeface="华文楷体" panose="02010600040101010101" pitchFamily="2" charset="-122"/>
              </a:rPr>
              <a:t>基于移动平均线</a:t>
            </a:r>
            <a:r>
              <a:rPr lang="en-US" altLang="zh-CN" sz="2800" b="1" dirty="0" err="1">
                <a:latin typeface="华文楷体" panose="02010600040101010101" pitchFamily="2" charset="-122"/>
                <a:ea typeface="华文楷体" panose="02010600040101010101" pitchFamily="2" charset="-122"/>
              </a:rPr>
              <a:t>MACD</a:t>
            </a:r>
            <a:r>
              <a:rPr lang="zh-CN" altLang="en-US" sz="2800" b="1" dirty="0">
                <a:latin typeface="华文楷体" panose="02010600040101010101" pitchFamily="2" charset="-122"/>
                <a:ea typeface="华文楷体" panose="02010600040101010101" pitchFamily="2" charset="-122"/>
              </a:rPr>
              <a:t>做一个针对全球指数的投资方案</a:t>
            </a:r>
            <a:endParaRPr lang="en-US" altLang="zh-CN" sz="2800" b="1" dirty="0">
              <a:latin typeface="华文楷体" panose="02010600040101010101" pitchFamily="2" charset="-122"/>
              <a:ea typeface="华文楷体" panose="02010600040101010101" pitchFamily="2" charset="-122"/>
            </a:endParaRPr>
          </a:p>
          <a:p>
            <a:pPr marL="0" indent="0">
              <a:buNone/>
            </a:pPr>
            <a:r>
              <a:rPr lang="en-US" altLang="zh-CN" sz="1800" b="0" i="0" dirty="0" err="1">
                <a:solidFill>
                  <a:srgbClr val="121212"/>
                </a:solidFill>
                <a:effectLst/>
                <a:latin typeface="-apple-system"/>
              </a:rPr>
              <a:t>MACD</a:t>
            </a:r>
            <a:r>
              <a:rPr lang="zh-CN" altLang="en-US" sz="1800" b="0" i="0" dirty="0">
                <a:solidFill>
                  <a:srgbClr val="121212"/>
                </a:solidFill>
                <a:effectLst/>
                <a:latin typeface="-apple-system"/>
              </a:rPr>
              <a:t>（</a:t>
            </a:r>
            <a:r>
              <a:rPr lang="en-US" altLang="zh-CN" sz="1800" b="0" i="0" dirty="0">
                <a:solidFill>
                  <a:srgbClr val="121212"/>
                </a:solidFill>
                <a:effectLst/>
                <a:latin typeface="-apple-system"/>
              </a:rPr>
              <a:t>Moving Average Convergence and Divergence)</a:t>
            </a:r>
            <a:r>
              <a:rPr lang="zh-CN" altLang="en-US" sz="1800" b="0" i="0" dirty="0">
                <a:solidFill>
                  <a:srgbClr val="121212"/>
                </a:solidFill>
                <a:effectLst/>
                <a:latin typeface="-apple-system"/>
              </a:rPr>
              <a:t>即</a:t>
            </a:r>
            <a:r>
              <a:rPr lang="zh-CN" altLang="en-US" sz="1800" b="1" i="0" dirty="0">
                <a:solidFill>
                  <a:srgbClr val="121212"/>
                </a:solidFill>
                <a:effectLst/>
                <a:latin typeface="-apple-system"/>
              </a:rPr>
              <a:t>指数平滑移动平均线</a:t>
            </a:r>
            <a:r>
              <a:rPr lang="zh-CN" altLang="en-US" sz="1800" b="0" i="0" dirty="0">
                <a:solidFill>
                  <a:srgbClr val="121212"/>
                </a:solidFill>
                <a:effectLst/>
                <a:latin typeface="-apple-system"/>
              </a:rPr>
              <a:t>，由</a:t>
            </a:r>
            <a:r>
              <a:rPr lang="en-US" altLang="zh-CN" sz="1800" b="0" i="0" dirty="0" err="1">
                <a:solidFill>
                  <a:srgbClr val="121212"/>
                </a:solidFill>
                <a:effectLst/>
                <a:latin typeface="-apple-system"/>
              </a:rPr>
              <a:t>Geral</a:t>
            </a:r>
            <a:r>
              <a:rPr lang="en-US" altLang="zh-CN" sz="1800" b="0" i="0" dirty="0">
                <a:solidFill>
                  <a:srgbClr val="121212"/>
                </a:solidFill>
                <a:effectLst/>
                <a:latin typeface="-apple-system"/>
              </a:rPr>
              <a:t> Appel </a:t>
            </a:r>
            <a:r>
              <a:rPr lang="zh-CN" altLang="en-US" sz="1800" b="0" i="0" dirty="0">
                <a:solidFill>
                  <a:srgbClr val="121212"/>
                </a:solidFill>
                <a:effectLst/>
                <a:latin typeface="-apple-system"/>
              </a:rPr>
              <a:t>于</a:t>
            </a:r>
            <a:r>
              <a:rPr lang="en-US" altLang="zh-CN" sz="1800" b="0" i="0" dirty="0">
                <a:solidFill>
                  <a:srgbClr val="121212"/>
                </a:solidFill>
                <a:effectLst/>
                <a:latin typeface="-apple-system"/>
              </a:rPr>
              <a:t>1970</a:t>
            </a:r>
            <a:r>
              <a:rPr lang="zh-CN" altLang="en-US" sz="1800" b="0" i="0" dirty="0">
                <a:solidFill>
                  <a:srgbClr val="121212"/>
                </a:solidFill>
                <a:effectLst/>
                <a:latin typeface="-apple-system"/>
              </a:rPr>
              <a:t>年提出，属于</a:t>
            </a:r>
            <a:r>
              <a:rPr lang="zh-CN" altLang="en-US" sz="1800" b="0" i="1" dirty="0">
                <a:solidFill>
                  <a:srgbClr val="121212"/>
                </a:solidFill>
                <a:effectLst/>
                <a:latin typeface="-apple-system"/>
              </a:rPr>
              <a:t>大势趋势类指标</a:t>
            </a:r>
            <a:r>
              <a:rPr lang="zh-CN" altLang="en-US" sz="1800" b="0" i="0" dirty="0">
                <a:solidFill>
                  <a:srgbClr val="121212"/>
                </a:solidFill>
                <a:effectLst/>
                <a:latin typeface="-apple-system"/>
              </a:rPr>
              <a:t>，它由</a:t>
            </a:r>
            <a:r>
              <a:rPr lang="zh-CN" altLang="en-US" sz="1800" b="1" i="1" dirty="0">
                <a:solidFill>
                  <a:srgbClr val="FF0000"/>
                </a:solidFill>
                <a:effectLst/>
                <a:latin typeface="-apple-system"/>
              </a:rPr>
              <a:t>长期慢速均线</a:t>
            </a:r>
            <a:r>
              <a:rPr lang="en-US" altLang="zh-CN" sz="1800" b="1" i="1" dirty="0">
                <a:solidFill>
                  <a:srgbClr val="FF0000"/>
                </a:solidFill>
                <a:effectLst/>
                <a:latin typeface="-apple-system"/>
              </a:rPr>
              <a:t>DEA</a:t>
            </a:r>
            <a:r>
              <a:rPr lang="zh-CN" altLang="en-US" sz="1800" b="1" i="1" dirty="0">
                <a:solidFill>
                  <a:srgbClr val="FF0000"/>
                </a:solidFill>
                <a:effectLst/>
                <a:latin typeface="-apple-system"/>
              </a:rPr>
              <a:t>，短期快线的</a:t>
            </a:r>
            <a:r>
              <a:rPr lang="en-US" altLang="zh-CN" sz="1800" b="1" i="1" dirty="0">
                <a:solidFill>
                  <a:srgbClr val="FF0000"/>
                </a:solidFill>
                <a:effectLst/>
                <a:latin typeface="-apple-system"/>
              </a:rPr>
              <a:t>DIF</a:t>
            </a:r>
            <a:r>
              <a:rPr lang="zh-CN" altLang="en-US" sz="1800" b="1" i="1" dirty="0">
                <a:solidFill>
                  <a:srgbClr val="FF0000"/>
                </a:solidFill>
                <a:effectLst/>
                <a:latin typeface="-apple-system"/>
              </a:rPr>
              <a:t>，红色能量柱（多头），绿色能量柱（空头）、</a:t>
            </a:r>
            <a:r>
              <a:rPr lang="en-US" altLang="zh-CN" sz="1800" b="1" i="1" dirty="0">
                <a:solidFill>
                  <a:srgbClr val="FF0000"/>
                </a:solidFill>
                <a:effectLst/>
                <a:latin typeface="-apple-system"/>
              </a:rPr>
              <a:t>0</a:t>
            </a:r>
            <a:r>
              <a:rPr lang="zh-CN" altLang="en-US" sz="1800" b="1" i="1" dirty="0">
                <a:solidFill>
                  <a:srgbClr val="FF0000"/>
                </a:solidFill>
                <a:effectLst/>
                <a:latin typeface="-apple-system"/>
              </a:rPr>
              <a:t>轴（多空分界线）</a:t>
            </a:r>
            <a:r>
              <a:rPr lang="zh-CN" altLang="en-US" sz="1800" b="0" i="0" dirty="0">
                <a:solidFill>
                  <a:srgbClr val="121212"/>
                </a:solidFill>
                <a:effectLst/>
                <a:latin typeface="-apple-system"/>
              </a:rPr>
              <a:t>五部分组成，即“两线两柱一轴”组合起来形成。</a:t>
            </a:r>
            <a:endParaRPr lang="en-US" altLang="zh-CN" sz="1800" b="1"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250218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F601A-0E4B-4FA8-9239-10B0EC7102F2}"/>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27E4A96C-2275-4554-ACCF-CB5444C72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2" y="2444453"/>
            <a:ext cx="4404742" cy="2575783"/>
          </a:xfrm>
        </p:spPr>
      </p:pic>
      <p:sp>
        <p:nvSpPr>
          <p:cNvPr id="7" name="文本框 6">
            <a:extLst>
              <a:ext uri="{FF2B5EF4-FFF2-40B4-BE49-F238E27FC236}">
                <a16:creationId xmlns:a16="http://schemas.microsoft.com/office/drawing/2014/main" id="{05DB227F-FD2A-431B-B0DA-0091E66A9458}"/>
              </a:ext>
            </a:extLst>
          </p:cNvPr>
          <p:cNvSpPr txBox="1"/>
          <p:nvPr/>
        </p:nvSpPr>
        <p:spPr>
          <a:xfrm>
            <a:off x="5557102" y="2863218"/>
            <a:ext cx="6136848" cy="1477328"/>
          </a:xfrm>
          <a:prstGeom prst="rect">
            <a:avLst/>
          </a:prstGeom>
          <a:noFill/>
        </p:spPr>
        <p:txBody>
          <a:bodyPr wrap="square">
            <a:spAutoFit/>
          </a:bodyPr>
          <a:lstStyle/>
          <a:p>
            <a:r>
              <a:rPr lang="zh-CN" altLang="en-US" b="0" i="0" dirty="0">
                <a:solidFill>
                  <a:srgbClr val="121212"/>
                </a:solidFill>
                <a:effectLst/>
                <a:latin typeface="华文楷体" panose="02010600040101010101" pitchFamily="2" charset="-122"/>
                <a:ea typeface="华文楷体" panose="02010600040101010101" pitchFamily="2" charset="-122"/>
              </a:rPr>
              <a:t>总体而言：</a:t>
            </a:r>
            <a:br>
              <a:rPr lang="zh-CN" altLang="en-US" dirty="0">
                <a:latin typeface="华文楷体" panose="02010600040101010101" pitchFamily="2" charset="-122"/>
                <a:ea typeface="华文楷体" panose="02010600040101010101" pitchFamily="2" charset="-122"/>
              </a:rPr>
            </a:br>
            <a:r>
              <a:rPr lang="zh-CN" altLang="en-US" b="0" i="1" dirty="0">
                <a:solidFill>
                  <a:srgbClr val="121212"/>
                </a:solidFill>
                <a:effectLst/>
                <a:latin typeface="华文楷体" panose="02010600040101010101" pitchFamily="2" charset="-122"/>
                <a:ea typeface="华文楷体" panose="02010600040101010101" pitchFamily="2" charset="-122"/>
              </a:rPr>
              <a:t>当</a:t>
            </a:r>
            <a:r>
              <a:rPr lang="en-US" altLang="zh-CN" b="0" i="1" dirty="0" err="1">
                <a:solidFill>
                  <a:srgbClr val="121212"/>
                </a:solidFill>
                <a:effectLst/>
                <a:latin typeface="华文楷体" panose="02010600040101010101" pitchFamily="2" charset="-122"/>
                <a:ea typeface="华文楷体" panose="02010600040101010101" pitchFamily="2" charset="-122"/>
              </a:rPr>
              <a:t>MACD</a:t>
            </a:r>
            <a:r>
              <a:rPr lang="zh-CN" altLang="en-US" b="0" i="1" dirty="0">
                <a:solidFill>
                  <a:srgbClr val="121212"/>
                </a:solidFill>
                <a:effectLst/>
                <a:latin typeface="华文楷体" panose="02010600040101010101" pitchFamily="2" charset="-122"/>
                <a:ea typeface="华文楷体" panose="02010600040101010101" pitchFamily="2" charset="-122"/>
              </a:rPr>
              <a:t>从负数转向正数，即买入信号</a:t>
            </a:r>
            <a:br>
              <a:rPr lang="zh-CN" altLang="en-US" b="0" i="1" dirty="0">
                <a:solidFill>
                  <a:srgbClr val="121212"/>
                </a:solidFill>
                <a:effectLst/>
                <a:latin typeface="华文楷体" panose="02010600040101010101" pitchFamily="2" charset="-122"/>
                <a:ea typeface="华文楷体" panose="02010600040101010101" pitchFamily="2" charset="-122"/>
              </a:rPr>
            </a:br>
            <a:r>
              <a:rPr lang="zh-CN" altLang="en-US" b="0" i="1" dirty="0">
                <a:solidFill>
                  <a:srgbClr val="121212"/>
                </a:solidFill>
                <a:effectLst/>
                <a:latin typeface="华文楷体" panose="02010600040101010101" pitchFamily="2" charset="-122"/>
                <a:ea typeface="华文楷体" panose="02010600040101010101" pitchFamily="2" charset="-122"/>
              </a:rPr>
              <a:t>当</a:t>
            </a:r>
            <a:r>
              <a:rPr lang="en-US" altLang="zh-CN" b="0" i="1" dirty="0" err="1">
                <a:solidFill>
                  <a:srgbClr val="121212"/>
                </a:solidFill>
                <a:effectLst/>
                <a:latin typeface="华文楷体" panose="02010600040101010101" pitchFamily="2" charset="-122"/>
                <a:ea typeface="华文楷体" panose="02010600040101010101" pitchFamily="2" charset="-122"/>
              </a:rPr>
              <a:t>MACD</a:t>
            </a:r>
            <a:r>
              <a:rPr lang="zh-CN" altLang="en-US" b="0" i="1" dirty="0">
                <a:solidFill>
                  <a:srgbClr val="121212"/>
                </a:solidFill>
                <a:effectLst/>
                <a:latin typeface="华文楷体" panose="02010600040101010101" pitchFamily="2" charset="-122"/>
                <a:ea typeface="华文楷体" panose="02010600040101010101" pitchFamily="2" charset="-122"/>
              </a:rPr>
              <a:t>从正数转向负数，即卖出信号</a:t>
            </a:r>
            <a:br>
              <a:rPr lang="zh-CN" altLang="en-US" b="0" i="1" dirty="0">
                <a:solidFill>
                  <a:srgbClr val="121212"/>
                </a:solidFill>
                <a:effectLst/>
                <a:latin typeface="华文楷体" panose="02010600040101010101" pitchFamily="2" charset="-122"/>
                <a:ea typeface="华文楷体" panose="02010600040101010101" pitchFamily="2" charset="-122"/>
              </a:rPr>
            </a:br>
            <a:r>
              <a:rPr lang="zh-CN" altLang="en-US" b="0" i="1" dirty="0">
                <a:solidFill>
                  <a:srgbClr val="121212"/>
                </a:solidFill>
                <a:effectLst/>
                <a:latin typeface="华文楷体" panose="02010600040101010101" pitchFamily="2" charset="-122"/>
                <a:ea typeface="华文楷体" panose="02010600040101010101" pitchFamily="2" charset="-122"/>
              </a:rPr>
              <a:t>当</a:t>
            </a:r>
            <a:r>
              <a:rPr lang="en-US" altLang="zh-CN" b="0" i="1" dirty="0" err="1">
                <a:solidFill>
                  <a:srgbClr val="121212"/>
                </a:solidFill>
                <a:effectLst/>
                <a:latin typeface="华文楷体" panose="02010600040101010101" pitchFamily="2" charset="-122"/>
                <a:ea typeface="华文楷体" panose="02010600040101010101" pitchFamily="2" charset="-122"/>
              </a:rPr>
              <a:t>MACD</a:t>
            </a:r>
            <a:r>
              <a:rPr lang="zh-CN" altLang="en-US" b="0" i="1" dirty="0">
                <a:solidFill>
                  <a:srgbClr val="121212"/>
                </a:solidFill>
                <a:effectLst/>
                <a:latin typeface="华文楷体" panose="02010600040101010101" pitchFamily="2" charset="-122"/>
                <a:ea typeface="华文楷体" panose="02010600040101010101" pitchFamily="2" charset="-122"/>
              </a:rPr>
              <a:t>以大角度变化，表示快的移动平均线和慢的移动平均线的差距非常迅速的拉开，代表了一个市场大趋势的转变</a:t>
            </a:r>
            <a:endParaRPr lang="zh-CN" altLang="en-US" dirty="0">
              <a:latin typeface="华文楷体" panose="02010600040101010101" pitchFamily="2" charset="-122"/>
              <a:ea typeface="华文楷体" panose="02010600040101010101" pitchFamily="2" charset="-122"/>
            </a:endParaRPr>
          </a:p>
        </p:txBody>
      </p:sp>
      <p:sp>
        <p:nvSpPr>
          <p:cNvPr id="9" name="文本框 8">
            <a:extLst>
              <a:ext uri="{FF2B5EF4-FFF2-40B4-BE49-F238E27FC236}">
                <a16:creationId xmlns:a16="http://schemas.microsoft.com/office/drawing/2014/main" id="{4909E575-4EB1-483A-A1AD-0B0A9989802A}"/>
              </a:ext>
            </a:extLst>
          </p:cNvPr>
          <p:cNvSpPr txBox="1"/>
          <p:nvPr/>
        </p:nvSpPr>
        <p:spPr>
          <a:xfrm>
            <a:off x="5557102" y="2075121"/>
            <a:ext cx="6136848" cy="369332"/>
          </a:xfrm>
          <a:prstGeom prst="rect">
            <a:avLst/>
          </a:prstGeom>
          <a:noFill/>
        </p:spPr>
        <p:txBody>
          <a:bodyPr wrap="square">
            <a:spAutoFit/>
          </a:bodyPr>
          <a:lstStyle/>
          <a:p>
            <a:r>
              <a:rPr lang="en-US" altLang="zh-CN" dirty="0">
                <a:hlinkClick r:id="rId3"/>
              </a:rPr>
              <a:t>【</a:t>
            </a:r>
            <a:r>
              <a:rPr lang="zh-CN" altLang="en-US" dirty="0">
                <a:hlinkClick r:id="rId3"/>
              </a:rPr>
              <a:t>量化课堂</a:t>
            </a:r>
            <a:r>
              <a:rPr lang="en-US" altLang="zh-CN" dirty="0">
                <a:hlinkClick r:id="rId3"/>
              </a:rPr>
              <a:t>】</a:t>
            </a:r>
            <a:r>
              <a:rPr lang="en-US" altLang="zh-CN" dirty="0" err="1">
                <a:hlinkClick r:id="rId3"/>
              </a:rPr>
              <a:t>MACD</a:t>
            </a:r>
            <a:r>
              <a:rPr lang="zh-CN" altLang="en-US" dirty="0">
                <a:hlinkClick r:id="rId3"/>
              </a:rPr>
              <a:t>均线择时策略 </a:t>
            </a:r>
            <a:r>
              <a:rPr lang="en-US" altLang="zh-CN" dirty="0">
                <a:hlinkClick r:id="rId3"/>
              </a:rPr>
              <a:t>- </a:t>
            </a:r>
            <a:r>
              <a:rPr lang="zh-CN" altLang="en-US" dirty="0">
                <a:hlinkClick r:id="rId3"/>
              </a:rPr>
              <a:t>知乎 </a:t>
            </a:r>
            <a:r>
              <a:rPr lang="en-US" altLang="zh-CN" dirty="0">
                <a:hlinkClick r:id="rId3"/>
              </a:rPr>
              <a:t>(</a:t>
            </a:r>
            <a:r>
              <a:rPr lang="en-US" altLang="zh-CN" dirty="0" err="1">
                <a:hlinkClick r:id="rId3"/>
              </a:rPr>
              <a:t>zhihu.com</a:t>
            </a:r>
            <a:r>
              <a:rPr lang="en-US" altLang="zh-CN" dirty="0">
                <a:hlinkClick r:id="rId3"/>
              </a:rPr>
              <a:t>)</a:t>
            </a:r>
            <a:endParaRPr lang="zh-CN" altLang="en-US" dirty="0"/>
          </a:p>
        </p:txBody>
      </p:sp>
    </p:spTree>
    <p:extLst>
      <p:ext uri="{BB962C8B-B14F-4D97-AF65-F5344CB8AC3E}">
        <p14:creationId xmlns:p14="http://schemas.microsoft.com/office/powerpoint/2010/main" val="12707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1E6F7-74C4-408E-97AD-D20F56D3B2EE}"/>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0F671C53-C7E5-4A50-9FA0-3BEC20164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904" y="2026043"/>
            <a:ext cx="4390221" cy="3311525"/>
          </a:xfrm>
        </p:spPr>
      </p:pic>
      <p:sp>
        <p:nvSpPr>
          <p:cNvPr id="7" name="文本框 6">
            <a:extLst>
              <a:ext uri="{FF2B5EF4-FFF2-40B4-BE49-F238E27FC236}">
                <a16:creationId xmlns:a16="http://schemas.microsoft.com/office/drawing/2014/main" id="{BDF0FAF3-AACB-44EE-B6CD-B9103A6D7D21}"/>
              </a:ext>
            </a:extLst>
          </p:cNvPr>
          <p:cNvSpPr txBox="1"/>
          <p:nvPr/>
        </p:nvSpPr>
        <p:spPr>
          <a:xfrm>
            <a:off x="5462834" y="2006728"/>
            <a:ext cx="6136848" cy="3139321"/>
          </a:xfrm>
          <a:prstGeom prst="rect">
            <a:avLst/>
          </a:prstGeom>
          <a:noFill/>
        </p:spPr>
        <p:txBody>
          <a:bodyPr wrap="square">
            <a:spAutoFit/>
          </a:bodyPr>
          <a:lstStyle/>
          <a:p>
            <a:r>
              <a:rPr lang="zh-CN" altLang="en-US" b="0" i="0" dirty="0">
                <a:solidFill>
                  <a:srgbClr val="121212"/>
                </a:solidFill>
                <a:effectLst/>
                <a:latin typeface="华文楷体" panose="02010600040101010101" pitchFamily="2" charset="-122"/>
                <a:ea typeface="华文楷体" panose="02010600040101010101" pitchFamily="2" charset="-122"/>
              </a:rPr>
              <a:t>当白线即短期快线</a:t>
            </a:r>
            <a:r>
              <a:rPr lang="en-US" altLang="zh-CN" b="0" i="0" dirty="0">
                <a:solidFill>
                  <a:srgbClr val="121212"/>
                </a:solidFill>
                <a:effectLst/>
                <a:latin typeface="华文楷体" panose="02010600040101010101" pitchFamily="2" charset="-122"/>
                <a:ea typeface="华文楷体" panose="02010600040101010101" pitchFamily="2" charset="-122"/>
              </a:rPr>
              <a:t>DIF</a:t>
            </a:r>
            <a:r>
              <a:rPr lang="zh-CN" altLang="en-US" b="0" i="0" dirty="0">
                <a:solidFill>
                  <a:srgbClr val="121212"/>
                </a:solidFill>
                <a:effectLst/>
                <a:latin typeface="华文楷体" panose="02010600040101010101" pitchFamily="2" charset="-122"/>
                <a:ea typeface="华文楷体" panose="02010600040101010101" pitchFamily="2" charset="-122"/>
              </a:rPr>
              <a:t>向上穿过黄色的长期慢线</a:t>
            </a:r>
            <a:r>
              <a:rPr lang="en-US" altLang="zh-CN" b="0" i="0" dirty="0">
                <a:solidFill>
                  <a:srgbClr val="121212"/>
                </a:solidFill>
                <a:effectLst/>
                <a:latin typeface="华文楷体" panose="02010600040101010101" pitchFamily="2" charset="-122"/>
                <a:ea typeface="华文楷体" panose="02010600040101010101" pitchFamily="2" charset="-122"/>
              </a:rPr>
              <a:t>DEA</a:t>
            </a:r>
            <a:r>
              <a:rPr lang="zh-CN" altLang="en-US" b="0" i="0" dirty="0">
                <a:solidFill>
                  <a:srgbClr val="121212"/>
                </a:solidFill>
                <a:effectLst/>
                <a:latin typeface="华文楷体" panose="02010600040101010101" pitchFamily="2" charset="-122"/>
                <a:ea typeface="华文楷体" panose="02010600040101010101" pitchFamily="2" charset="-122"/>
              </a:rPr>
              <a:t>时，即“</a:t>
            </a:r>
            <a:r>
              <a:rPr lang="zh-CN" altLang="en-US" b="1" i="0" dirty="0">
                <a:solidFill>
                  <a:srgbClr val="121212"/>
                </a:solidFill>
                <a:effectLst/>
                <a:latin typeface="华文楷体" panose="02010600040101010101" pitchFamily="2" charset="-122"/>
                <a:ea typeface="华文楷体" panose="02010600040101010101" pitchFamily="2" charset="-122"/>
              </a:rPr>
              <a:t>快线高于慢线</a:t>
            </a:r>
            <a:r>
              <a:rPr lang="zh-CN" altLang="en-US" b="0" i="0" dirty="0">
                <a:solidFill>
                  <a:srgbClr val="121212"/>
                </a:solidFill>
                <a:effectLst/>
                <a:latin typeface="华文楷体" panose="02010600040101010101" pitchFamily="2" charset="-122"/>
                <a:ea typeface="华文楷体" panose="02010600040101010101" pitchFamily="2" charset="-122"/>
              </a:rPr>
              <a:t>”，属于做多金叉信号。然而实际中需要进行</a:t>
            </a:r>
            <a:r>
              <a:rPr lang="zh-CN" altLang="en-US" b="1" i="0" dirty="0">
                <a:solidFill>
                  <a:srgbClr val="121212"/>
                </a:solidFill>
                <a:effectLst/>
                <a:latin typeface="华文楷体" panose="02010600040101010101" pitchFamily="2" charset="-122"/>
                <a:ea typeface="华文楷体" panose="02010600040101010101" pitchFamily="2" charset="-122"/>
              </a:rPr>
              <a:t>“金叉</a:t>
            </a:r>
            <a:r>
              <a:rPr lang="en-US" altLang="zh-CN" b="1" i="0" dirty="0">
                <a:solidFill>
                  <a:srgbClr val="121212"/>
                </a:solidFill>
                <a:effectLst/>
                <a:latin typeface="华文楷体" panose="02010600040101010101" pitchFamily="2" charset="-122"/>
                <a:ea typeface="华文楷体" panose="02010600040101010101" pitchFamily="2" charset="-122"/>
              </a:rPr>
              <a:t>+</a:t>
            </a:r>
            <a:r>
              <a:rPr lang="zh-CN" altLang="en-US" b="1" i="0" dirty="0">
                <a:solidFill>
                  <a:srgbClr val="121212"/>
                </a:solidFill>
                <a:effectLst/>
                <a:latin typeface="华文楷体" panose="02010600040101010101" pitchFamily="2" charset="-122"/>
                <a:ea typeface="华文楷体" panose="02010600040101010101" pitchFamily="2" charset="-122"/>
              </a:rPr>
              <a:t>零轴”</a:t>
            </a:r>
            <a:r>
              <a:rPr lang="zh-CN" altLang="en-US" b="0" i="0" dirty="0">
                <a:solidFill>
                  <a:srgbClr val="121212"/>
                </a:solidFill>
                <a:effectLst/>
                <a:latin typeface="华文楷体" panose="02010600040101010101" pitchFamily="2" charset="-122"/>
                <a:ea typeface="华文楷体" panose="02010600040101010101" pitchFamily="2" charset="-122"/>
              </a:rPr>
              <a:t>的综合考虑。</a:t>
            </a:r>
            <a:br>
              <a:rPr lang="zh-CN" altLang="en-US" dirty="0">
                <a:latin typeface="华文楷体" panose="02010600040101010101" pitchFamily="2" charset="-122"/>
                <a:ea typeface="华文楷体" panose="02010600040101010101" pitchFamily="2" charset="-122"/>
              </a:rPr>
            </a:br>
            <a:r>
              <a:rPr lang="en-US" altLang="zh-CN" b="0" i="0" dirty="0">
                <a:solidFill>
                  <a:srgbClr val="121212"/>
                </a:solidFill>
                <a:effectLst/>
                <a:latin typeface="华文楷体" panose="02010600040101010101" pitchFamily="2" charset="-122"/>
                <a:ea typeface="华文楷体" panose="02010600040101010101" pitchFamily="2" charset="-122"/>
              </a:rPr>
              <a:t> </a:t>
            </a:r>
            <a:r>
              <a:rPr lang="zh-CN" altLang="en-US" b="0" i="0" dirty="0">
                <a:solidFill>
                  <a:srgbClr val="121212"/>
                </a:solidFill>
                <a:effectLst/>
                <a:latin typeface="华文楷体" panose="02010600040101010101" pitchFamily="2" charset="-122"/>
                <a:ea typeface="华文楷体" panose="02010600040101010101" pitchFamily="2" charset="-122"/>
              </a:rPr>
              <a:t>（</a:t>
            </a:r>
            <a:r>
              <a:rPr lang="en-US" altLang="zh-CN" b="0" i="0" dirty="0">
                <a:solidFill>
                  <a:srgbClr val="121212"/>
                </a:solidFill>
                <a:effectLst/>
                <a:latin typeface="华文楷体" panose="02010600040101010101" pitchFamily="2" charset="-122"/>
                <a:ea typeface="华文楷体" panose="02010600040101010101" pitchFamily="2" charset="-122"/>
              </a:rPr>
              <a:t>1</a:t>
            </a:r>
            <a:r>
              <a:rPr lang="zh-CN" altLang="en-US" b="0" i="0" dirty="0">
                <a:solidFill>
                  <a:srgbClr val="121212"/>
                </a:solidFill>
                <a:effectLst/>
                <a:latin typeface="华文楷体" panose="02010600040101010101" pitchFamily="2" charset="-122"/>
                <a:ea typeface="华文楷体" panose="02010600040101010101" pitchFamily="2" charset="-122"/>
              </a:rPr>
              <a:t>）当零轴之下出现金叉时，股价属于弱势市场，金叉为弱势金叉，股价极有可能短期弱势反弹或暂时止跌后再度夭折，一般没有做多价值。</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zh-CN" altLang="en-US" b="0" i="0" dirty="0">
                <a:solidFill>
                  <a:srgbClr val="121212"/>
                </a:solidFill>
                <a:effectLst/>
                <a:latin typeface="华文楷体" panose="02010600040101010101" pitchFamily="2" charset="-122"/>
                <a:ea typeface="华文楷体" panose="02010600040101010101" pitchFamily="2" charset="-122"/>
              </a:rPr>
              <a:t>当零轴之上发生金叉时，股价属于强势市场，金叉为强势金叉，股价后市成功惯性上攻的概率较高。若零轴之上出现二次金叉信号时，又称</a:t>
            </a:r>
            <a:r>
              <a:rPr lang="zh-CN" altLang="en-US" b="1" i="0" dirty="0">
                <a:solidFill>
                  <a:srgbClr val="121212"/>
                </a:solidFill>
                <a:effectLst/>
                <a:latin typeface="华文楷体" panose="02010600040101010101" pitchFamily="2" charset="-122"/>
                <a:ea typeface="华文楷体" panose="02010600040101010101" pitchFamily="2" charset="-122"/>
              </a:rPr>
              <a:t>零上二次红金叉</a:t>
            </a:r>
            <a:r>
              <a:rPr lang="zh-CN" altLang="en-US" b="0" i="0" dirty="0">
                <a:solidFill>
                  <a:srgbClr val="121212"/>
                </a:solidFill>
                <a:effectLst/>
                <a:latin typeface="华文楷体" panose="02010600040101010101" pitchFamily="2" charset="-122"/>
                <a:ea typeface="华文楷体" panose="02010600040101010101" pitchFamily="2" charset="-122"/>
              </a:rPr>
              <a:t>，属于股价强势中的强势，此时跟进做多，股价往往容易出现加速上涨。属于短线极佳买点。</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1564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685800" y="1773405"/>
            <a:ext cx="10396883" cy="3311189"/>
          </a:xfrm>
        </p:spPr>
        <p:txBody>
          <a:bodyPr>
            <a:normAutofit fontScale="85000" lnSpcReduction="20000"/>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pPr marL="0" indent="0">
              <a:buNone/>
            </a:pPr>
            <a:r>
              <a:rPr lang="zh-CN" altLang="en-US" sz="2800" b="1" dirty="0">
                <a:latin typeface="华文楷体" panose="02010600040101010101" pitchFamily="2" charset="-122"/>
                <a:ea typeface="华文楷体" panose="02010600040101010101" pitchFamily="2" charset="-122"/>
              </a:rPr>
              <a:t>研究过程</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1</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）用</a:t>
            </a:r>
            <a:r>
              <a:rPr lang="en-US" altLang="zh-CN" sz="2800" b="1" dirty="0" err="1">
                <a:latin typeface="华文楷体" panose="02010600040101010101" pitchFamily="2" charset="-122"/>
                <a:ea typeface="华文楷体" panose="02010600040101010101" pitchFamily="2" charset="-122"/>
                <a:sym typeface="Wingdings" panose="05000000000000000000" pitchFamily="2" charset="2"/>
              </a:rPr>
              <a:t>quantmod</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包下载数据</a:t>
            </a:r>
            <a:br>
              <a:rPr lang="en-US" altLang="zh-CN" sz="2800" b="1" dirty="0">
                <a:latin typeface="华文楷体" panose="02010600040101010101" pitchFamily="2" charset="-122"/>
                <a:ea typeface="华文楷体" panose="02010600040101010101" pitchFamily="2" charset="-122"/>
                <a:sym typeface="Wingdings" panose="05000000000000000000" pitchFamily="2" charset="2"/>
              </a:rPr>
            </a:b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                    </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2</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）用</a:t>
            </a: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zoo</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包和</a:t>
            </a:r>
            <a:r>
              <a:rPr lang="en-US" altLang="zh-CN" sz="2800" b="1" dirty="0" err="1">
                <a:latin typeface="华文楷体" panose="02010600040101010101" pitchFamily="2" charset="-122"/>
                <a:ea typeface="华文楷体" panose="02010600040101010101" pitchFamily="2" charset="-122"/>
                <a:sym typeface="Wingdings" panose="05000000000000000000" pitchFamily="2" charset="2"/>
              </a:rPr>
              <a:t>xts</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包进行数据格式标准化</a:t>
            </a:r>
            <a:endParaRPr lang="en-US" altLang="zh-CN" sz="2800" b="1" dirty="0">
              <a:latin typeface="华文楷体" panose="02010600040101010101" pitchFamily="2" charset="-122"/>
              <a:ea typeface="华文楷体" panose="02010600040101010101" pitchFamily="2" charset="-122"/>
              <a:sym typeface="Wingdings" panose="05000000000000000000" pitchFamily="2" charset="2"/>
            </a:endParaRPr>
          </a:p>
          <a:p>
            <a:pPr marL="0" indent="0">
              <a:buNone/>
            </a:pP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                    </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3</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）用</a:t>
            </a:r>
            <a:r>
              <a:rPr lang="en-US" altLang="zh-CN" sz="2800" b="1" dirty="0" err="1">
                <a:latin typeface="华文楷体" panose="02010600040101010101" pitchFamily="2" charset="-122"/>
                <a:ea typeface="华文楷体" panose="02010600040101010101" pitchFamily="2" charset="-122"/>
                <a:sym typeface="Wingdings" panose="05000000000000000000" pitchFamily="2" charset="2"/>
              </a:rPr>
              <a:t>TTR</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包进行模型计算</a:t>
            </a:r>
            <a:endParaRPr lang="en-US" altLang="zh-CN" sz="2800" b="1" dirty="0">
              <a:latin typeface="华文楷体" panose="02010600040101010101" pitchFamily="2" charset="-122"/>
              <a:ea typeface="华文楷体" panose="02010600040101010101" pitchFamily="2" charset="-122"/>
              <a:sym typeface="Wingdings" panose="05000000000000000000" pitchFamily="2" charset="2"/>
            </a:endParaRPr>
          </a:p>
          <a:p>
            <a:pPr marL="0" indent="0">
              <a:buNone/>
            </a:pP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                    </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sym typeface="Wingdings" panose="05000000000000000000" pitchFamily="2" charset="2"/>
              </a:rPr>
              <a:t>4</a:t>
            </a:r>
            <a:r>
              <a:rPr lang="zh-CN" altLang="en-US" sz="2800" b="1" dirty="0">
                <a:latin typeface="华文楷体" panose="02010600040101010101" pitchFamily="2" charset="-122"/>
                <a:ea typeface="华文楷体" panose="02010600040101010101" pitchFamily="2" charset="-122"/>
                <a:sym typeface="Wingdings" panose="05000000000000000000" pitchFamily="2" charset="2"/>
              </a:rPr>
              <a:t>）用</a:t>
            </a:r>
            <a:r>
              <a:rPr lang="en-US" altLang="zh-CN" sz="2800" b="1" dirty="0" err="1">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PerformanceAnalytics</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包进行指标风险</a:t>
            </a:r>
            <a:endPar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endParaRPr>
          </a:p>
          <a:p>
            <a:pPr marL="0" indent="0">
              <a:buNone/>
            </a:pPr>
            <a:r>
              <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                    </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5</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）用</a:t>
            </a:r>
            <a:r>
              <a:rPr lang="en-US" altLang="zh-CN" sz="2800" b="1" dirty="0" err="1">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ggplot2</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包可视化输出</a:t>
            </a:r>
            <a:endPar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endParaRPr>
          </a:p>
          <a:p>
            <a:pPr marL="0" indent="0">
              <a:buNone/>
            </a:pPr>
            <a:r>
              <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                    </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a:t>
            </a:r>
            <a:r>
              <a:rPr lang="en-US" altLang="zh-CN"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6</a:t>
            </a:r>
            <a:r>
              <a:rPr lang="zh-CN" altLang="en-US" sz="2800" b="1" dirty="0">
                <a:latin typeface="华文楷体" panose="02010600040101010101" pitchFamily="2" charset="-122"/>
                <a:ea typeface="华文楷体" panose="02010600040101010101" pitchFamily="2" charset="-122"/>
                <a:cs typeface="Calibri" panose="020F0502020204030204" pitchFamily="34" charset="0"/>
                <a:sym typeface="Wingdings" panose="05000000000000000000" pitchFamily="2" charset="2"/>
              </a:rPr>
              <a:t>）结果分析</a:t>
            </a:r>
            <a:endParaRPr lang="en-US" altLang="zh-CN" sz="1800" b="1" dirty="0">
              <a:latin typeface="华文楷体" panose="02010600040101010101" pitchFamily="2" charset="-122"/>
              <a:ea typeface="华文楷体" panose="0201060004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60332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544398" y="1211320"/>
            <a:ext cx="10396883" cy="3311189"/>
          </a:xfrm>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过</a:t>
            </a:r>
            <a:r>
              <a:rPr lang="en-US" altLang="zh-CN" dirty="0" err="1">
                <a:solidFill>
                  <a:srgbClr val="000000"/>
                </a:solidFill>
                <a:effectLst/>
                <a:latin typeface="华文楷体" panose="02010600040101010101" pitchFamily="2" charset="-122"/>
                <a:ea typeface="华文楷体" panose="02010600040101010101" pitchFamily="2" charset="-122"/>
              </a:rPr>
              <a:t>quantmod</a:t>
            </a:r>
            <a:r>
              <a:rPr lang="zh-CN" altLang="en-US" dirty="0">
                <a:solidFill>
                  <a:srgbClr val="000000"/>
                </a:solidFill>
                <a:effectLst/>
                <a:latin typeface="华文楷体" panose="02010600040101010101" pitchFamily="2" charset="-122"/>
                <a:ea typeface="华文楷体" panose="02010600040101010101" pitchFamily="2" charset="-122"/>
              </a:rPr>
              <a:t>包从</a:t>
            </a:r>
            <a:r>
              <a:rPr lang="en-US" altLang="zh-CN" dirty="0">
                <a:solidFill>
                  <a:srgbClr val="000000"/>
                </a:solidFill>
                <a:effectLst/>
                <a:latin typeface="华文楷体" panose="02010600040101010101" pitchFamily="2" charset="-122"/>
                <a:ea typeface="华文楷体" panose="02010600040101010101" pitchFamily="2" charset="-122"/>
              </a:rPr>
              <a:t>Yahoo</a:t>
            </a:r>
            <a:r>
              <a:rPr lang="zh-CN" altLang="en-US" dirty="0">
                <a:solidFill>
                  <a:srgbClr val="000000"/>
                </a:solidFill>
                <a:effectLst/>
                <a:latin typeface="华文楷体" panose="02010600040101010101" pitchFamily="2" charset="-122"/>
                <a:ea typeface="华文楷体" panose="02010600040101010101" pitchFamily="2" charset="-122"/>
              </a:rPr>
              <a:t>财经下载数据。选择了全球</a:t>
            </a:r>
            <a:r>
              <a:rPr lang="en-US" altLang="zh-CN" dirty="0">
                <a:solidFill>
                  <a:srgbClr val="000000"/>
                </a:solidFill>
                <a:effectLst/>
                <a:latin typeface="华文楷体" panose="02010600040101010101" pitchFamily="2" charset="-122"/>
                <a:ea typeface="华文楷体" panose="02010600040101010101" pitchFamily="2" charset="-122"/>
              </a:rPr>
              <a:t>5</a:t>
            </a:r>
            <a:r>
              <a:rPr lang="zh-CN" altLang="en-US" dirty="0">
                <a:solidFill>
                  <a:srgbClr val="000000"/>
                </a:solidFill>
                <a:effectLst/>
                <a:latin typeface="华文楷体" panose="02010600040101010101" pitchFamily="2" charset="-122"/>
                <a:ea typeface="华文楷体" panose="02010600040101010101" pitchFamily="2" charset="-122"/>
              </a:rPr>
              <a:t>个市场的指数进⾏⽐较，代码和名称对应关系如表所⽰。 </a:t>
            </a:r>
            <a:endParaRPr lang="en-US" altLang="zh-CN" dirty="0">
              <a:solidFill>
                <a:srgbClr val="000000"/>
              </a:solidFill>
              <a:effectLst/>
              <a:latin typeface="华文楷体" panose="02010600040101010101" pitchFamily="2" charset="-122"/>
              <a:ea typeface="华文楷体" panose="02010600040101010101" pitchFamily="2" charset="-122"/>
            </a:endParaRPr>
          </a:p>
          <a:p>
            <a:pPr marL="0" indent="0">
              <a:buNone/>
            </a:pPr>
            <a:endParaRPr lang="zh-CN" altLang="en-US" dirty="0"/>
          </a:p>
        </p:txBody>
      </p:sp>
      <p:pic>
        <p:nvPicPr>
          <p:cNvPr id="4" name="图片 3">
            <a:extLst>
              <a:ext uri="{FF2B5EF4-FFF2-40B4-BE49-F238E27FC236}">
                <a16:creationId xmlns:a16="http://schemas.microsoft.com/office/drawing/2014/main" id="{8CB20632-93D9-4325-841A-0D6949BB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902" y="3429000"/>
            <a:ext cx="6149873" cy="1928027"/>
          </a:xfrm>
          <a:prstGeom prst="rect">
            <a:avLst/>
          </a:prstGeom>
        </p:spPr>
      </p:pic>
    </p:spTree>
    <p:extLst>
      <p:ext uri="{BB962C8B-B14F-4D97-AF65-F5344CB8AC3E}">
        <p14:creationId xmlns:p14="http://schemas.microsoft.com/office/powerpoint/2010/main" val="76024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544398" y="1211320"/>
            <a:ext cx="10396883" cy="3311189"/>
          </a:xfrm>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r>
              <a:rPr lang="zh-CN" altLang="en-US" dirty="0">
                <a:solidFill>
                  <a:srgbClr val="000000"/>
                </a:solidFill>
                <a:effectLst/>
                <a:latin typeface="华文楷体" panose="02010600040101010101" pitchFamily="2" charset="-122"/>
                <a:ea typeface="华文楷体" panose="02010600040101010101" pitchFamily="2" charset="-122"/>
              </a:rPr>
              <a:t>过</a:t>
            </a:r>
            <a:r>
              <a:rPr lang="en-US" altLang="zh-CN" dirty="0" err="1">
                <a:solidFill>
                  <a:srgbClr val="000000"/>
                </a:solidFill>
                <a:effectLst/>
                <a:latin typeface="华文楷体" panose="02010600040101010101" pitchFamily="2" charset="-122"/>
                <a:ea typeface="华文楷体" panose="02010600040101010101" pitchFamily="2" charset="-122"/>
              </a:rPr>
              <a:t>quantmod</a:t>
            </a:r>
            <a:r>
              <a:rPr lang="zh-CN" altLang="en-US" dirty="0">
                <a:solidFill>
                  <a:srgbClr val="000000"/>
                </a:solidFill>
                <a:effectLst/>
                <a:latin typeface="华文楷体" panose="02010600040101010101" pitchFamily="2" charset="-122"/>
                <a:ea typeface="华文楷体" panose="02010600040101010101" pitchFamily="2" charset="-122"/>
              </a:rPr>
              <a:t>包从</a:t>
            </a:r>
            <a:r>
              <a:rPr lang="en-US" altLang="zh-CN" dirty="0">
                <a:solidFill>
                  <a:srgbClr val="000000"/>
                </a:solidFill>
                <a:effectLst/>
                <a:latin typeface="华文楷体" panose="02010600040101010101" pitchFamily="2" charset="-122"/>
                <a:ea typeface="华文楷体" panose="02010600040101010101" pitchFamily="2" charset="-122"/>
              </a:rPr>
              <a:t>Yahoo</a:t>
            </a:r>
            <a:r>
              <a:rPr lang="zh-CN" altLang="en-US" dirty="0">
                <a:solidFill>
                  <a:srgbClr val="000000"/>
                </a:solidFill>
                <a:effectLst/>
                <a:latin typeface="华文楷体" panose="02010600040101010101" pitchFamily="2" charset="-122"/>
                <a:ea typeface="华文楷体" panose="02010600040101010101" pitchFamily="2" charset="-122"/>
              </a:rPr>
              <a:t>财经下载数据。选择了全球</a:t>
            </a:r>
            <a:r>
              <a:rPr lang="en-US" altLang="zh-CN" dirty="0">
                <a:solidFill>
                  <a:srgbClr val="000000"/>
                </a:solidFill>
                <a:effectLst/>
                <a:latin typeface="华文楷体" panose="02010600040101010101" pitchFamily="2" charset="-122"/>
                <a:ea typeface="华文楷体" panose="02010600040101010101" pitchFamily="2" charset="-122"/>
              </a:rPr>
              <a:t>5</a:t>
            </a:r>
            <a:r>
              <a:rPr lang="zh-CN" altLang="en-US" dirty="0">
                <a:solidFill>
                  <a:srgbClr val="000000"/>
                </a:solidFill>
                <a:effectLst/>
                <a:latin typeface="华文楷体" panose="02010600040101010101" pitchFamily="2" charset="-122"/>
                <a:ea typeface="华文楷体" panose="02010600040101010101" pitchFamily="2" charset="-122"/>
              </a:rPr>
              <a:t>个市场的指数进⾏⽐较，代码和名称对应关系如表所⽰。 </a:t>
            </a:r>
            <a:endParaRPr lang="en-US" altLang="zh-CN" dirty="0">
              <a:solidFill>
                <a:srgbClr val="000000"/>
              </a:solidFill>
              <a:effectLst/>
              <a:latin typeface="华文楷体" panose="02010600040101010101" pitchFamily="2" charset="-122"/>
              <a:ea typeface="华文楷体" panose="02010600040101010101" pitchFamily="2" charset="-122"/>
            </a:endParaRPr>
          </a:p>
          <a:p>
            <a:pPr marL="0" indent="0">
              <a:buNone/>
            </a:pPr>
            <a:endParaRPr lang="zh-CN" altLang="en-US" dirty="0"/>
          </a:p>
        </p:txBody>
      </p:sp>
      <p:pic>
        <p:nvPicPr>
          <p:cNvPr id="4" name="图片 3">
            <a:extLst>
              <a:ext uri="{FF2B5EF4-FFF2-40B4-BE49-F238E27FC236}">
                <a16:creationId xmlns:a16="http://schemas.microsoft.com/office/drawing/2014/main" id="{8CB20632-93D9-4325-841A-0D6949BB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902" y="3429000"/>
            <a:ext cx="6149873" cy="1928027"/>
          </a:xfrm>
          <a:prstGeom prst="rect">
            <a:avLst/>
          </a:prstGeom>
        </p:spPr>
      </p:pic>
    </p:spTree>
    <p:extLst>
      <p:ext uri="{BB962C8B-B14F-4D97-AF65-F5344CB8AC3E}">
        <p14:creationId xmlns:p14="http://schemas.microsoft.com/office/powerpoint/2010/main" val="111198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9992-B373-4EE8-9293-499BD6F95101}"/>
              </a:ext>
            </a:extLst>
          </p:cNvPr>
          <p:cNvSpPr>
            <a:spLocks noGrp="1"/>
          </p:cNvSpPr>
          <p:nvPr>
            <p:ph type="title"/>
          </p:nvPr>
        </p:nvSpPr>
        <p:spPr/>
        <p:txBody>
          <a:bodyPr/>
          <a:lstStyle/>
          <a:p>
            <a:r>
              <a:rPr lang="en-US" altLang="zh-CN" dirty="0"/>
              <a:t>Outline</a:t>
            </a:r>
            <a:r>
              <a:rPr lang="zh-CN" altLang="en-US" dirty="0"/>
              <a:t>：</a:t>
            </a:r>
            <a:r>
              <a:rPr lang="zh-CN" altLang="en-US" dirty="0">
                <a:latin typeface="华文楷体" panose="02010600040101010101" pitchFamily="2" charset="-122"/>
                <a:ea typeface="华文楷体" panose="02010600040101010101" pitchFamily="2" charset="-122"/>
              </a:rPr>
              <a:t>大纲</a:t>
            </a:r>
          </a:p>
        </p:txBody>
      </p:sp>
      <p:sp>
        <p:nvSpPr>
          <p:cNvPr id="3" name="内容占位符 2">
            <a:extLst>
              <a:ext uri="{FF2B5EF4-FFF2-40B4-BE49-F238E27FC236}">
                <a16:creationId xmlns:a16="http://schemas.microsoft.com/office/drawing/2014/main" id="{83F4918F-5555-4454-B38E-1980B8A5408B}"/>
              </a:ext>
            </a:extLst>
          </p:cNvPr>
          <p:cNvSpPr>
            <a:spLocks noGrp="1"/>
          </p:cNvSpPr>
          <p:nvPr>
            <p:ph sz="quarter" idx="13"/>
          </p:nvPr>
        </p:nvSpPr>
        <p:spPr/>
        <p:txBody>
          <a:bodyPr>
            <a:normAutofit/>
          </a:bodyPr>
          <a:lstStyle/>
          <a:p>
            <a:r>
              <a:rPr lang="en-US" altLang="zh-CN" sz="2800" dirty="0">
                <a:latin typeface="华文楷体" panose="02010600040101010101" pitchFamily="2" charset="-122"/>
                <a:ea typeface="华文楷体" panose="02010600040101010101" pitchFamily="2" charset="-122"/>
              </a:rPr>
              <a:t>Part 1</a:t>
            </a:r>
            <a:r>
              <a:rPr lang="zh-CN" altLang="en-US" sz="2800" dirty="0">
                <a:latin typeface="华文楷体" panose="02010600040101010101" pitchFamily="2" charset="-122"/>
                <a:ea typeface="华文楷体" panose="02010600040101010101" pitchFamily="2" charset="-122"/>
              </a:rPr>
              <a:t>：金融市场与金融理论</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1:</a:t>
            </a:r>
            <a:r>
              <a:rPr lang="zh-CN" altLang="en-US" sz="2800" dirty="0">
                <a:latin typeface="华文楷体" panose="02010600040101010101" pitchFamily="2" charset="-122"/>
                <a:ea typeface="华文楷体" panose="02010600040101010101" pitchFamily="2" charset="-122"/>
              </a:rPr>
              <a:t>金融市场概述</a:t>
            </a:r>
            <a:endParaRPr lang="en-US" altLang="zh-CN" sz="2800" dirty="0">
              <a:latin typeface="华文楷体" panose="02010600040101010101" pitchFamily="2" charset="-122"/>
              <a:ea typeface="华文楷体" panose="02010600040101010101" pitchFamily="2" charset="-122"/>
            </a:endParaRPr>
          </a:p>
          <a:p>
            <a:pPr marL="0" indent="0">
              <a:buNone/>
            </a:pPr>
            <a:r>
              <a:rPr lang="en-US" altLang="zh-CN" sz="2800" dirty="0">
                <a:latin typeface="华文楷体" panose="02010600040101010101" pitchFamily="2" charset="-122"/>
                <a:ea typeface="华文楷体" panose="02010600040101010101" pitchFamily="2" charset="-122"/>
              </a:rPr>
              <a:t>                           -chapter 2:</a:t>
            </a:r>
            <a:r>
              <a:rPr lang="zh-CN" altLang="en-US" sz="2800" dirty="0">
                <a:latin typeface="华文楷体" panose="02010600040101010101" pitchFamily="2" charset="-122"/>
                <a:ea typeface="华文楷体" panose="02010600040101010101" pitchFamily="2" charset="-122"/>
              </a:rPr>
              <a:t>金融理论模型</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语言数据处理与高性能运算</a:t>
            </a:r>
            <a:endParaRPr lang="en-US" altLang="zh-CN"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Part 3</a:t>
            </a:r>
            <a:r>
              <a:rPr lang="zh-CN" altLang="en-US" sz="2800" dirty="0">
                <a:latin typeface="华文楷体" panose="02010600040101010101" pitchFamily="2" charset="-122"/>
                <a:ea typeface="华文楷体" panose="02010600040101010101" pitchFamily="2" charset="-122"/>
              </a:rPr>
              <a:t>：金融策略实战</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spTree>
    <p:extLst>
      <p:ext uri="{BB962C8B-B14F-4D97-AF65-F5344CB8AC3E}">
        <p14:creationId xmlns:p14="http://schemas.microsoft.com/office/powerpoint/2010/main" val="13789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897558" y="685571"/>
            <a:ext cx="10396883" cy="3311189"/>
          </a:xfrm>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graphicFrame>
        <p:nvGraphicFramePr>
          <p:cNvPr id="3" name="表格 4">
            <a:extLst>
              <a:ext uri="{FF2B5EF4-FFF2-40B4-BE49-F238E27FC236}">
                <a16:creationId xmlns:a16="http://schemas.microsoft.com/office/drawing/2014/main" id="{32D851FF-DA4A-48AE-8792-EAB44151FA38}"/>
              </a:ext>
            </a:extLst>
          </p:cNvPr>
          <p:cNvGraphicFramePr>
            <a:graphicFrameLocks noGrp="1"/>
          </p:cNvGraphicFramePr>
          <p:nvPr>
            <p:extLst>
              <p:ext uri="{D42A27DB-BD31-4B8C-83A1-F6EECF244321}">
                <p14:modId xmlns:p14="http://schemas.microsoft.com/office/powerpoint/2010/main" val="2880544967"/>
              </p:ext>
            </p:extLst>
          </p:nvPr>
        </p:nvGraphicFramePr>
        <p:xfrm>
          <a:off x="897558" y="2586172"/>
          <a:ext cx="8128002" cy="111252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823236943"/>
                    </a:ext>
                  </a:extLst>
                </a:gridCol>
                <a:gridCol w="1354667">
                  <a:extLst>
                    <a:ext uri="{9D8B030D-6E8A-4147-A177-3AD203B41FA5}">
                      <a16:colId xmlns:a16="http://schemas.microsoft.com/office/drawing/2014/main" val="2640707916"/>
                    </a:ext>
                  </a:extLst>
                </a:gridCol>
                <a:gridCol w="1354667">
                  <a:extLst>
                    <a:ext uri="{9D8B030D-6E8A-4147-A177-3AD203B41FA5}">
                      <a16:colId xmlns:a16="http://schemas.microsoft.com/office/drawing/2014/main" val="1897322716"/>
                    </a:ext>
                  </a:extLst>
                </a:gridCol>
                <a:gridCol w="1354667">
                  <a:extLst>
                    <a:ext uri="{9D8B030D-6E8A-4147-A177-3AD203B41FA5}">
                      <a16:colId xmlns:a16="http://schemas.microsoft.com/office/drawing/2014/main" val="1004191357"/>
                    </a:ext>
                  </a:extLst>
                </a:gridCol>
                <a:gridCol w="1354667">
                  <a:extLst>
                    <a:ext uri="{9D8B030D-6E8A-4147-A177-3AD203B41FA5}">
                      <a16:colId xmlns:a16="http://schemas.microsoft.com/office/drawing/2014/main" val="3055327379"/>
                    </a:ext>
                  </a:extLst>
                </a:gridCol>
                <a:gridCol w="1354667">
                  <a:extLst>
                    <a:ext uri="{9D8B030D-6E8A-4147-A177-3AD203B41FA5}">
                      <a16:colId xmlns:a16="http://schemas.microsoft.com/office/drawing/2014/main" val="1528237354"/>
                    </a:ext>
                  </a:extLst>
                </a:gridCol>
              </a:tblGrid>
              <a:tr h="370840">
                <a:tc>
                  <a:txBody>
                    <a:bodyPr/>
                    <a:lstStyle/>
                    <a:p>
                      <a:r>
                        <a:rPr lang="zh-CN" altLang="en-US" dirty="0"/>
                        <a:t>策略</a:t>
                      </a:r>
                    </a:p>
                  </a:txBody>
                  <a:tcPr/>
                </a:tc>
                <a:tc>
                  <a:txBody>
                    <a:bodyPr/>
                    <a:lstStyle/>
                    <a:p>
                      <a:r>
                        <a:rPr lang="en-US" altLang="zh-CN" dirty="0" err="1"/>
                        <a:t>GSPC</a:t>
                      </a:r>
                      <a:endParaRPr lang="zh-CN" altLang="en-US" dirty="0"/>
                    </a:p>
                  </a:txBody>
                  <a:tcPr/>
                </a:tc>
                <a:tc>
                  <a:txBody>
                    <a:bodyPr/>
                    <a:lstStyle/>
                    <a:p>
                      <a:r>
                        <a:rPr lang="en-US" altLang="zh-CN" dirty="0" err="1"/>
                        <a:t>HSI</a:t>
                      </a:r>
                      <a:endParaRPr lang="zh-CN" altLang="en-US" dirty="0"/>
                    </a:p>
                  </a:txBody>
                  <a:tcPr/>
                </a:tc>
                <a:tc>
                  <a:txBody>
                    <a:bodyPr/>
                    <a:lstStyle/>
                    <a:p>
                      <a:r>
                        <a:rPr lang="en-US" altLang="zh-CN" dirty="0" err="1"/>
                        <a:t>N225</a:t>
                      </a:r>
                      <a:endParaRPr lang="zh-CN" altLang="en-US" dirty="0"/>
                    </a:p>
                  </a:txBody>
                  <a:tcPr/>
                </a:tc>
                <a:tc>
                  <a:txBody>
                    <a:bodyPr/>
                    <a:lstStyle/>
                    <a:p>
                      <a:r>
                        <a:rPr lang="en-US" altLang="zh-CN" dirty="0" err="1"/>
                        <a:t>STI</a:t>
                      </a:r>
                      <a:endParaRPr lang="zh-CN" altLang="en-US" dirty="0"/>
                    </a:p>
                  </a:txBody>
                  <a:tcPr/>
                </a:tc>
                <a:tc>
                  <a:txBody>
                    <a:bodyPr/>
                    <a:lstStyle/>
                    <a:p>
                      <a:r>
                        <a:rPr lang="en-US" altLang="zh-CN" dirty="0"/>
                        <a:t>SSE</a:t>
                      </a:r>
                      <a:endParaRPr lang="zh-CN" altLang="en-US" dirty="0"/>
                    </a:p>
                  </a:txBody>
                  <a:tcPr/>
                </a:tc>
                <a:extLst>
                  <a:ext uri="{0D108BD9-81ED-4DB2-BD59-A6C34878D82A}">
                    <a16:rowId xmlns:a16="http://schemas.microsoft.com/office/drawing/2014/main" val="4249168333"/>
                  </a:ext>
                </a:extLst>
              </a:tr>
              <a:tr h="370840">
                <a:tc>
                  <a:txBody>
                    <a:bodyPr/>
                    <a:lstStyle/>
                    <a:p>
                      <a:r>
                        <a:rPr lang="zh-CN" altLang="en-US" dirty="0"/>
                        <a:t>指数收益</a:t>
                      </a:r>
                    </a:p>
                  </a:txBody>
                  <a:tcPr/>
                </a:tc>
                <a:tc>
                  <a:txBody>
                    <a:bodyPr/>
                    <a:lstStyle/>
                    <a:p>
                      <a:r>
                        <a:rPr lang="en-US" altLang="zh-CN" dirty="0"/>
                        <a:t>0.1275459</a:t>
                      </a:r>
                      <a:endParaRPr lang="zh-CN" altLang="en-US" dirty="0"/>
                    </a:p>
                  </a:txBody>
                  <a:tcPr/>
                </a:tc>
                <a:tc>
                  <a:txBody>
                    <a:bodyPr/>
                    <a:lstStyle/>
                    <a:p>
                      <a:r>
                        <a:rPr lang="en-US" altLang="zh-CN" dirty="0"/>
                        <a:t>0.04291724</a:t>
                      </a:r>
                      <a:endParaRPr lang="zh-CN" altLang="en-US" dirty="0"/>
                    </a:p>
                  </a:txBody>
                  <a:tcPr/>
                </a:tc>
                <a:tc>
                  <a:txBody>
                    <a:bodyPr/>
                    <a:lstStyle/>
                    <a:p>
                      <a:r>
                        <a:rPr lang="en-US" altLang="zh-CN" dirty="0"/>
                        <a:t>0.1274254</a:t>
                      </a:r>
                      <a:endParaRPr lang="zh-CN" altLang="en-US" dirty="0"/>
                    </a:p>
                  </a:txBody>
                  <a:tcPr/>
                </a:tc>
                <a:tc>
                  <a:txBody>
                    <a:bodyPr/>
                    <a:lstStyle/>
                    <a:p>
                      <a:r>
                        <a:rPr lang="en-US" altLang="zh-CN" dirty="0"/>
                        <a:t>0.04445969</a:t>
                      </a:r>
                      <a:endParaRPr lang="zh-CN" altLang="en-US" dirty="0"/>
                    </a:p>
                  </a:txBody>
                  <a:tcPr/>
                </a:tc>
                <a:tc>
                  <a:txBody>
                    <a:bodyPr/>
                    <a:lstStyle/>
                    <a:p>
                      <a:r>
                        <a:rPr lang="en-US" altLang="zh-CN" dirty="0"/>
                        <a:t>0.04357006</a:t>
                      </a:r>
                      <a:endParaRPr lang="zh-CN" altLang="en-US" dirty="0"/>
                    </a:p>
                  </a:txBody>
                  <a:tcPr/>
                </a:tc>
                <a:extLst>
                  <a:ext uri="{0D108BD9-81ED-4DB2-BD59-A6C34878D82A}">
                    <a16:rowId xmlns:a16="http://schemas.microsoft.com/office/drawing/2014/main" val="2065441993"/>
                  </a:ext>
                </a:extLst>
              </a:tr>
              <a:tr h="370840">
                <a:tc>
                  <a:txBody>
                    <a:bodyPr/>
                    <a:lstStyle/>
                    <a:p>
                      <a:r>
                        <a:rPr lang="zh-CN" altLang="en-US" dirty="0"/>
                        <a:t>策略收益</a:t>
                      </a:r>
                    </a:p>
                  </a:txBody>
                  <a:tcPr/>
                </a:tc>
                <a:tc>
                  <a:txBody>
                    <a:bodyPr/>
                    <a:lstStyle/>
                    <a:p>
                      <a:r>
                        <a:rPr lang="en-US" altLang="zh-CN" dirty="0"/>
                        <a:t>0.2180355</a:t>
                      </a:r>
                      <a:endParaRPr lang="zh-CN" altLang="en-US" dirty="0"/>
                    </a:p>
                  </a:txBody>
                  <a:tcPr/>
                </a:tc>
                <a:tc>
                  <a:txBody>
                    <a:bodyPr/>
                    <a:lstStyle/>
                    <a:p>
                      <a:r>
                        <a:rPr lang="en-US" altLang="zh-CN" dirty="0"/>
                        <a:t>0.1444468</a:t>
                      </a:r>
                      <a:endParaRPr lang="zh-CN" altLang="en-US" dirty="0"/>
                    </a:p>
                  </a:txBody>
                  <a:tcPr/>
                </a:tc>
                <a:tc>
                  <a:txBody>
                    <a:bodyPr/>
                    <a:lstStyle/>
                    <a:p>
                      <a:r>
                        <a:rPr lang="en-US" altLang="zh-CN" dirty="0"/>
                        <a:t>0.1703236</a:t>
                      </a:r>
                      <a:endParaRPr lang="zh-CN" altLang="en-US" dirty="0"/>
                    </a:p>
                  </a:txBody>
                  <a:tcPr/>
                </a:tc>
                <a:tc>
                  <a:txBody>
                    <a:bodyPr/>
                    <a:lstStyle/>
                    <a:p>
                      <a:r>
                        <a:rPr lang="en-US" altLang="zh-CN" dirty="0"/>
                        <a:t>0.02380229</a:t>
                      </a:r>
                      <a:endParaRPr lang="zh-CN" altLang="en-US" dirty="0"/>
                    </a:p>
                  </a:txBody>
                  <a:tcPr/>
                </a:tc>
                <a:tc>
                  <a:txBody>
                    <a:bodyPr/>
                    <a:lstStyle/>
                    <a:p>
                      <a:r>
                        <a:rPr lang="en-US" altLang="zh-CN" dirty="0"/>
                        <a:t>0.1392792</a:t>
                      </a:r>
                      <a:endParaRPr lang="zh-CN" altLang="en-US" dirty="0"/>
                    </a:p>
                  </a:txBody>
                  <a:tcPr/>
                </a:tc>
                <a:extLst>
                  <a:ext uri="{0D108BD9-81ED-4DB2-BD59-A6C34878D82A}">
                    <a16:rowId xmlns:a16="http://schemas.microsoft.com/office/drawing/2014/main" val="1544129453"/>
                  </a:ext>
                </a:extLst>
              </a:tr>
            </a:tbl>
          </a:graphicData>
        </a:graphic>
      </p:graphicFrame>
      <p:sp>
        <p:nvSpPr>
          <p:cNvPr id="5" name="文本框 4">
            <a:extLst>
              <a:ext uri="{FF2B5EF4-FFF2-40B4-BE49-F238E27FC236}">
                <a16:creationId xmlns:a16="http://schemas.microsoft.com/office/drawing/2014/main" id="{BCCE4D76-2B00-4BD5-B4C0-311BB2D43B2E}"/>
              </a:ext>
            </a:extLst>
          </p:cNvPr>
          <p:cNvSpPr txBox="1"/>
          <p:nvPr/>
        </p:nvSpPr>
        <p:spPr>
          <a:xfrm>
            <a:off x="897558" y="3836710"/>
            <a:ext cx="9919703" cy="923330"/>
          </a:xfrm>
          <a:prstGeom prst="rect">
            <a:avLst/>
          </a:prstGeom>
          <a:noFill/>
        </p:spPr>
        <p:txBody>
          <a:bodyPr wrap="none" rtlCol="0">
            <a:spAutoFit/>
          </a:bodyPr>
          <a:lstStyle/>
          <a:p>
            <a:r>
              <a:rPr lang="zh-CN" altLang="en-US" sz="1800" b="1" dirty="0">
                <a:solidFill>
                  <a:srgbClr val="000000"/>
                </a:solidFill>
                <a:effectLst/>
                <a:latin typeface="华文楷体" panose="02010600040101010101" pitchFamily="2" charset="-122"/>
                <a:ea typeface="华文楷体" panose="02010600040101010101" pitchFamily="2" charset="-122"/>
              </a:rPr>
              <a:t>可以很明显地看出，⽤⼀根均线的</a:t>
            </a:r>
            <a:r>
              <a:rPr lang="en-US" altLang="zh-CN" sz="1800" b="1" dirty="0" err="1">
                <a:solidFill>
                  <a:srgbClr val="000000"/>
                </a:solidFill>
                <a:effectLst/>
                <a:latin typeface="华文楷体" panose="02010600040101010101" pitchFamily="2" charset="-122"/>
                <a:ea typeface="华文楷体" panose="02010600040101010101" pitchFamily="2" charset="-122"/>
              </a:rPr>
              <a:t>MACD</a:t>
            </a:r>
            <a:r>
              <a:rPr lang="zh-CN" altLang="en-US" sz="1800" b="1" dirty="0">
                <a:solidFill>
                  <a:srgbClr val="000000"/>
                </a:solidFill>
                <a:effectLst/>
                <a:latin typeface="华文楷体" panose="02010600040101010101" pitchFamily="2" charset="-122"/>
                <a:ea typeface="华文楷体" panose="02010600040101010101" pitchFamily="2" charset="-122"/>
              </a:rPr>
              <a:t>策略，平均年收益率会⼤幅优于纯指 </a:t>
            </a:r>
            <a:endParaRPr lang="en-US" altLang="zh-CN" b="1" dirty="0">
              <a:latin typeface="华文楷体" panose="02010600040101010101" pitchFamily="2" charset="-122"/>
              <a:ea typeface="华文楷体" panose="02010600040101010101" pitchFamily="2" charset="-122"/>
            </a:endParaRPr>
          </a:p>
          <a:p>
            <a:r>
              <a:rPr lang="zh-CN" altLang="en-US" sz="1800" b="1" dirty="0">
                <a:solidFill>
                  <a:srgbClr val="000000"/>
                </a:solidFill>
                <a:effectLst/>
                <a:latin typeface="华文楷体" panose="02010600040101010101" pitchFamily="2" charset="-122"/>
                <a:ea typeface="华文楷体" panose="02010600040101010101" pitchFamily="2" charset="-122"/>
              </a:rPr>
              <a:t>数的收益率，也就是说，如果我们这样交易，就可以赚到更多的钱。其实，这就是量化投资的思 </a:t>
            </a:r>
            <a:endParaRPr lang="zh-CN" altLang="en-US" b="1" dirty="0">
              <a:latin typeface="华文楷体" panose="02010600040101010101" pitchFamily="2" charset="-122"/>
              <a:ea typeface="华文楷体" panose="02010600040101010101" pitchFamily="2" charset="-122"/>
            </a:endParaRPr>
          </a:p>
          <a:p>
            <a:r>
              <a:rPr lang="zh-CN" altLang="en-US" sz="1800" b="1" dirty="0">
                <a:solidFill>
                  <a:srgbClr val="000000"/>
                </a:solidFill>
                <a:effectLst/>
                <a:latin typeface="华文楷体" panose="02010600040101010101" pitchFamily="2" charset="-122"/>
                <a:ea typeface="华文楷体" panose="02010600040101010101" pitchFamily="2" charset="-122"/>
              </a:rPr>
              <a:t>想，从数据中发现规律。</a:t>
            </a:r>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607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897558" y="685571"/>
            <a:ext cx="10396883" cy="3311189"/>
          </a:xfrm>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实战应用（操作步骤）</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pic>
        <p:nvPicPr>
          <p:cNvPr id="6" name="图片 5">
            <a:extLst>
              <a:ext uri="{FF2B5EF4-FFF2-40B4-BE49-F238E27FC236}">
                <a16:creationId xmlns:a16="http://schemas.microsoft.com/office/drawing/2014/main" id="{A4D436FB-DBA7-47C3-A716-766637DB1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441" y="2628612"/>
            <a:ext cx="4524575" cy="2708752"/>
          </a:xfrm>
          <a:prstGeom prst="rect">
            <a:avLst/>
          </a:prstGeom>
        </p:spPr>
      </p:pic>
    </p:spTree>
    <p:extLst>
      <p:ext uri="{BB962C8B-B14F-4D97-AF65-F5344CB8AC3E}">
        <p14:creationId xmlns:p14="http://schemas.microsoft.com/office/powerpoint/2010/main" val="93598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a:xfrm>
            <a:off x="685799" y="331450"/>
            <a:ext cx="10396883" cy="3311189"/>
          </a:xfrm>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量化交易平台系统框架</a:t>
            </a:r>
            <a:endParaRPr lang="en-US" altLang="zh-CN" sz="2800" dirty="0">
              <a:latin typeface="华文楷体" panose="02010600040101010101" pitchFamily="2" charset="-122"/>
              <a:ea typeface="华文楷体" panose="02010600040101010101" pitchFamily="2" charset="-122"/>
            </a:endParaRPr>
          </a:p>
          <a:p>
            <a:pPr marL="0" indent="0">
              <a:buNone/>
            </a:pPr>
            <a:endParaRPr lang="zh-CN" altLang="en-US" dirty="0"/>
          </a:p>
        </p:txBody>
      </p:sp>
      <p:pic>
        <p:nvPicPr>
          <p:cNvPr id="5" name="图片 4">
            <a:extLst>
              <a:ext uri="{FF2B5EF4-FFF2-40B4-BE49-F238E27FC236}">
                <a16:creationId xmlns:a16="http://schemas.microsoft.com/office/drawing/2014/main" id="{BC566F25-5A80-467F-9E68-642C7F7E5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78" y="2041844"/>
            <a:ext cx="4487159" cy="3527230"/>
          </a:xfrm>
          <a:prstGeom prst="rect">
            <a:avLst/>
          </a:prstGeom>
        </p:spPr>
      </p:pic>
    </p:spTree>
    <p:extLst>
      <p:ext uri="{BB962C8B-B14F-4D97-AF65-F5344CB8AC3E}">
        <p14:creationId xmlns:p14="http://schemas.microsoft.com/office/powerpoint/2010/main" val="410344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6C651-2C10-4988-8806-7AFD25BC6549}"/>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序言</a:t>
            </a:r>
          </a:p>
        </p:txBody>
      </p:sp>
      <p:sp>
        <p:nvSpPr>
          <p:cNvPr id="5" name="内容占位符 4">
            <a:extLst>
              <a:ext uri="{FF2B5EF4-FFF2-40B4-BE49-F238E27FC236}">
                <a16:creationId xmlns:a16="http://schemas.microsoft.com/office/drawing/2014/main" id="{C671721A-DE27-4EC3-A300-7C76A5809B29}"/>
              </a:ext>
            </a:extLst>
          </p:cNvPr>
          <p:cNvSpPr>
            <a:spLocks noGrp="1"/>
          </p:cNvSpPr>
          <p:nvPr>
            <p:ph sz="quarter" idx="13"/>
          </p:nvPr>
        </p:nvSpPr>
        <p:spPr/>
        <p:txBody>
          <a:bodyPr>
            <a:normAutofit/>
          </a:bodyPr>
          <a:lstStyle/>
          <a:p>
            <a:r>
              <a:rPr lang="en-US" altLang="zh-CN" dirty="0">
                <a:latin typeface="华文楷体" panose="02010600040101010101" pitchFamily="2" charset="-122"/>
                <a:ea typeface="华文楷体" panose="02010600040101010101" pitchFamily="2" charset="-122"/>
              </a:rPr>
              <a:t>1. </a:t>
            </a:r>
            <a:r>
              <a:rPr lang="zh-CN" altLang="en-US" dirty="0">
                <a:solidFill>
                  <a:srgbClr val="000000"/>
                </a:solidFill>
                <a:effectLst/>
                <a:latin typeface="华文楷体" panose="02010600040101010101" pitchFamily="2" charset="-122"/>
                <a:ea typeface="华文楷体" panose="02010600040101010101" pitchFamily="2" charset="-122"/>
              </a:rPr>
              <a:t>⾦融量化的基础知识</a:t>
            </a:r>
            <a:r>
              <a:rPr lang="en-US" altLang="zh-CN" dirty="0">
                <a:solidFill>
                  <a:srgbClr val="000000"/>
                </a:solidFill>
                <a:effectLst/>
                <a:latin typeface="华文楷体" panose="02010600040101010101" pitchFamily="2" charset="-122"/>
                <a:ea typeface="华文楷体" panose="02010600040101010101" pitchFamily="2" charset="-122"/>
              </a:rPr>
              <a:t>——</a:t>
            </a:r>
            <a:r>
              <a:rPr lang="zh-CN" altLang="en-US" dirty="0">
                <a:solidFill>
                  <a:srgbClr val="000000"/>
                </a:solidFill>
                <a:effectLst/>
                <a:latin typeface="华文楷体" panose="02010600040101010101" pitchFamily="2" charset="-122"/>
                <a:ea typeface="华文楷体" panose="02010600040101010101" pitchFamily="2" charset="-122"/>
              </a:rPr>
              <a:t>可以从本书第⼀部分学习到⾦融量化的基础知识和⾦融市场的交易规则。书中深⼊浅出地剖析了资本资产的定价模型，并将</a:t>
            </a:r>
            <a:r>
              <a:rPr lang="en-US" altLang="zh-CN" dirty="0">
                <a:solidFill>
                  <a:srgbClr val="000000"/>
                </a:solidFill>
                <a:effectLst/>
                <a:latin typeface="华文楷体" panose="02010600040101010101" pitchFamily="2" charset="-122"/>
                <a:ea typeface="华文楷体" panose="02010600040101010101" pitchFamily="2" charset="-122"/>
              </a:rPr>
              <a:t>R</a:t>
            </a:r>
            <a:r>
              <a:rPr lang="zh-CN" altLang="en-US" dirty="0">
                <a:solidFill>
                  <a:srgbClr val="000000"/>
                </a:solidFill>
                <a:effectLst/>
                <a:latin typeface="华文楷体" panose="02010600040101010101" pitchFamily="2" charset="-122"/>
                <a:ea typeface="华文楷体" panose="02010600040101010101" pitchFamily="2" charset="-122"/>
              </a:rPr>
              <a:t>语⾔与⾦融市场相结合，对于⾦融初学者来说，是⼊门的精品书籍。</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en-US" altLang="zh-CN" dirty="0">
                <a:solidFill>
                  <a:srgbClr val="000000"/>
                </a:solidFill>
                <a:latin typeface="华文楷体" panose="02010600040101010101" pitchFamily="2" charset="-122"/>
                <a:ea typeface="华文楷体" panose="02010600040101010101" pitchFamily="2" charset="-122"/>
              </a:rPr>
              <a:t>2.</a:t>
            </a:r>
            <a:r>
              <a:rPr lang="zh-CN" altLang="en-US" dirty="0">
                <a:solidFill>
                  <a:srgbClr val="000000"/>
                </a:solidFill>
                <a:effectLst/>
                <a:latin typeface="华文楷体" panose="02010600040101010101" pitchFamily="2" charset="-122"/>
                <a:ea typeface="华文楷体" panose="02010600040101010101" pitchFamily="2" charset="-122"/>
              </a:rPr>
              <a:t>掌握并运用工具的知识</a:t>
            </a:r>
            <a:r>
              <a:rPr lang="zh-CN" altLang="en-US" dirty="0">
                <a:solidFill>
                  <a:srgbClr val="000000"/>
                </a:solidFill>
                <a:latin typeface="华文楷体" panose="02010600040101010101" pitchFamily="2" charset="-122"/>
                <a:ea typeface="华文楷体" panose="02010600040101010101" pitchFamily="2" charset="-122"/>
              </a:rPr>
              <a:t>，</a:t>
            </a:r>
            <a:r>
              <a:rPr lang="zh-CN" altLang="en-US" dirty="0">
                <a:solidFill>
                  <a:srgbClr val="000000"/>
                </a:solidFill>
                <a:effectLst/>
                <a:latin typeface="华文楷体" panose="02010600040101010101" pitchFamily="2" charset="-122"/>
                <a:ea typeface="华文楷体" panose="02010600040101010101" pitchFamily="2" charset="-122"/>
              </a:rPr>
              <a:t>如何⾼效地处理⼤规模的数据</a:t>
            </a:r>
            <a:endParaRPr lang="en-US" altLang="zh-CN" dirty="0">
              <a:solidFill>
                <a:srgbClr val="000000"/>
              </a:solidFill>
              <a:effectLst/>
              <a:latin typeface="华文楷体" panose="02010600040101010101" pitchFamily="2" charset="-122"/>
              <a:ea typeface="华文楷体" panose="02010600040101010101" pitchFamily="2" charset="-122"/>
            </a:endParaRPr>
          </a:p>
          <a:p>
            <a:r>
              <a:rPr lang="en-US" altLang="zh-CN" dirty="0">
                <a:solidFill>
                  <a:srgbClr val="000000"/>
                </a:solidFill>
                <a:latin typeface="华文楷体" panose="02010600040101010101" pitchFamily="2" charset="-122"/>
                <a:ea typeface="华文楷体" panose="02010600040101010101" pitchFamily="2" charset="-122"/>
              </a:rPr>
              <a:t>3.</a:t>
            </a:r>
            <a:r>
              <a:rPr lang="zh-CN" altLang="en-US" dirty="0">
                <a:solidFill>
                  <a:srgbClr val="000000"/>
                </a:solidFill>
                <a:effectLst/>
                <a:latin typeface="华文楷体" panose="02010600040101010101" pitchFamily="2" charset="-122"/>
                <a:ea typeface="华文楷体" panose="02010600040101010101" pitchFamily="2" charset="-122"/>
              </a:rPr>
              <a:t>如何编写交易策略，并让市场来检验交易策略的有效性</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222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E868F-FF93-46C5-9CC0-EA0703E7CDAD}"/>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D5331A84-0E58-491A-8BCD-CBEC1CC1EFA9}"/>
              </a:ext>
            </a:extLst>
          </p:cNvPr>
          <p:cNvSpPr>
            <a:spLocks noGrp="1"/>
          </p:cNvSpPr>
          <p:nvPr>
            <p:ph sz="quarter" idx="13"/>
          </p:nvPr>
        </p:nvSpPr>
        <p:spPr/>
        <p:txBody>
          <a:bodyPr/>
          <a:lstStyle/>
          <a:p>
            <a:r>
              <a:rPr lang="zh-CN" altLang="en-US" sz="2400" dirty="0">
                <a:solidFill>
                  <a:srgbClr val="000000"/>
                </a:solidFill>
                <a:effectLst/>
                <a:latin typeface="华文楷体" panose="02010600040101010101" pitchFamily="2" charset="-122"/>
                <a:ea typeface="华文楷体" panose="02010600040101010101" pitchFamily="2" charset="-122"/>
              </a:rPr>
              <a:t>从了解⾦融开始，建⽴对⾦融量化认 识的基本思路。第</a:t>
            </a:r>
            <a:r>
              <a:rPr lang="en-US" altLang="zh-CN" sz="2400" dirty="0">
                <a:solidFill>
                  <a:srgbClr val="000000"/>
                </a:solidFill>
                <a:effectLst/>
                <a:latin typeface="华文楷体" panose="02010600040101010101" pitchFamily="2" charset="-122"/>
                <a:ea typeface="华文楷体" panose="02010600040101010101" pitchFamily="2" charset="-122"/>
              </a:rPr>
              <a:t>1</a:t>
            </a:r>
            <a:r>
              <a:rPr lang="zh-CN" altLang="en-US" sz="2400" dirty="0">
                <a:solidFill>
                  <a:srgbClr val="000000"/>
                </a:solidFill>
                <a:effectLst/>
                <a:latin typeface="华文楷体" panose="02010600040101010101" pitchFamily="2" charset="-122"/>
                <a:ea typeface="华文楷体" panose="02010600040101010101" pitchFamily="2" charset="-122"/>
              </a:rPr>
              <a:t>章为全书开篇，主要介绍了利⽤</a:t>
            </a:r>
            <a:r>
              <a:rPr lang="en-US" altLang="zh-CN" sz="2400" dirty="0">
                <a:solidFill>
                  <a:srgbClr val="000000"/>
                </a:solidFill>
                <a:effectLst/>
                <a:latin typeface="华文楷体" panose="02010600040101010101" pitchFamily="2" charset="-122"/>
                <a:ea typeface="华文楷体" panose="02010600040101010101" pitchFamily="2" charset="-122"/>
              </a:rPr>
              <a:t>R</a:t>
            </a:r>
            <a:r>
              <a:rPr lang="zh-CN" altLang="en-US" sz="2400" dirty="0">
                <a:solidFill>
                  <a:srgbClr val="000000"/>
                </a:solidFill>
                <a:effectLst/>
                <a:latin typeface="华文楷体" panose="02010600040101010101" pitchFamily="2" charset="-122"/>
                <a:ea typeface="华文楷体" panose="02010600040101010101" pitchFamily="2" charset="-122"/>
              </a:rPr>
              <a:t>语⾔做量化投资的思路和⽅法。</a:t>
            </a:r>
            <a:endParaRPr lang="en-US" altLang="zh-CN" sz="2400" dirty="0">
              <a:solidFill>
                <a:srgbClr val="000000"/>
              </a:solidFill>
              <a:effectLst/>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Chapter 1</a:t>
            </a:r>
            <a:r>
              <a:rPr lang="zh-CN" altLang="en-US" sz="2400" b="1" dirty="0">
                <a:latin typeface="华文楷体" panose="02010600040101010101" pitchFamily="2" charset="-122"/>
                <a:ea typeface="华文楷体" panose="02010600040101010101" pitchFamily="2" charset="-122"/>
              </a:rPr>
              <a:t>：金融市场概述</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Chapter 2</a:t>
            </a:r>
            <a:r>
              <a:rPr lang="zh-CN" altLang="en-US" sz="2400" b="1" dirty="0">
                <a:latin typeface="华文楷体" panose="02010600040101010101" pitchFamily="2" charset="-122"/>
                <a:ea typeface="华文楷体" panose="02010600040101010101" pitchFamily="2" charset="-122"/>
              </a:rPr>
              <a:t>：金融理论</a:t>
            </a:r>
          </a:p>
          <a:p>
            <a:endParaRPr lang="en-US" altLang="zh-CN" sz="1800" dirty="0">
              <a:solidFill>
                <a:srgbClr val="000000"/>
              </a:solidFill>
              <a:effectLst/>
            </a:endParaRPr>
          </a:p>
          <a:p>
            <a:endParaRPr lang="en-US" altLang="zh-CN" sz="1800" dirty="0">
              <a:solidFill>
                <a:srgbClr val="000000"/>
              </a:solidFill>
              <a:effectLst/>
            </a:endParaRPr>
          </a:p>
          <a:p>
            <a:endParaRPr lang="zh-CN" altLang="en-US" dirty="0"/>
          </a:p>
        </p:txBody>
      </p:sp>
    </p:spTree>
    <p:extLst>
      <p:ext uri="{BB962C8B-B14F-4D97-AF65-F5344CB8AC3E}">
        <p14:creationId xmlns:p14="http://schemas.microsoft.com/office/powerpoint/2010/main" val="324725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507AD-AA7D-45B1-A03D-1E271A62156B}"/>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27BE86-2289-4304-A442-E2C8EC7E066E}"/>
              </a:ext>
            </a:extLst>
          </p:cNvPr>
          <p:cNvSpPr>
            <a:spLocks noGrp="1"/>
          </p:cNvSpPr>
          <p:nvPr>
            <p:ph idx="1"/>
          </p:nvPr>
        </p:nvSpPr>
        <p:spPr/>
        <p:txBody>
          <a:bodyPr>
            <a:normAutofit lnSpcReduction="10000"/>
          </a:bodyPr>
          <a:lstStyle/>
          <a:p>
            <a:r>
              <a:rPr lang="en-US" altLang="zh-CN" sz="2800" b="1" dirty="0">
                <a:latin typeface="华文楷体" panose="02010600040101010101" pitchFamily="2" charset="-122"/>
                <a:ea typeface="华文楷体" panose="02010600040101010101" pitchFamily="2" charset="-122"/>
              </a:rPr>
              <a:t>Chapter 1</a:t>
            </a:r>
            <a:r>
              <a:rPr lang="zh-CN" altLang="en-US" sz="2800" b="1" dirty="0">
                <a:latin typeface="华文楷体" panose="02010600040101010101" pitchFamily="2" charset="-122"/>
                <a:ea typeface="华文楷体" panose="02010600040101010101" pitchFamily="2" charset="-122"/>
              </a:rPr>
              <a:t>：金融市场概述</a:t>
            </a:r>
            <a:endParaRPr lang="en-US" altLang="zh-CN" sz="2800" b="1"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1.1 R</a:t>
            </a:r>
            <a:r>
              <a:rPr lang="zh-CN" altLang="en-US" sz="2400" dirty="0">
                <a:latin typeface="华文楷体" panose="02010600040101010101" pitchFamily="2" charset="-122"/>
                <a:ea typeface="华文楷体" panose="02010600040101010101" pitchFamily="2" charset="-122"/>
              </a:rPr>
              <a:t>语言为量化而生</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1.2 </a:t>
            </a:r>
            <a:r>
              <a:rPr lang="zh-CN" altLang="en-US" sz="2400" dirty="0">
                <a:latin typeface="华文楷体" panose="02010600040101010101" pitchFamily="2" charset="-122"/>
                <a:ea typeface="华文楷体" panose="02010600040101010101" pitchFamily="2" charset="-122"/>
              </a:rPr>
              <a:t>算法</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1.3 Fintech </a:t>
            </a:r>
            <a:r>
              <a:rPr lang="zh-CN" altLang="en-US" sz="2400" dirty="0">
                <a:latin typeface="华文楷体" panose="02010600040101010101" pitchFamily="2" charset="-122"/>
                <a:ea typeface="华文楷体" panose="02010600040101010101" pitchFamily="2" charset="-122"/>
              </a:rPr>
              <a:t>金融领域的风口</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1.4 </a:t>
            </a:r>
            <a:r>
              <a:rPr lang="zh-CN" altLang="en-US" sz="2400" dirty="0">
                <a:latin typeface="华文楷体" panose="02010600040101010101" pitchFamily="2" charset="-122"/>
                <a:ea typeface="华文楷体" panose="02010600040101010101" pitchFamily="2" charset="-122"/>
              </a:rPr>
              <a:t>国内量化投资工具介绍</a:t>
            </a:r>
            <a:endParaRPr lang="en-US" altLang="zh-CN" sz="24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2400" dirty="0">
                <a:latin typeface="华文楷体" panose="02010600040101010101" pitchFamily="2" charset="-122"/>
                <a:ea typeface="华文楷体" panose="02010600040101010101" pitchFamily="2" charset="-122"/>
              </a:rPr>
              <a:t>1.5</a:t>
            </a:r>
            <a:r>
              <a:rPr lang="zh-CN" altLang="en-US" sz="2400" dirty="0">
                <a:latin typeface="华文楷体" panose="02010600040101010101" pitchFamily="2" charset="-122"/>
                <a:ea typeface="华文楷体" panose="02010600040101010101" pitchFamily="2" charset="-122"/>
              </a:rPr>
              <a:t> 国内低风险交易策略</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3847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15DCA-AC09-4B49-92E0-422382E5E32E}"/>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FFF581B0-FDBB-4179-A6AA-CCF60E618349}"/>
              </a:ext>
            </a:extLst>
          </p:cNvPr>
          <p:cNvSpPr>
            <a:spLocks noGrp="1"/>
          </p:cNvSpPr>
          <p:nvPr>
            <p:ph idx="1"/>
          </p:nvPr>
        </p:nvSpPr>
        <p:spPr/>
        <p:txBody>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1.1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语言为量化而生</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——why R</a:t>
            </a: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1</a:t>
            </a: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语言是一门统计语言，在数据分析领域有非常明显的优势</a:t>
            </a:r>
            <a:endParaRPr lang="en-US" altLang="zh-CN" sz="2400" dirty="0">
              <a:solidFill>
                <a:prstClr val="black"/>
              </a:solidFill>
              <a:latin typeface="华文楷体" panose="02010600040101010101" pitchFamily="2" charset="-122"/>
              <a:ea typeface="华文楷体" panose="02010600040101010101" pitchFamily="2" charset="-122"/>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2</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）金融重视数据，两者正好互相结合</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r>
              <a:rPr lang="zh-CN" altLang="en-US" sz="2400" dirty="0">
                <a:solidFill>
                  <a:prstClr val="black"/>
                </a:solidFill>
                <a:latin typeface="华文楷体" panose="02010600040101010101" pitchFamily="2" charset="-122"/>
                <a:ea typeface="华文楷体" panose="02010600040101010101" pitchFamily="2" charset="-122"/>
              </a:rPr>
              <a:t>（</a:t>
            </a:r>
            <a:r>
              <a:rPr lang="en-US" altLang="zh-CN" sz="2400" dirty="0">
                <a:solidFill>
                  <a:prstClr val="black"/>
                </a:solidFill>
                <a:latin typeface="华文楷体" panose="02010600040101010101" pitchFamily="2" charset="-122"/>
                <a:ea typeface="华文楷体" panose="02010600040101010101" pitchFamily="2" charset="-122"/>
              </a:rPr>
              <a:t>3</a:t>
            </a:r>
            <a:r>
              <a:rPr lang="zh-CN" altLang="en-US" sz="2400" dirty="0">
                <a:solidFill>
                  <a:prstClr val="black"/>
                </a:solidFill>
                <a:latin typeface="华文楷体" panose="02010600040101010101" pitchFamily="2" charset="-122"/>
                <a:ea typeface="华文楷体" panose="02010600040101010101" pitchFamily="2" charset="-122"/>
              </a:rPr>
              <a:t>）运用数据分析的知识和对金融市场的规则的理解，通过</a:t>
            </a:r>
            <a:r>
              <a:rPr lang="en-US" altLang="zh-CN" sz="2400" dirty="0">
                <a:solidFill>
                  <a:prstClr val="black"/>
                </a:solidFill>
                <a:latin typeface="华文楷体" panose="02010600040101010101" pitchFamily="2" charset="-122"/>
                <a:ea typeface="华文楷体" panose="02010600040101010101" pitchFamily="2" charset="-122"/>
              </a:rPr>
              <a:t>R</a:t>
            </a:r>
            <a:r>
              <a:rPr lang="zh-CN" altLang="en-US" sz="2400" dirty="0">
                <a:solidFill>
                  <a:prstClr val="black"/>
                </a:solidFill>
                <a:latin typeface="华文楷体" panose="02010600040101010101" pitchFamily="2" charset="-122"/>
                <a:ea typeface="华文楷体" panose="02010600040101010101" pitchFamily="2" charset="-122"/>
              </a:rPr>
              <a:t>的分析抓住机会</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120000"/>
              </a:lnSpc>
              <a:spcBef>
                <a:spcPts val="1000"/>
              </a:spcBef>
              <a:spcAft>
                <a:spcPts val="0"/>
              </a:spcAft>
              <a:buClr>
                <a:srgbClr val="B80E0F"/>
              </a:buClr>
              <a:buSzPct val="160000"/>
              <a:buNone/>
              <a:tabLst/>
              <a:defRPr/>
            </a:pP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9497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7AEB0-2A0E-421D-AB8B-1382C25C2125}"/>
              </a:ext>
            </a:extLst>
          </p:cNvPr>
          <p:cNvSpPr>
            <a:spLocks noGrp="1"/>
          </p:cNvSpPr>
          <p:nvPr>
            <p:ph type="title"/>
          </p:nvPr>
        </p:nvSpPr>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3" name="内容占位符 2">
            <a:extLst>
              <a:ext uri="{FF2B5EF4-FFF2-40B4-BE49-F238E27FC236}">
                <a16:creationId xmlns:a16="http://schemas.microsoft.com/office/drawing/2014/main" id="{84794CDE-4793-40C3-8971-4B292A5FA0C5}"/>
              </a:ext>
            </a:extLst>
          </p:cNvPr>
          <p:cNvSpPr>
            <a:spLocks noGrp="1"/>
          </p:cNvSpPr>
          <p:nvPr>
            <p:ph idx="1"/>
          </p:nvPr>
        </p:nvSpPr>
        <p:spPr/>
        <p:txBody>
          <a:bodyPr/>
          <a:lstStyle/>
          <a:p>
            <a:pPr marL="228600" marR="0" lvl="0" indent="-228600" algn="l" defTabSz="914400" rtl="0" eaLnBrk="1" fontAlgn="auto" latinLnBrk="0" hangingPunct="1">
              <a:lnSpc>
                <a:spcPct val="120000"/>
              </a:lnSpc>
              <a:spcBef>
                <a:spcPts val="1000"/>
              </a:spcBef>
              <a:spcAft>
                <a:spcPts val="0"/>
              </a:spcAft>
              <a:buClr>
                <a:srgbClr val="B80E0F"/>
              </a:buClr>
              <a:buSzPct val="160000"/>
              <a:buFont typeface="Wingdings" panose="05000000000000000000" pitchFamily="2" charset="2"/>
              <a:buChar char="Ø"/>
              <a:tabLst/>
              <a:defRPr/>
            </a:pPr>
            <a:r>
              <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1.1 R</a:t>
            </a:r>
            <a:r>
              <a:rPr kumimoji="0" lang="zh-CN" altLang="en-US"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语言为量化而生</a:t>
            </a:r>
            <a:endParaRPr kumimoji="0" lang="en-US" altLang="zh-CN" sz="2400" b="0" i="0" u="none" strike="noStrike" kern="1200" cap="all"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endParaRPr lang="zh-CN" altLang="en-US" dirty="0"/>
          </a:p>
        </p:txBody>
      </p:sp>
      <p:pic>
        <p:nvPicPr>
          <p:cNvPr id="5" name="图片 4">
            <a:extLst>
              <a:ext uri="{FF2B5EF4-FFF2-40B4-BE49-F238E27FC236}">
                <a16:creationId xmlns:a16="http://schemas.microsoft.com/office/drawing/2014/main" id="{A7EBF53F-5B2A-41CB-8B83-1CF93F209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528" y="2232556"/>
            <a:ext cx="6706962" cy="2443139"/>
          </a:xfrm>
          <a:prstGeom prst="rect">
            <a:avLst/>
          </a:prstGeom>
        </p:spPr>
      </p:pic>
    </p:spTree>
    <p:extLst>
      <p:ext uri="{BB962C8B-B14F-4D97-AF65-F5344CB8AC3E}">
        <p14:creationId xmlns:p14="http://schemas.microsoft.com/office/powerpoint/2010/main" val="163241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语言量化工具包</a:t>
            </a:r>
            <a:endParaRPr lang="en-US" altLang="zh-CN" sz="2800" dirty="0">
              <a:latin typeface="华文楷体" panose="02010600040101010101" pitchFamily="2" charset="-122"/>
              <a:ea typeface="华文楷体" panose="02010600040101010101" pitchFamily="2" charset="-122"/>
            </a:endParaRPr>
          </a:p>
          <a:p>
            <a:pPr marL="0" indent="0" algn="just">
              <a:buNone/>
            </a:pP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）数据管理：</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包括数据集抓取、存储、读取、 时间序列、数据处理等，涉及的</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包有</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zoo</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（时间序列对象）、</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xts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（时间序列处理）、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timeSeries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系时间序列对象）、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timeDate</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系时间序列处理）、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data.table</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（数据处理）、</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quantmod</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（数据下载和图形可视化）、</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RQuantLib</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QuantLib</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WindR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Wind</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RJDBC</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（数据库访问接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rhadoop</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Hadoop</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rhive</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Hive</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rredis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Redis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rmongodb</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MongoDB</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SparkR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Spark</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fImport</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系数据访问接</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）等</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p>
          <a:p>
            <a:pPr marL="0" indent="0">
              <a:buNone/>
            </a:pPr>
            <a:endParaRPr lang="en-US" altLang="zh-CN" sz="28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29853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7163A6-C4F3-40B3-A205-B5C25780D5D4}"/>
              </a:ext>
            </a:extLst>
          </p:cNvPr>
          <p:cNvSpPr>
            <a:spLocks noGrp="1"/>
          </p:cNvSpPr>
          <p:nvPr>
            <p:ph type="title"/>
          </p:nvPr>
        </p:nvSpPr>
        <p:spPr>
          <a:xfrm>
            <a:off x="685800" y="331450"/>
            <a:ext cx="10396882" cy="1151965"/>
          </a:xfrm>
        </p:spPr>
        <p:txBody>
          <a:bodyPr/>
          <a:lstStyle/>
          <a:p>
            <a:r>
              <a:rPr lang="en-US" altLang="zh-CN" dirty="0"/>
              <a:t>Part 1</a:t>
            </a:r>
            <a:r>
              <a:rPr lang="zh-CN" altLang="en-US" dirty="0"/>
              <a:t>：</a:t>
            </a:r>
            <a:r>
              <a:rPr lang="zh-CN" altLang="en-US" dirty="0">
                <a:latin typeface="华文楷体" panose="02010600040101010101" pitchFamily="2" charset="-122"/>
                <a:ea typeface="华文楷体" panose="02010600040101010101" pitchFamily="2" charset="-122"/>
              </a:rPr>
              <a:t>金融市场与金融理论</a:t>
            </a:r>
            <a:endParaRPr lang="zh-CN" altLang="en-US" dirty="0"/>
          </a:p>
        </p:txBody>
      </p:sp>
      <p:sp>
        <p:nvSpPr>
          <p:cNvPr id="9" name="内容占位符 8">
            <a:extLst>
              <a:ext uri="{FF2B5EF4-FFF2-40B4-BE49-F238E27FC236}">
                <a16:creationId xmlns:a16="http://schemas.microsoft.com/office/drawing/2014/main" id="{0BBA8D9E-D97C-4BEE-A57F-55014B427181}"/>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华文楷体" panose="02010600040101010101" pitchFamily="2" charset="-122"/>
                <a:ea typeface="华文楷体" panose="02010600040101010101" pitchFamily="2" charset="-122"/>
              </a:rPr>
              <a:t>1.1 R</a:t>
            </a:r>
            <a:r>
              <a:rPr lang="zh-CN" altLang="en-US" sz="2800" dirty="0">
                <a:latin typeface="华文楷体" panose="02010600040101010101" pitchFamily="2" charset="-122"/>
                <a:ea typeface="华文楷体" panose="02010600040101010101" pitchFamily="2" charset="-122"/>
              </a:rPr>
              <a:t>语言为量化而生</a:t>
            </a:r>
            <a:r>
              <a:rPr lang="en-US" altLang="zh-CN" sz="2800" dirty="0">
                <a:latin typeface="华文楷体" panose="02010600040101010101" pitchFamily="2" charset="-122"/>
                <a:ea typeface="华文楷体" panose="02010600040101010101" pitchFamily="2" charset="-122"/>
              </a:rPr>
              <a:t>——R</a:t>
            </a:r>
            <a:r>
              <a:rPr lang="zh-CN" altLang="en-US" sz="2800" dirty="0">
                <a:latin typeface="华文楷体" panose="02010600040101010101" pitchFamily="2" charset="-122"/>
                <a:ea typeface="华文楷体" panose="02010600040101010101" pitchFamily="2" charset="-122"/>
              </a:rPr>
              <a:t>语言量化工具包</a:t>
            </a:r>
            <a:endParaRPr lang="en-US" altLang="zh-CN" sz="2800" dirty="0">
              <a:latin typeface="华文楷体" panose="02010600040101010101" pitchFamily="2" charset="-122"/>
              <a:ea typeface="华文楷体" panose="02010600040101010101" pitchFamily="2" charset="-122"/>
            </a:endParaRPr>
          </a:p>
          <a:p>
            <a:pPr marL="0" indent="0" algn="just">
              <a:buNone/>
            </a:pP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）指标计算：</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包括</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融市场</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的技术指标的各种计算</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法，涉及的</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包有</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TTR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（技术指标）、</a:t>
            </a:r>
            <a:r>
              <a:rPr lang="en-US"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TSA</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（时间序列计算）、</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urca</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（单位根检验）、</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fArma</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ARMA</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计算）、</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fAsianOptions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系亚洲期权定价）、</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fBasics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系计算</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具）、</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fCopulae</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系财务分析）、</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fExoticOptions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系期权计算）、</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fGarch</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Garch</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模型）、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fNonlinear</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a:t>
            </a:r>
            <a:r>
              <a:rPr lang="zh-CN" altLang="zh-CN" sz="1800" kern="100" dirty="0">
                <a:effectLst/>
                <a:latin typeface="华文楷体" panose="02010600040101010101" pitchFamily="2" charset="-122"/>
                <a:ea typeface="华文楷体" panose="02010600040101010101" pitchFamily="2" charset="-122"/>
                <a:cs typeface="微软雅黑" panose="020B0503020204020204" pitchFamily="34" charset="-122"/>
              </a:rPr>
              <a:t>⾮</a:t>
            </a:r>
            <a:r>
              <a:rPr lang="zh-CN" altLang="zh-CN" sz="1800" kern="100" dirty="0">
                <a:effectLst/>
                <a:latin typeface="华文楷体" panose="02010600040101010101" pitchFamily="2" charset="-122"/>
                <a:ea typeface="华文楷体" panose="02010600040101010101" pitchFamily="2" charset="-122"/>
                <a:cs typeface="等线" panose="02010600030101010101" pitchFamily="2" charset="-122"/>
              </a:rPr>
              <a:t>线模型）、</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fOptions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系期权定价）、</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fRegression</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系回归分析）、 </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fUnitRoots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US" altLang="zh-CN" sz="1800" kern="100" dirty="0" err="1">
                <a:effectLst/>
                <a:latin typeface="华文楷体" panose="02010600040101010101" pitchFamily="2" charset="-122"/>
                <a:ea typeface="华文楷体" panose="02010600040101010101" pitchFamily="2" charset="-122"/>
                <a:cs typeface="Times New Roman" panose="02020603050405020304" pitchFamily="18" charset="0"/>
              </a:rPr>
              <a:t>Rmetrics</a:t>
            </a:r>
            <a:r>
              <a:rPr lang="zh-CN" altLang="zh-CN" sz="1800" kern="100" dirty="0">
                <a:effectLst/>
                <a:latin typeface="华文楷体" panose="02010600040101010101" pitchFamily="2" charset="-122"/>
                <a:ea typeface="华文楷体" panose="02010600040101010101" pitchFamily="2" charset="-122"/>
                <a:cs typeface="Times New Roman" panose="02020603050405020304" pitchFamily="18" charset="0"/>
              </a:rPr>
              <a:t>系单位根检验）等。</a:t>
            </a:r>
          </a:p>
          <a:p>
            <a:pPr marL="0" indent="0">
              <a:buNone/>
            </a:pPr>
            <a:endParaRPr lang="en-US" altLang="zh-CN" sz="28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4791701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85</TotalTime>
  <Words>1630</Words>
  <Application>Microsoft Office PowerPoint</Application>
  <PresentationFormat>宽屏</PresentationFormat>
  <Paragraphs>97</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华文楷体</vt:lpstr>
      <vt:lpstr>Arial</vt:lpstr>
      <vt:lpstr>Impact</vt:lpstr>
      <vt:lpstr>Wingdings</vt:lpstr>
      <vt:lpstr>主要事件</vt:lpstr>
      <vt:lpstr>R语言量化投资</vt:lpstr>
      <vt:lpstr>Outline：大纲</vt:lpstr>
      <vt:lpstr>序言</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lpstr>PowerPoint 演示文稿</vt:lpstr>
      <vt:lpstr>PowerPoint 演示文稿</vt:lpstr>
      <vt:lpstr>Part 1：金融市场与金融理论</vt:lpstr>
      <vt:lpstr>Part 1：金融市场与金融理论</vt:lpstr>
      <vt:lpstr>Part 1：金融市场与金融理论</vt:lpstr>
      <vt:lpstr>Part 1：金融市场与金融理论</vt:lpstr>
      <vt:lpstr>Part 1：金融市场与金融理论</vt:lpstr>
      <vt:lpstr>Part 1：金融市场与金融理论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R语言量化投资</dc:title>
  <dc:creator>steven thompson</dc:creator>
  <cp:lastModifiedBy>steven thompson</cp:lastModifiedBy>
  <cp:revision>47</cp:revision>
  <dcterms:created xsi:type="dcterms:W3CDTF">2022-01-27T09:44:34Z</dcterms:created>
  <dcterms:modified xsi:type="dcterms:W3CDTF">2022-01-27T11:10:01Z</dcterms:modified>
</cp:coreProperties>
</file>