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61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thompson" initials="st" lastIdx="5" clrIdx="0">
    <p:extLst>
      <p:ext uri="{19B8F6BF-5375-455C-9EA6-DF929625EA0E}">
        <p15:presenceInfo xmlns:p15="http://schemas.microsoft.com/office/powerpoint/2012/main" userId="38d9e8bab9804c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10T17:24:59.359" idx="1">
    <p:pos x="3211" y="1467"/>
    <p:text>利用文华财经软件，你可以边编程，边通过可视化的界面，直观地看到交易信号，同时还有完整的策略分析报告，这个设计非常方便。图为文华财经的wh8软件截图，包括编 程和回测界⾯，以及策略报告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10T17:35:55.130" idx="3">
    <p:pos x="3165" y="2262"/>
    <p:text>CTP（Comprehensive Transaction Platform，综合交易平台）是专门为期货公司开 发的⼀套期货经纪业务管理系统，由交易、⻛控 和结算三⼤系统组成。CTP交易系统主要负责订 单处理、⾏情转发及银期转账业务；结算系统负 责交易管理、账户管理、经纪⼈管理、资⾦管 理、费率设置、⽇终结算、信息查询以及报表管 理等；⻛控系统则主要在盘中进⾏⾼速的实时试 算，以及时揭⽰并控制⻛险。系统能够同时连通 国内四家期货交易所，⽀持国内商品期货和股指
期货的交易结算业务，并能⾃动⽣成、报送保证 ⾦监控⽂件和反洗钱监控⽂件。</p:text>
    <p:extLst>
      <p:ext uri="{C676402C-5697-4E1C-873F-D02D1690AC5C}">
        <p15:threadingInfo xmlns:p15="http://schemas.microsoft.com/office/powerpoint/2012/main" timeZoneBias="0"/>
      </p:ext>
    </p:extLst>
  </p:cm>
  <p:cm authorId="1" dt="2022-02-10T17:36:29.195" idx="4">
    <p:pos x="3658" y="2262"/>
    <p:text>REM是盛⽴极速柜台交易系统，是以硬件 FPGA技术来处理核⼼事前⻛控业务和交易管理业 务的系统。REM系统的主要业务功能将分为两部 分：交易和⻛险控制。系统在提供严密事前⻛控 的同时⼜保证了超低延迟，成就专业和机构投资 者最安全⼜最快的交易。</p:text>
    <p:extLst>
      <p:ext uri="{C676402C-5697-4E1C-873F-D02D1690AC5C}">
        <p15:threadingInfo xmlns:p15="http://schemas.microsoft.com/office/powerpoint/2012/main" timeZoneBias="0"/>
      </p:ext>
    </p:extLst>
  </p:cm>
  <p:cm authorId="1" dt="2022-02-10T17:37:42.205" idx="5">
    <p:pos x="6022" y="2253"/>
    <p:text>不管接⼊CTP或REM，都是需要C++编程 的。这些程序使⽤的都是异步回调的机制，你还 需要了解Callback的程序设计⽅法。直接⽤ C++进⾏程序开发，对于⼀般的程序员来说也是 相对复杂的。</p:text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284B8A0-3CC6-4019-B8E3-9D8B3CF54DF5}" type="datetimeFigureOut">
              <a:rPr lang="zh-CN" altLang="en-US" smtClean="0"/>
              <a:t>2022/02/21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15DD3A8-EC6B-4C5F-BB1A-994922D1E3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304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B8A0-3CC6-4019-B8E3-9D8B3CF54DF5}" type="datetimeFigureOut">
              <a:rPr lang="zh-CN" altLang="en-US" smtClean="0"/>
              <a:t>2022/02/21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3A8-EC6B-4C5F-BB1A-994922D1E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67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B8A0-3CC6-4019-B8E3-9D8B3CF54DF5}" type="datetimeFigureOut">
              <a:rPr lang="zh-CN" altLang="en-US" smtClean="0"/>
              <a:t>2022/02/21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3A8-EC6B-4C5F-BB1A-994922D1E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65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B8A0-3CC6-4019-B8E3-9D8B3CF54DF5}" type="datetimeFigureOut">
              <a:rPr lang="zh-CN" altLang="en-US" smtClean="0"/>
              <a:t>2022/02/21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3A8-EC6B-4C5F-BB1A-994922D1E3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5023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B8A0-3CC6-4019-B8E3-9D8B3CF54DF5}" type="datetimeFigureOut">
              <a:rPr lang="zh-CN" altLang="en-US" smtClean="0"/>
              <a:t>2022/02/21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3A8-EC6B-4C5F-BB1A-994922D1E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722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B8A0-3CC6-4019-B8E3-9D8B3CF54DF5}" type="datetimeFigureOut">
              <a:rPr lang="zh-CN" altLang="en-US" smtClean="0"/>
              <a:t>2022/02/21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3A8-EC6B-4C5F-BB1A-994922D1E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44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B8A0-3CC6-4019-B8E3-9D8B3CF54DF5}" type="datetimeFigureOut">
              <a:rPr lang="zh-CN" altLang="en-US" smtClean="0"/>
              <a:t>2022/02/21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3A8-EC6B-4C5F-BB1A-994922D1E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823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B8A0-3CC6-4019-B8E3-9D8B3CF54DF5}" type="datetimeFigureOut">
              <a:rPr lang="zh-CN" altLang="en-US" smtClean="0"/>
              <a:t>2022/02/21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3A8-EC6B-4C5F-BB1A-994922D1E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414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B8A0-3CC6-4019-B8E3-9D8B3CF54DF5}" type="datetimeFigureOut">
              <a:rPr lang="zh-CN" altLang="en-US" smtClean="0"/>
              <a:t>2022/02/21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3A8-EC6B-4C5F-BB1A-994922D1E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6942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BED18-7CAF-4CBF-ACB7-E06CC411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9C7BA-3AF7-421B-905B-9B207826F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7ED0A-F4EE-4D74-88B7-ABBBD14C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B8A0-3CC6-4019-B8E3-9D8B3CF54DF5}" type="datetimeFigureOut">
              <a:rPr lang="zh-CN" altLang="en-US" smtClean="0"/>
              <a:t>2022/02/21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0649F-97B5-43B5-B40A-EF2A22B2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CEC0E-5383-4DFC-B7D8-C0B44985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3A8-EC6B-4C5F-BB1A-994922D1E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1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B8A0-3CC6-4019-B8E3-9D8B3CF54DF5}" type="datetimeFigureOut">
              <a:rPr lang="zh-CN" altLang="en-US" smtClean="0"/>
              <a:t>2022/02/21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3A8-EC6B-4C5F-BB1A-994922D1E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5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B8A0-3CC6-4019-B8E3-9D8B3CF54DF5}" type="datetimeFigureOut">
              <a:rPr lang="zh-CN" altLang="en-US" smtClean="0"/>
              <a:t>2022/02/21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3A8-EC6B-4C5F-BB1A-994922D1E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5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B8A0-3CC6-4019-B8E3-9D8B3CF54DF5}" type="datetimeFigureOut">
              <a:rPr lang="zh-CN" altLang="en-US" smtClean="0"/>
              <a:t>2022/02/21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3A8-EC6B-4C5F-BB1A-994922D1E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97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B8A0-3CC6-4019-B8E3-9D8B3CF54DF5}" type="datetimeFigureOut">
              <a:rPr lang="zh-CN" altLang="en-US" smtClean="0"/>
              <a:t>2022/02/21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3A8-EC6B-4C5F-BB1A-994922D1E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76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B8A0-3CC6-4019-B8E3-9D8B3CF54DF5}" type="datetimeFigureOut">
              <a:rPr lang="zh-CN" altLang="en-US" smtClean="0"/>
              <a:t>2022/02/21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3A8-EC6B-4C5F-BB1A-994922D1E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7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B8A0-3CC6-4019-B8E3-9D8B3CF54DF5}" type="datetimeFigureOut">
              <a:rPr lang="zh-CN" altLang="en-US" smtClean="0"/>
              <a:t>2022/02/21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3A8-EC6B-4C5F-BB1A-994922D1E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31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B8A0-3CC6-4019-B8E3-9D8B3CF54DF5}" type="datetimeFigureOut">
              <a:rPr lang="zh-CN" altLang="en-US" smtClean="0"/>
              <a:t>2022/02/21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3A8-EC6B-4C5F-BB1A-994922D1E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65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B8A0-3CC6-4019-B8E3-9D8B3CF54DF5}" type="datetimeFigureOut">
              <a:rPr lang="zh-CN" altLang="en-US" smtClean="0"/>
              <a:t>2022/02/21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3A8-EC6B-4C5F-BB1A-994922D1E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70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284B8A0-3CC6-4019-B8E3-9D8B3CF54DF5}" type="datetimeFigureOut">
              <a:rPr lang="zh-CN" altLang="en-US" smtClean="0"/>
              <a:t>2022/02/21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15DD3A8-EC6B-4C5F-BB1A-994922D1E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73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aike.baidu.com/item/Docker%E5%AE%B9%E5%99%A8/1869425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https://baike.baidu.com/item/API/10154?fr=aladd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F102C-CF2E-4D8E-A570-876641B0A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语言量化投资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004CE-C67E-407A-BF72-DF02D17FC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——《R</a:t>
            </a:r>
            <a:r>
              <a:rPr lang="zh-CN" altLang="en-US" dirty="0"/>
              <a:t>的极课理想：量化投资篇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90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AF6D6-F08C-4FC4-9757-55340577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3D1E2-01F6-4921-92FC-7950D7BF97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586499"/>
            <a:ext cx="10394707" cy="33111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1.4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国内量化投资工具介绍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——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互联网在线策略平台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聚宽（</a:t>
            </a:r>
            <a:r>
              <a:rPr lang="en-US" altLang="zh-CN" b="1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JoinQuant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）、⽶筐 （</a:t>
            </a:r>
            <a:r>
              <a:rPr lang="en-US" altLang="zh-CN" b="1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RiceQuant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）、优矿（</a:t>
            </a:r>
            <a:r>
              <a:rPr lang="en-US" altLang="zh-CN" b="1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Uqer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），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是从互联网兴起的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个做在线策略研发的平台。如果你还是量化小白，可以先去这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个平台上玩⼀下，</a:t>
            </a:r>
            <a:r>
              <a:rPr lang="zh-CN" altLang="en-US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在每个平台社区中都有不少的好东西，可以让自己快速了解量化是怎么做的。各种量化模拟的交易大赛，也 能让你快速结实同道中人，对于新手起步还是很好的。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当你过了入门期，随着对量化的理解和实践经验的提升，后面的修行就需要以专业化的知识作为积累。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051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AF6D6-F08C-4FC4-9757-55340577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3D1E2-01F6-4921-92FC-7950D7BF97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905380"/>
            <a:ext cx="10394707" cy="33111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1.4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国内量化投资工具介绍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——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量化工具软件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文华财经、</a:t>
            </a:r>
            <a:r>
              <a:rPr lang="en-US" altLang="zh-CN" b="1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MultiCharts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MC)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、交易开拓 者（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TB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）、⾦字塔、</a:t>
            </a:r>
            <a:r>
              <a:rPr lang="en-US" altLang="zh-CN" b="1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TradeStation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TS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，是以软件形式提供的量化客户端程序，你的策略开发过程需要把数据下载到本地，然后利用你本机的资源进行计算。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那么本地软件与互联网平台有什么区别呢？ 从软件架构设计上考虑的主要问题是，数据在哪 保存、计算在哪完成。</a:t>
            </a:r>
            <a:endParaRPr lang="en-US" altLang="zh-CN" b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409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AF6D6-F08C-4FC4-9757-55340577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3D1E2-01F6-4921-92FC-7950D7BF97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799596"/>
            <a:ext cx="10394707" cy="33111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1.4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国内量化投资工具介绍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——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量化工具软件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r>
              <a:rPr lang="zh-CN" altLang="en-US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互联网平台通常都不需要下载数据，用户在线写好代码，直接提交就行了。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服务器端后台会为用户启动⼀个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Docker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容器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，根据配置分配好内存、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等计算资源，计算完成后把结果通过浏 览器再展示给用户。整个过程都在服务器端完成，用户不需要自己的计算机有多高的配置。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互联网平台的系统架构：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E2E30D-8745-4A54-823C-86B2CF2E2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490" y="3843355"/>
            <a:ext cx="2592974" cy="159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81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AF6D6-F08C-4FC4-9757-55340577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3D1E2-01F6-4921-92FC-7950D7BF97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799596"/>
            <a:ext cx="10394707" cy="33111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1.4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国内量化投资工具介绍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——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量化工具软件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r>
              <a:rPr lang="zh-CN" altLang="en-US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客户端软件架构的思路是完全不同的，所有的数据都必须下载到本地，然后再运行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，这样会用到本地计算资源。用户的回 测程序的计算速度受本地计算机的性能影响，这时用户就需要配备一台高配计算机。虽然这种方式会把数据下载到本地，但也只能在这个软件内部用，因为数据是加密的，没有文档，也没有数 据格式说明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软件平台的系统架构：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82C375-DD05-46D6-8E29-7DAA959E8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43" y="4039646"/>
            <a:ext cx="2338848" cy="14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15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AF6D6-F08C-4FC4-9757-55340577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3D1E2-01F6-4921-92FC-7950D7BF97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366722"/>
            <a:ext cx="10394707" cy="33111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1.4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国内量化投资工具介绍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——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量化工具软件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C6BF7B7-DE03-402B-9E77-5C18A4E47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329348"/>
            <a:ext cx="4411875" cy="29118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BF4A0D4-198E-4752-8076-65FC4B657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964" y="2329348"/>
            <a:ext cx="5228923" cy="291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59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AF6D6-F08C-4FC4-9757-55340577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3D1E2-01F6-4921-92FC-7950D7BF97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773405"/>
            <a:ext cx="10394707" cy="33111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1.4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国内量化投资工具介绍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——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hlinkClick r:id="rId2"/>
              </a:rPr>
              <a:t>API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hlinkClick r:id="rId2"/>
              </a:rPr>
              <a:t>程序工具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r>
              <a:rPr kumimoji="0" lang="zh-CN" altLang="en-US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专业⼈员的做法，同时也是有编程背景的⼈最突出的优势点：</a:t>
            </a:r>
            <a:r>
              <a:rPr kumimoji="0" lang="zh-CN" altLang="en-US" b="1" i="0" u="none" strike="noStrike" kern="1200" cap="all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通过交易接口和行情接口，自己动手编程来构建整套的投研体系和交易体系。这种方法是需要⼀ 个团队来完成的，涉及的知识点很多，而且工作量巨大。</a:t>
            </a:r>
            <a:endParaRPr kumimoji="0" lang="en-US" altLang="zh-CN" b="1" i="0" u="none" strike="noStrike" kern="1200" cap="all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r>
              <a:rPr kumimoji="0" lang="zh-CN" altLang="en-US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市场上，开放的交易接口主要有</a:t>
            </a:r>
            <a:r>
              <a:rPr kumimoji="0" lang="en-US" altLang="zh-CN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CTP</a:t>
            </a:r>
            <a:r>
              <a:rPr kumimoji="0" lang="zh-CN" altLang="en-US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、</a:t>
            </a:r>
            <a:r>
              <a:rPr kumimoji="0" lang="en-US" altLang="zh-CN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REM </a:t>
            </a:r>
            <a:r>
              <a:rPr kumimoji="0" lang="zh-CN" altLang="en-US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等，同样的，每种工具各有特点。</a:t>
            </a:r>
            <a:endParaRPr kumimoji="0" lang="en-US" altLang="zh-CN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r>
              <a:rPr kumimoji="0" lang="zh-CN" altLang="en-US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做量化有这么多的选择，为什么用</a:t>
            </a:r>
            <a:r>
              <a:rPr kumimoji="0" lang="en-US" altLang="zh-CN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R</a:t>
            </a:r>
            <a:r>
              <a:rPr kumimoji="0" lang="zh-CN" altLang="en-US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语言</a:t>
            </a:r>
            <a:r>
              <a:rPr kumimoji="0" lang="en-US" altLang="zh-CN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——</a:t>
            </a:r>
            <a:r>
              <a:rPr kumimoji="0" lang="en-US" altLang="zh-CN" b="1" i="0" u="none" strike="noStrike" kern="1200" cap="all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R</a:t>
            </a:r>
            <a:r>
              <a:rPr kumimoji="0" lang="zh-CN" altLang="en-US" b="1" i="0" u="none" strike="noStrike" kern="1200" cap="all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语言并不是万能的，用</a:t>
            </a:r>
            <a:r>
              <a:rPr kumimoji="0" lang="en-US" altLang="zh-CN" b="1" i="0" u="none" strike="noStrike" kern="1200" cap="all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R</a:t>
            </a:r>
            <a:r>
              <a:rPr kumimoji="0" lang="zh-CN" altLang="en-US" b="1" i="0" u="none" strike="noStrike" kern="1200" cap="all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来解决建模的问题，当然也可以用</a:t>
            </a:r>
            <a:r>
              <a:rPr kumimoji="0" lang="en-US" altLang="zh-CN" b="1" i="0" u="none" strike="noStrike" kern="1200" cap="all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Python</a:t>
            </a:r>
            <a:r>
              <a:rPr kumimoji="0" lang="zh-CN" altLang="en-US" b="1" i="0" u="none" strike="noStrike" kern="1200" cap="all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或</a:t>
            </a:r>
            <a:r>
              <a:rPr kumimoji="0" lang="en-US" altLang="zh-CN" b="1" i="0" u="none" strike="noStrike" kern="1200" cap="all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Matlab</a:t>
            </a:r>
            <a:r>
              <a:rPr kumimoji="0" lang="zh-CN" altLang="en-US" b="1" i="0" u="none" strike="noStrike" kern="1200" cap="all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来做，各有各的好，选择顺手的即可。</a:t>
            </a:r>
            <a:endParaRPr kumimoji="0" lang="en-US" altLang="zh-CN" b="1" i="0" u="none" strike="noStrike" kern="1200" cap="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2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19992-B373-4EE8-9293-499BD6F9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4918F-5555-4454-B38E-1980B8A540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：金融市场与金融理论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-chapter 1: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金融市场概述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-chapter 2: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金融理论模型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2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3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：金融策略实战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94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507AD-AA7D-45B1-A03D-1E271A62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7BE86-2289-4304-A442-E2C8EC7E0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Chapter 1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：金融市场概述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1.1 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语言为量化而生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1.2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1.3 Fintech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金融领域的风口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1.4 </a:t>
            </a:r>
            <a:r>
              <a:rPr lang="zh-CN" altLang="en-US" sz="2400" b="1" dirty="0"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国内量化投资工具介绍</a:t>
            </a:r>
            <a:endParaRPr lang="en-US" altLang="zh-CN" sz="2400" b="1" dirty="0">
              <a:highlight>
                <a:srgbClr val="FFFF00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1.5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国内低风险交易策略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47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7B8440-984C-4DC3-B746-2F0F6F06F4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1.4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国内量化投资工具介绍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——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引言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中国市场是⼀个很奇妙的市场，受市场的影响，更受政策的影响。股市上涨的时候，配资、杠杆、高频，什么都可以有；当股市不好的时候，新股停、股指期货停、融券停。</a:t>
            </a:r>
            <a:endParaRPr lang="en-US" altLang="zh-CN" dirty="0">
              <a:solidFill>
                <a:srgbClr val="0000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kumimoji="0" lang="zh-CN" altLang="en-US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相对于金融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</a:t>
            </a:r>
            <a:r>
              <a:rPr kumimoji="0" lang="zh-CN" altLang="en-US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级市场的特殊秩序，各种交易工具也是五花八门。本节就来聊聊中国市场的各 种量化交易工具。</a:t>
            </a:r>
            <a:endParaRPr kumimoji="0" lang="en-US" altLang="zh-CN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74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7B8440-984C-4DC3-B746-2F0F6F06F4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1.4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国内量化投资工具介绍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——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量化交易概况工具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在中国玩量化，主要就是期货、股票、债 券、基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金</a:t>
            </a:r>
            <a:r>
              <a:rPr lang="zh-CN" altLang="en-US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的量化交易。</a:t>
            </a:r>
            <a:r>
              <a:rPr lang="zh-CN" altLang="en-US" b="1" dirty="0">
                <a:solidFill>
                  <a:srgbClr val="0070C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对于个人账户来说，只有 期货是可以实现全自动化量化交易的</a:t>
            </a:r>
            <a:endParaRPr lang="en-US" altLang="zh-CN" b="1" dirty="0">
              <a:solidFill>
                <a:srgbClr val="0070C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而证券类金融产品由于多种限制很难实现全自动化，</a:t>
            </a:r>
            <a:r>
              <a:rPr lang="zh-CN" altLang="en-US" b="1" dirty="0"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一般情况下只有机构账户才有交易接口，所以证券交 易的量化，大多都停留在量化选股和回测上面。</a:t>
            </a:r>
            <a:endParaRPr lang="en-US" altLang="zh-CN" b="1" dirty="0">
              <a:solidFill>
                <a:srgbClr val="FF00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104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7B8440-984C-4DC3-B746-2F0F6F06F4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469105"/>
            <a:ext cx="10394707" cy="33111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1.4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国内量化投资工具介绍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——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量化交易概况工具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21E95E-EB07-44BA-AAF9-85294C75C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87" y="2274946"/>
            <a:ext cx="3868132" cy="324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05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7B8440-984C-4DC3-B746-2F0F6F06F4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554349"/>
            <a:ext cx="10394707" cy="33111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1.4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国内量化投资工具介绍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——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证券期货客户端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468BB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dirty="0">
                <a:solidFill>
                  <a:srgbClr val="0468BB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证券交易客户端</a:t>
            </a:r>
            <a:r>
              <a:rPr lang="zh-CN" altLang="en-US" dirty="0">
                <a:solidFill>
                  <a:prstClr val="black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每个证券公司的界面都不一样，都有自己的特色</a:t>
            </a:r>
            <a:endParaRPr lang="en-US" altLang="zh-CN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468BB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dirty="0">
                <a:solidFill>
                  <a:srgbClr val="0468BB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期货交易客户端 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：如果做期货，你需要下载期货公司提供的客户端软件。</a:t>
            </a:r>
            <a:r>
              <a:rPr lang="en-US" altLang="zh-CN" dirty="0" err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Eg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：国信期货的客户端软件界面，界面设计得中规中矩，交易时需要的视图都有。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65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AF6D6-F08C-4FC4-9757-55340577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3D1E2-01F6-4921-92FC-7950D7BF97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709047"/>
            <a:ext cx="10394707" cy="33111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1.4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国内量化投资工具介绍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——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金融数据库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收费数据服务：</a:t>
            </a:r>
            <a:r>
              <a:rPr lang="zh-CN" altLang="en-US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万得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提供了中国最全面的财经数据库，但是收费也是相当高的。除了万得，还有</a:t>
            </a:r>
            <a:r>
              <a:rPr lang="zh-CN" altLang="en-US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聚源数据库，巨灵金融数据库，财汇数据库，朝阳永续数 据库，中诚信数据库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等。当然每种数据库都有自己的定位，有综合的、有侧重宏观数据的、有侧 重交易所数据的、有侧重债券数据的、有侧重私募数据的、也有侧重</a:t>
            </a:r>
            <a:r>
              <a:rPr lang="en-US" altLang="zh-CN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VC/PE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数据的。如果你对这 一大堆数据库摸不着头脑的话，还可以选择第三方数据平台，比如通联数据，通过平台来发现你 需要的数据，再进行购买和使用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19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AF6D6-F08C-4FC4-9757-55340577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3D1E2-01F6-4921-92FC-7950D7BF97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473377"/>
            <a:ext cx="10394707" cy="33111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1.4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国内量化投资工具介绍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——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金融数据库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免费数据服务：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互联网上也存在很多免费金融数据。新浪财 经很早就开始提供免费的数据接口，供互联网用户下载股票行情。</a:t>
            </a:r>
            <a:r>
              <a:rPr lang="en-US" altLang="zh-CN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语言中集成的</a:t>
            </a:r>
            <a:r>
              <a:rPr lang="en-US" altLang="zh-CN" b="1" dirty="0" err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quantmod</a:t>
            </a:r>
            <a:r>
              <a:rPr lang="en-US" altLang="zh-CN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包，可以从</a:t>
            </a:r>
            <a:r>
              <a:rPr lang="en-US" altLang="zh-CN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Yahoo</a:t>
            </a:r>
            <a:r>
              <a:rPr lang="zh-CN" altLang="en-US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财经抓取数据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，本书中的很多例子都是用这种方式做的。随着互联网化的普及，很多网站都提供实时的交易大盘。一般的， 只要是能在网页上看到的内容，数据都是可以爬到的。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707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主要事件</Template>
  <TotalTime>252</TotalTime>
  <Words>1269</Words>
  <Application>Microsoft Office PowerPoint</Application>
  <PresentationFormat>宽屏</PresentationFormat>
  <Paragraphs>57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华文楷体</vt:lpstr>
      <vt:lpstr>Arial</vt:lpstr>
      <vt:lpstr>Impact</vt:lpstr>
      <vt:lpstr>Wingdings</vt:lpstr>
      <vt:lpstr>主要事件</vt:lpstr>
      <vt:lpstr>R语言量化投资</vt:lpstr>
      <vt:lpstr>Outline：大纲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R语言量化投资</dc:title>
  <dc:creator>steven thompson</dc:creator>
  <cp:lastModifiedBy>steven thompson</cp:lastModifiedBy>
  <cp:revision>53</cp:revision>
  <dcterms:created xsi:type="dcterms:W3CDTF">2022-02-10T16:46:01Z</dcterms:created>
  <dcterms:modified xsi:type="dcterms:W3CDTF">2022-02-21T23:22:09Z</dcterms:modified>
</cp:coreProperties>
</file>