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8" r:id="rId2"/>
    <p:sldId id="261" r:id="rId3"/>
    <p:sldId id="264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A01E2DE-43E4-48D2-A54F-3D3FF60A55A7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2D14846-E754-4F93-A230-F41B3F5A6A1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55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E2DE-43E4-48D2-A54F-3D3FF60A55A7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4846-E754-4F93-A230-F41B3F5A6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35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E2DE-43E4-48D2-A54F-3D3FF60A55A7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4846-E754-4F93-A230-F41B3F5A6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829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E2DE-43E4-48D2-A54F-3D3FF60A55A7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4846-E754-4F93-A230-F41B3F5A6A1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9173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E2DE-43E4-48D2-A54F-3D3FF60A55A7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4846-E754-4F93-A230-F41B3F5A6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729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E2DE-43E4-48D2-A54F-3D3FF60A55A7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4846-E754-4F93-A230-F41B3F5A6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347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E2DE-43E4-48D2-A54F-3D3FF60A55A7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4846-E754-4F93-A230-F41B3F5A6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195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E2DE-43E4-48D2-A54F-3D3FF60A55A7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4846-E754-4F93-A230-F41B3F5A6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610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E2DE-43E4-48D2-A54F-3D3FF60A55A7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4846-E754-4F93-A230-F41B3F5A6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040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3169E-C4C2-7441-7317-112ACB10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96BC1-610F-FF3D-B13F-4F2F3CFF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52B10-5225-FE5E-90B8-AAEEEB96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E2DE-43E4-48D2-A54F-3D3FF60A55A7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17C4D-5A6C-C248-FC8C-18B2254D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E1CBB-DF06-514B-05F5-725AB1EC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4846-E754-4F93-A230-F41B3F5A6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0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E2DE-43E4-48D2-A54F-3D3FF60A55A7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4846-E754-4F93-A230-F41B3F5A6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5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E2DE-43E4-48D2-A54F-3D3FF60A55A7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4846-E754-4F93-A230-F41B3F5A6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8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E2DE-43E4-48D2-A54F-3D3FF60A55A7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4846-E754-4F93-A230-F41B3F5A6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46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E2DE-43E4-48D2-A54F-3D3FF60A55A7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4846-E754-4F93-A230-F41B3F5A6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33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E2DE-43E4-48D2-A54F-3D3FF60A55A7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4846-E754-4F93-A230-F41B3F5A6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14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E2DE-43E4-48D2-A54F-3D3FF60A55A7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4846-E754-4F93-A230-F41B3F5A6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23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E2DE-43E4-48D2-A54F-3D3FF60A55A7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4846-E754-4F93-A230-F41B3F5A6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20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E2DE-43E4-48D2-A54F-3D3FF60A55A7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4846-E754-4F93-A230-F41B3F5A6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97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A01E2DE-43E4-48D2-A54F-3D3FF60A55A7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D14846-E754-4F93-A230-F41B3F5A6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77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F102C-CF2E-4D8E-A570-876641B0A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语言量化投资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004CE-C67E-407A-BF72-DF02D17FC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——《R</a:t>
            </a:r>
            <a:r>
              <a:rPr lang="zh-CN" altLang="en-US" dirty="0"/>
              <a:t>的极课理想：量化投资篇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90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61782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3.3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语言高效的管道操作</a:t>
                </a:r>
                <a14:m>
                  <m:oMath xmlns:m="http://schemas.openxmlformats.org/officeDocument/2006/math">
                    <m:r>
                      <a:rPr lang="en-US" altLang="zh-CN" sz="24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——2.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包的基本使用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%T&gt;%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向左操作符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对上面的需求进行调整，在最后增加一个要求，就会用到向左操作符。</a:t>
                </a: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1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）取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10000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个随机数符合，并符合正态分布；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2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）求这个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10000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个数的绝对值，同时乘以</a:t>
                </a: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50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；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3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）把结果组成一个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100*100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的方阵；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4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）计算方阵中每行的均值，并四舍五入保留</a:t>
                </a: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到整数；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5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）把结果除以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7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求余数，并话出余数的直方图；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6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）对余数求和。具体见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。</a:t>
                </a:r>
                <a:endParaRPr lang="en-US" altLang="zh-CN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61782"/>
                <a:ext cx="10396883" cy="4411744"/>
              </a:xfrm>
              <a:blipFill>
                <a:blip r:embed="rId2"/>
                <a:stretch>
                  <a:fillRect l="-1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31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3802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3.3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语言高效的管道操作</a:t>
                </a:r>
                <a14:m>
                  <m:oMath xmlns:m="http://schemas.openxmlformats.org/officeDocument/2006/math">
                    <m:r>
                      <a:rPr lang="en-US" altLang="zh-CN" sz="24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——2.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包的基本使用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%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$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%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解释操作符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%$%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在右侧的函数中可以直接使用列名操作数据。现实原理如下所示，使用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%$%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把左侧的程序的数据集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传递给右侧程序的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函数，同时传递数据集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的属性名，作为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函数的内部变量方便对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数据集进行处理，最后完成数据计算。具体见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。</a:t>
                </a:r>
                <a:endParaRPr lang="en-US" altLang="zh-CN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3802"/>
                <a:ext cx="10396883" cy="4411744"/>
              </a:xfrm>
              <a:blipFill>
                <a:blip r:embed="rId2"/>
                <a:stretch>
                  <a:fillRect l="-1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76D4405-F38E-E18B-7163-339553F24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865" y="4561582"/>
            <a:ext cx="4979671" cy="91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67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3802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3.3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语言高效的管道操作</a:t>
                </a:r>
                <a14:m>
                  <m:oMath xmlns:m="http://schemas.openxmlformats.org/officeDocument/2006/math">
                    <m:r>
                      <a:rPr lang="en-US" altLang="zh-CN" sz="24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——2.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包的基本使用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%&lt;&gt;%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复合赋值操作符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%&lt;&gt;%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复合赋值操作符，功能与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%&gt;%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基本是一样的，多了一项额外的操作，就是把结果写到左侧对象。比如，我们需要对一个数据集进行排序，那么需要获得排序的结果，用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%&lt;&gt;%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就是非常方便的。现实原理如下所示，使用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%&lt;&gt;%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把左侧的程序的数据集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传递给右侧程序的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函数，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函数的结果数据集再向右侧传递给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C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函数，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C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函数结果的数据集再重新赋值给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，完成整个过程。具体见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。</a:t>
                </a:r>
                <a:endParaRPr lang="en-US" altLang="zh-CN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3802"/>
                <a:ext cx="10396883" cy="4411744"/>
              </a:xfrm>
              <a:blipFill>
                <a:blip r:embed="rId2"/>
                <a:stretch>
                  <a:fillRect l="-1760" r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ECD82B89-4665-28D5-551F-14C03612B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15" y="4753708"/>
            <a:ext cx="3543269" cy="78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62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93757"/>
                <a:ext cx="9514002" cy="4411744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3.3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语言高效的管道操作</a:t>
                </a:r>
                <a14:m>
                  <m:oMath xmlns:m="http://schemas.openxmlformats.org/officeDocument/2006/math">
                    <m:r>
                      <a:rPr lang="en-US" altLang="zh-CN" sz="24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——3.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包的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扩展功能</a:t>
                </a:r>
                <a:endPara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我们已经了解了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𝒎𝒂𝒈𝒓𝒊𝒕𝒕𝒓</m:t>
                    </m:r>
                  </m:oMath>
                </a14:m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包的</a:t>
                </a:r>
                <a:r>
                  <a:rPr lang="en-US" altLang="zh-CN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</a:t>
                </a:r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个操作符的使用，除了操作符，我们再看一下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𝒎𝒂𝒈𝒓𝒊𝒕𝒕𝒓</m:t>
                    </m:r>
                  </m:oMath>
                </a14:m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还有哪些功能。</a:t>
                </a: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·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符号操作符定义。</a:t>
                </a: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·%&gt;%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对代码块的传递。</a:t>
                </a: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·%&gt;%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对函数的传递。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93757"/>
                <a:ext cx="9514002" cy="4411744"/>
              </a:xfrm>
              <a:blipFill>
                <a:blip r:embed="rId2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88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61782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3.3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语言高效的管道操作</a:t>
                </a:r>
                <a14:m>
                  <m:oMath xmlns:m="http://schemas.openxmlformats.org/officeDocument/2006/math">
                    <m:r>
                      <a:rPr lang="en-US" altLang="zh-CN" sz="24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——3.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包的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扩展功能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）符号操作符定义</a:t>
                </a: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为了让链条传递看起来更友好，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对于常见的计算符号操作符进行的重新定义，让每个操作都对应用一个函数，这样所有的传递调用代码都是风格统一的（用函数替换符号）。比如，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𝑎𝑑𝑑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（）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函数和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+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是等价的。具体见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。</a:t>
                </a:r>
                <a:endParaRPr lang="en-US" altLang="zh-CN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61782"/>
                <a:ext cx="10396883" cy="4411744"/>
              </a:xfrm>
              <a:blipFill>
                <a:blip r:embed="rId2"/>
                <a:stretch>
                  <a:fillRect l="-1760" r="-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95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61782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3.3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语言高效的管道操作</a:t>
                </a:r>
                <a14:m>
                  <m:oMath xmlns:m="http://schemas.openxmlformats.org/officeDocument/2006/math">
                    <m:r>
                      <a:rPr lang="en-US" altLang="zh-CN" sz="24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——3.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包的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扩展功能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%&gt;%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传递到代码块</a:t>
                </a: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有些时候，我们对同一个数据块的要进行多次行的处理，仅用一条语句是很难完成的，这时就需要使用一个代码块来进行处理。把数据集传递到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{}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代码块中，传入的数据集以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.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来表示，通过一个代码块来完成操作，而不是一条语句完成操作。具体见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。</a:t>
                </a:r>
                <a:endParaRPr lang="en-US" altLang="zh-CN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61782"/>
                <a:ext cx="10396883" cy="4411744"/>
              </a:xfrm>
              <a:blipFill>
                <a:blip r:embed="rId2"/>
                <a:stretch>
                  <a:fillRect l="-1760" r="-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906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61782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3.3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语言高效的管道操作</a:t>
                </a:r>
                <a14:m>
                  <m:oMath xmlns:m="http://schemas.openxmlformats.org/officeDocument/2006/math">
                    <m:r>
                      <a:rPr lang="en-US" altLang="zh-CN" sz="24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——3.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包的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扩展功能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%&gt;%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传递到函数</a:t>
                </a: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传递到函数和传递到代码块的设计是类似的，是把一个数据集传给一个匿名函数，进行复杂的数据数据的操作。在这里，我们会显式地定义数据集的名字作为匿名函数的参数。具体见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。</a:t>
                </a:r>
                <a:endParaRPr lang="en-US" altLang="zh-CN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61782"/>
                <a:ext cx="10396883" cy="4411744"/>
              </a:xfrm>
              <a:blipFill>
                <a:blip r:embed="rId2"/>
                <a:stretch>
                  <a:fillRect l="-1760" r="-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86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19992-B373-4EE8-9293-499BD6F9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4918F-5555-4454-B38E-1980B8A540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：金融市场与金融理论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2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-chapter 3: 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-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chapter 4: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语言高性能计算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3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：金融策略实战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94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507AD-AA7D-45B1-A03D-1E271A62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579230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27BE86-2289-4304-A442-E2C8EC7E06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Chapter 3</a:t>
                </a:r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:r>
                  <a:rPr lang="en-US" altLang="zh-CN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语言数据处理</a:t>
                </a:r>
                <a:endPara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3.1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掌握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语言中的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函数族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3.2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超高性能数据处理包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u="sng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3.3 R</a:t>
                </a:r>
                <a:r>
                  <a:rPr lang="zh-CN" altLang="en-US" sz="2400" u="sng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语言高效的管道操作</a:t>
                </a:r>
                <a14:m>
                  <m:oMath xmlns:m="http://schemas.openxmlformats.org/officeDocument/2006/math">
                    <m:r>
                      <a:rPr lang="en-US" altLang="zh-CN" sz="2400" b="0" i="1" u="sng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endParaRPr lang="en-US" altLang="zh-CN" sz="2400" u="sng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3.4 R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语言字符串处理包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𝑠𝑡𝑟𝑖𝑛𝑔𝑟</m:t>
                    </m:r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3.5 R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语言中文分词包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𝑗𝑖𝑒𝑏𝑎𝑅</m:t>
                    </m:r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27BE86-2289-4304-A442-E2C8EC7E0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29" t="-13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8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3.3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语言高效的管道操作</a:t>
                </a:r>
                <a14:m>
                  <m:oMath xmlns:m="http://schemas.openxmlformats.org/officeDocument/2006/math">
                    <m:r>
                      <a:rPr lang="en-US" altLang="zh-CN" sz="24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问题：如何让代码更精简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引言：使用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进行数据处理是非常方便的，几行代码就可以完成很复杂的操作。但是对于数据的连续处理操作，还是有人觉得代码不好看，要么是长长的函数嵌套调用，括号包一切；要么就是每次操作赋值一个临时变量啰嗦。为什么就不能像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Linux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的管道一样优雅呢？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包在这样场景中被开发出来，通过管道的方式让连续复杂数据的处理操作，代码更短，更容易读，甚至一行代码可以搞定原来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10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行代码的事情。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  <a:blipFill>
                <a:blip r:embed="rId2"/>
                <a:stretch>
                  <a:fillRect l="-1760" r="-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74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527144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3.3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语言高效的管道操作</a:t>
                </a:r>
                <a14:m>
                  <m:oMath xmlns:m="http://schemas.openxmlformats.org/officeDocument/2006/math">
                    <m:r>
                      <a:rPr lang="en-US" altLang="zh-CN" sz="24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——1.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  <m:r>
                      <a:rPr lang="zh-CN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介绍</m:t>
                    </m:r>
                  </m:oMath>
                </a14:m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包被定义为一个高效的管道操作工具包，通过管道的连接方式，让数据或表达式的传递更高效，使用操作符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%&gt;%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，可以直接把数据传递给下一个函数调用或表达式；</a:t>
                </a:r>
                <a:r>
                  <a:rPr lang="en-US" altLang="zh-CN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包的主要目标有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个，第一是减少代码开发时间，提高代码的可读性和维护性；第二是让你的代码更短，再短。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包，主要定义了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个管道操作符，分别是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%&gt;%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%T&gt;%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%$%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%&lt;&gt;%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。其中，操作符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%&gt;%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是最常用的，其他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个操作符，与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%&gt;%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类似，在特殊的使用场景会起到更好的作用。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27144"/>
                <a:ext cx="10396883" cy="4411744"/>
              </a:xfrm>
              <a:blipFill>
                <a:blip r:embed="rId2"/>
                <a:stretch>
                  <a:fillRect l="-1760" r="-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B6B5DF0-4DED-B1F6-1385-9D168551B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093" y="4940330"/>
            <a:ext cx="3650296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1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30839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3.3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语言高效的管道操作</a:t>
                </a:r>
                <a14:m>
                  <m:oMath xmlns:m="http://schemas.openxmlformats.org/officeDocument/2006/math">
                    <m:r>
                      <a:rPr lang="en-US" altLang="zh-CN" sz="24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——2.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包的基本使用</a:t>
                </a:r>
                <a:endParaRPr lang="en-US" altLang="zh-CN" b="1" i="1" dirty="0">
                  <a:solidFill>
                    <a:srgbClr val="FF0000"/>
                  </a:solidFill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𝒎𝒂𝒈𝒓𝒊𝒕𝒕𝒓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包的使用其实就是掌握这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个操作符的用法：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向右操作符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%&gt;%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向左操作符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%T&gt;%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解释操作符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%$%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复合赋值操作符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%&lt;&gt;%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endPara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30839"/>
                <a:ext cx="10396883" cy="4411744"/>
              </a:xfrm>
              <a:blipFill>
                <a:blip r:embed="rId2"/>
                <a:stretch>
                  <a:fillRect l="-1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4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527144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3.3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语言高效的管道操作</a:t>
                </a:r>
                <a14:m>
                  <m:oMath xmlns:m="http://schemas.openxmlformats.org/officeDocument/2006/math">
                    <m:r>
                      <a:rPr lang="en-US" altLang="zh-CN" sz="24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——2.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包的基本使用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%&gt;%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向右操作符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%&gt;%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是最常用的一个操作符，就是把左侧准备的数据或表达式，传递给右侧的函数调用或表达式进行运行，可连续操作就如链条一样。使用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%&gt;%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把左侧的程序的数据集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传递右侧程序的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函数，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函数的结果数据集再向右侧传递给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C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函数，最后完成数据计算。</a:t>
                </a:r>
                <a:endParaRPr lang="en-US" altLang="zh-CN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endParaRPr lang="en-US" altLang="zh-CN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endParaRPr lang="en-US" altLang="zh-CN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27144"/>
                <a:ext cx="10396883" cy="4411744"/>
              </a:xfrm>
              <a:blipFill>
                <a:blip r:embed="rId2"/>
                <a:stretch>
                  <a:fillRect l="-1760" r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02C274F-0AE9-E107-8B33-AE58CD3D4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66" y="4444526"/>
            <a:ext cx="5168858" cy="96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2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20712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3.3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语言高效的管道操作</a:t>
                </a:r>
                <a14:m>
                  <m:oMath xmlns:m="http://schemas.openxmlformats.org/officeDocument/2006/math">
                    <m:r>
                      <a:rPr lang="en-US" altLang="zh-CN" sz="24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——2.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包的基本使用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%&gt;%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向右操作符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比如，我们要做下面的事情。这是一个假设的需求。</a:t>
                </a: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1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）取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10000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个随机数，并符合正态分布；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2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）求这个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10000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个数的绝对值，同时乘以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50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；</a:t>
                </a: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3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）把结果组成一个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100*100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的方阵；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4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）计算方阵中每行的均值，并四舍五入保留</a:t>
                </a: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到整数；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5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）把结果除以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7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求余数，并画出余数的直方图。具体见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。</a:t>
                </a:r>
                <a:endParaRPr lang="en-US" altLang="zh-CN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endParaRPr lang="en-US" altLang="zh-CN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endParaRPr lang="en-US" altLang="zh-CN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20712"/>
                <a:ext cx="10396883" cy="4411744"/>
              </a:xfrm>
              <a:blipFill>
                <a:blip r:embed="rId2"/>
                <a:stretch>
                  <a:fillRect l="-1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32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61782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3.3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语言高效的管道操作</a:t>
                </a:r>
                <a14:m>
                  <m:oMath xmlns:m="http://schemas.openxmlformats.org/officeDocument/2006/math">
                    <m:r>
                      <a:rPr lang="en-US" altLang="zh-CN" sz="24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——2.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包的基本使用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%T&gt;%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向左操作符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%T&gt;%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向左操作符的功能和</a:t>
                </a:r>
                <a:r>
                  <a:rPr lang="en-US" altLang="zh-CN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%&gt;%</a:t>
                </a:r>
                <a:r>
                  <a:rPr lang="zh-CN" altLang="en-US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基本是一样的，只不过它是把左边的值做为传递的值，而不是右边的值。这种情况的使用场景也是很多的，比如，你在数据处理的中间过程，需要打印输出或图片输出，这时整个过程就会被中断，用向左操作符，就可以解决这样的问题。</a:t>
                </a:r>
                <a:endParaRPr lang="en-US" altLang="zh-CN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endParaRPr lang="en-US" altLang="zh-CN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61782"/>
                <a:ext cx="10396883" cy="4411744"/>
              </a:xfrm>
              <a:blipFill>
                <a:blip r:embed="rId2"/>
                <a:stretch>
                  <a:fillRect l="-1760" r="-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D16AE22D-2C54-1906-1E36-0A10CAA10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148" y="4464759"/>
            <a:ext cx="4198064" cy="107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69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主要事件</Template>
  <TotalTime>264</TotalTime>
  <Words>1531</Words>
  <Application>Microsoft Office PowerPoint</Application>
  <PresentationFormat>宽屏</PresentationFormat>
  <Paragraphs>78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华文楷体</vt:lpstr>
      <vt:lpstr>Arial</vt:lpstr>
      <vt:lpstr>Cambria Math</vt:lpstr>
      <vt:lpstr>Impact</vt:lpstr>
      <vt:lpstr>Wingdings</vt:lpstr>
      <vt:lpstr>主要事件</vt:lpstr>
      <vt:lpstr>R语言量化投资</vt:lpstr>
      <vt:lpstr>Outline：大纲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R语言量化投资</dc:title>
  <dc:creator>steven thompson</dc:creator>
  <cp:lastModifiedBy>steven thompson</cp:lastModifiedBy>
  <cp:revision>60</cp:revision>
  <dcterms:created xsi:type="dcterms:W3CDTF">2022-06-05T22:23:02Z</dcterms:created>
  <dcterms:modified xsi:type="dcterms:W3CDTF">2022-06-11T17:24:59Z</dcterms:modified>
</cp:coreProperties>
</file>