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8" r:id="rId2"/>
    <p:sldId id="261" r:id="rId3"/>
    <p:sldId id="264" r:id="rId4"/>
    <p:sldId id="259"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zh-CN" altLang="en-US"/>
              <a:t>单击此处编辑母版标题样式</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E0822898-DE21-4C85-9A11-944A15A3BEE2}" type="datetimeFigureOut">
              <a:rPr lang="zh-CN" altLang="en-US" smtClean="0"/>
              <a:t>2022/06/21</a:t>
            </a:fld>
            <a:endParaRPr lang="zh-CN" alt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zh-CN" alt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CF75540D-21FD-4ED8-8406-792E61F117B9}" type="slidenum">
              <a:rPr lang="zh-CN" altLang="en-US" smtClean="0"/>
              <a:t>‹#›</a:t>
            </a:fld>
            <a:endParaRPr lang="zh-CN" alt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0730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0822898-DE21-4C85-9A11-944A15A3BEE2}" type="datetimeFigureOut">
              <a:rPr lang="zh-CN" altLang="en-US" smtClean="0"/>
              <a:t>2022/06/21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F75540D-21FD-4ED8-8406-792E61F117B9}" type="slidenum">
              <a:rPr lang="zh-CN" altLang="en-US" smtClean="0"/>
              <a:t>‹#›</a:t>
            </a:fld>
            <a:endParaRPr lang="zh-CN" altLang="en-US"/>
          </a:p>
        </p:txBody>
      </p:sp>
    </p:spTree>
    <p:extLst>
      <p:ext uri="{BB962C8B-B14F-4D97-AF65-F5344CB8AC3E}">
        <p14:creationId xmlns:p14="http://schemas.microsoft.com/office/powerpoint/2010/main" val="1001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0822898-DE21-4C85-9A11-944A15A3BEE2}" type="datetimeFigureOut">
              <a:rPr lang="zh-CN" altLang="en-US" smtClean="0"/>
              <a:t>2022/06/21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F75540D-21FD-4ED8-8406-792E61F117B9}" type="slidenum">
              <a:rPr lang="zh-CN" altLang="en-US" smtClean="0"/>
              <a:t>‹#›</a:t>
            </a:fld>
            <a:endParaRPr lang="zh-CN" altLang="en-US"/>
          </a:p>
        </p:txBody>
      </p:sp>
    </p:spTree>
    <p:extLst>
      <p:ext uri="{BB962C8B-B14F-4D97-AF65-F5344CB8AC3E}">
        <p14:creationId xmlns:p14="http://schemas.microsoft.com/office/powerpoint/2010/main" val="2706555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0822898-DE21-4C85-9A11-944A15A3BEE2}" type="datetimeFigureOut">
              <a:rPr lang="zh-CN" altLang="en-US" smtClean="0"/>
              <a:t>2022/06/21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F75540D-21FD-4ED8-8406-792E61F117B9}" type="slidenum">
              <a:rPr lang="zh-CN" altLang="en-US" smtClean="0"/>
              <a:t>‹#›</a:t>
            </a:fld>
            <a:endParaRPr lang="zh-CN" alt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933123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0822898-DE21-4C85-9A11-944A15A3BEE2}" type="datetimeFigureOut">
              <a:rPr lang="zh-CN" altLang="en-US" smtClean="0"/>
              <a:t>2022/06/21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F75540D-21FD-4ED8-8406-792E61F117B9}" type="slidenum">
              <a:rPr lang="zh-CN" altLang="en-US" smtClean="0"/>
              <a:t>‹#›</a:t>
            </a:fld>
            <a:endParaRPr lang="zh-CN" altLang="en-US"/>
          </a:p>
        </p:txBody>
      </p:sp>
    </p:spTree>
    <p:extLst>
      <p:ext uri="{BB962C8B-B14F-4D97-AF65-F5344CB8AC3E}">
        <p14:creationId xmlns:p14="http://schemas.microsoft.com/office/powerpoint/2010/main" val="916041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zh-CN" altLang="en-US"/>
              <a:t>单击此处编辑母版标题样式</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E0822898-DE21-4C85-9A11-944A15A3BEE2}" type="datetimeFigureOut">
              <a:rPr lang="zh-CN" altLang="en-US" smtClean="0"/>
              <a:t>2022/06/21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F75540D-21FD-4ED8-8406-792E61F117B9}" type="slidenum">
              <a:rPr lang="zh-CN" altLang="en-US" smtClean="0"/>
              <a:t>‹#›</a:t>
            </a:fld>
            <a:endParaRPr lang="zh-CN" altLang="en-US"/>
          </a:p>
        </p:txBody>
      </p:sp>
    </p:spTree>
    <p:extLst>
      <p:ext uri="{BB962C8B-B14F-4D97-AF65-F5344CB8AC3E}">
        <p14:creationId xmlns:p14="http://schemas.microsoft.com/office/powerpoint/2010/main" val="342682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zh-CN" altLang="en-US"/>
              <a:t>单击此处编辑母版标题样式</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E0822898-DE21-4C85-9A11-944A15A3BEE2}" type="datetimeFigureOut">
              <a:rPr lang="zh-CN" altLang="en-US" smtClean="0"/>
              <a:t>2022/06/21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F75540D-21FD-4ED8-8406-792E61F117B9}" type="slidenum">
              <a:rPr lang="zh-CN" altLang="en-US" smtClean="0"/>
              <a:t>‹#›</a:t>
            </a:fld>
            <a:endParaRPr lang="zh-CN" altLang="en-US"/>
          </a:p>
        </p:txBody>
      </p:sp>
    </p:spTree>
    <p:extLst>
      <p:ext uri="{BB962C8B-B14F-4D97-AF65-F5344CB8AC3E}">
        <p14:creationId xmlns:p14="http://schemas.microsoft.com/office/powerpoint/2010/main" val="2974346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0822898-DE21-4C85-9A11-944A15A3BEE2}" type="datetimeFigureOut">
              <a:rPr lang="zh-CN" altLang="en-US" smtClean="0"/>
              <a:t>2022/06/21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F75540D-21FD-4ED8-8406-792E61F117B9}" type="slidenum">
              <a:rPr lang="zh-CN" altLang="en-US" smtClean="0"/>
              <a:t>‹#›</a:t>
            </a:fld>
            <a:endParaRPr lang="zh-CN" altLang="en-US"/>
          </a:p>
        </p:txBody>
      </p:sp>
    </p:spTree>
    <p:extLst>
      <p:ext uri="{BB962C8B-B14F-4D97-AF65-F5344CB8AC3E}">
        <p14:creationId xmlns:p14="http://schemas.microsoft.com/office/powerpoint/2010/main" val="26623691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0822898-DE21-4C85-9A11-944A15A3BEE2}" type="datetimeFigureOut">
              <a:rPr lang="zh-CN" altLang="en-US" smtClean="0"/>
              <a:t>2022/06/21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F75540D-21FD-4ED8-8406-792E61F117B9}" type="slidenum">
              <a:rPr lang="zh-CN" altLang="en-US" smtClean="0"/>
              <a:t>‹#›</a:t>
            </a:fld>
            <a:endParaRPr lang="zh-CN" altLang="en-US"/>
          </a:p>
        </p:txBody>
      </p:sp>
    </p:spTree>
    <p:extLst>
      <p:ext uri="{BB962C8B-B14F-4D97-AF65-F5344CB8AC3E}">
        <p14:creationId xmlns:p14="http://schemas.microsoft.com/office/powerpoint/2010/main" val="22875176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158832-0673-0AB5-AD67-CF2983F6A57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20D5DEA-A8F0-2E4D-62CD-AA24C539B9D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C5AE8C8-E753-CFA2-0F03-545E8095A3CD}"/>
              </a:ext>
            </a:extLst>
          </p:cNvPr>
          <p:cNvSpPr>
            <a:spLocks noGrp="1"/>
          </p:cNvSpPr>
          <p:nvPr>
            <p:ph type="dt" sz="half" idx="10"/>
          </p:nvPr>
        </p:nvSpPr>
        <p:spPr/>
        <p:txBody>
          <a:bodyPr/>
          <a:lstStyle/>
          <a:p>
            <a:fld id="{E0822898-DE21-4C85-9A11-944A15A3BEE2}" type="datetimeFigureOut">
              <a:rPr lang="zh-CN" altLang="en-US" smtClean="0"/>
              <a:t>2022/06/21</a:t>
            </a:fld>
            <a:endParaRPr lang="zh-CN" altLang="en-US"/>
          </a:p>
        </p:txBody>
      </p:sp>
      <p:sp>
        <p:nvSpPr>
          <p:cNvPr id="5" name="页脚占位符 4">
            <a:extLst>
              <a:ext uri="{FF2B5EF4-FFF2-40B4-BE49-F238E27FC236}">
                <a16:creationId xmlns:a16="http://schemas.microsoft.com/office/drawing/2014/main" id="{108E53E7-209F-1213-091A-BDD4C9FE64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77475F-3ECF-6B36-9CFF-8702724D6ACA}"/>
              </a:ext>
            </a:extLst>
          </p:cNvPr>
          <p:cNvSpPr>
            <a:spLocks noGrp="1"/>
          </p:cNvSpPr>
          <p:nvPr>
            <p:ph type="sldNum" sz="quarter" idx="12"/>
          </p:nvPr>
        </p:nvSpPr>
        <p:spPr/>
        <p:txBody>
          <a:bodyPr/>
          <a:lstStyle/>
          <a:p>
            <a:fld id="{CF75540D-21FD-4ED8-8406-792E61F117B9}" type="slidenum">
              <a:rPr lang="zh-CN" altLang="en-US" smtClean="0"/>
              <a:t>‹#›</a:t>
            </a:fld>
            <a:endParaRPr lang="zh-CN" altLang="en-US"/>
          </a:p>
        </p:txBody>
      </p:sp>
    </p:spTree>
    <p:extLst>
      <p:ext uri="{BB962C8B-B14F-4D97-AF65-F5344CB8AC3E}">
        <p14:creationId xmlns:p14="http://schemas.microsoft.com/office/powerpoint/2010/main" val="945569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0822898-DE21-4C85-9A11-944A15A3BEE2}" type="datetimeFigureOut">
              <a:rPr lang="zh-CN" altLang="en-US" smtClean="0"/>
              <a:t>2022/06/21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F75540D-21FD-4ED8-8406-792E61F117B9}" type="slidenum">
              <a:rPr lang="zh-CN" altLang="en-US" smtClean="0"/>
              <a:t>‹#›</a:t>
            </a:fld>
            <a:endParaRPr lang="zh-CN" altLang="en-US"/>
          </a:p>
        </p:txBody>
      </p:sp>
    </p:spTree>
    <p:extLst>
      <p:ext uri="{BB962C8B-B14F-4D97-AF65-F5344CB8AC3E}">
        <p14:creationId xmlns:p14="http://schemas.microsoft.com/office/powerpoint/2010/main" val="3468527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0822898-DE21-4C85-9A11-944A15A3BEE2}" type="datetimeFigureOut">
              <a:rPr lang="zh-CN" altLang="en-US" smtClean="0"/>
              <a:t>2022/06/21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F75540D-21FD-4ED8-8406-792E61F117B9}" type="slidenum">
              <a:rPr lang="zh-CN" altLang="en-US" smtClean="0"/>
              <a:t>‹#›</a:t>
            </a:fld>
            <a:endParaRPr lang="zh-CN" altLang="en-US"/>
          </a:p>
        </p:txBody>
      </p:sp>
    </p:spTree>
    <p:extLst>
      <p:ext uri="{BB962C8B-B14F-4D97-AF65-F5344CB8AC3E}">
        <p14:creationId xmlns:p14="http://schemas.microsoft.com/office/powerpoint/2010/main" val="2983758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0822898-DE21-4C85-9A11-944A15A3BEE2}" type="datetimeFigureOut">
              <a:rPr lang="zh-CN" altLang="en-US" smtClean="0"/>
              <a:t>2022/06/21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F75540D-21FD-4ED8-8406-792E61F117B9}" type="slidenum">
              <a:rPr lang="zh-CN" altLang="en-US" smtClean="0"/>
              <a:t>‹#›</a:t>
            </a:fld>
            <a:endParaRPr lang="zh-CN" altLang="en-US"/>
          </a:p>
        </p:txBody>
      </p:sp>
    </p:spTree>
    <p:extLst>
      <p:ext uri="{BB962C8B-B14F-4D97-AF65-F5344CB8AC3E}">
        <p14:creationId xmlns:p14="http://schemas.microsoft.com/office/powerpoint/2010/main" val="616246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Content Placeholder 3"/>
          <p:cNvSpPr>
            <a:spLocks noGrp="1"/>
          </p:cNvSpPr>
          <p:nvPr>
            <p:ph sz="quarter" idx="13"/>
          </p:nvPr>
        </p:nvSpPr>
        <p:spPr>
          <a:xfrm>
            <a:off x="685802" y="2861733"/>
            <a:ext cx="5088712" cy="2512852"/>
          </a:xfrm>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3" name="Content Placeholder 5"/>
          <p:cNvSpPr>
            <a:spLocks noGrp="1"/>
          </p:cNvSpPr>
          <p:nvPr>
            <p:ph sz="quarter" idx="14"/>
          </p:nvPr>
        </p:nvSpPr>
        <p:spPr>
          <a:xfrm>
            <a:off x="5993969" y="2861733"/>
            <a:ext cx="5088713" cy="2512852"/>
          </a:xfrm>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0822898-DE21-4C85-9A11-944A15A3BEE2}" type="datetimeFigureOut">
              <a:rPr lang="zh-CN" altLang="en-US" smtClean="0"/>
              <a:t>2022/06/21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F75540D-21FD-4ED8-8406-792E61F117B9}" type="slidenum">
              <a:rPr lang="zh-CN" altLang="en-US" smtClean="0"/>
              <a:t>‹#›</a:t>
            </a:fld>
            <a:endParaRPr lang="zh-CN" altLang="en-US"/>
          </a:p>
        </p:txBody>
      </p:sp>
    </p:spTree>
    <p:extLst>
      <p:ext uri="{BB962C8B-B14F-4D97-AF65-F5344CB8AC3E}">
        <p14:creationId xmlns:p14="http://schemas.microsoft.com/office/powerpoint/2010/main" val="329713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0822898-DE21-4C85-9A11-944A15A3BEE2}" type="datetimeFigureOut">
              <a:rPr lang="zh-CN" altLang="en-US" smtClean="0"/>
              <a:t>2022/06/21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F75540D-21FD-4ED8-8406-792E61F117B9}" type="slidenum">
              <a:rPr lang="zh-CN" altLang="en-US" smtClean="0"/>
              <a:t>‹#›</a:t>
            </a:fld>
            <a:endParaRPr lang="zh-CN" altLang="en-US"/>
          </a:p>
        </p:txBody>
      </p:sp>
    </p:spTree>
    <p:extLst>
      <p:ext uri="{BB962C8B-B14F-4D97-AF65-F5344CB8AC3E}">
        <p14:creationId xmlns:p14="http://schemas.microsoft.com/office/powerpoint/2010/main" val="1673545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822898-DE21-4C85-9A11-944A15A3BEE2}" type="datetimeFigureOut">
              <a:rPr lang="zh-CN" altLang="en-US" smtClean="0"/>
              <a:t>2022/06/21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F75540D-21FD-4ED8-8406-792E61F117B9}" type="slidenum">
              <a:rPr lang="zh-CN" altLang="en-US" smtClean="0"/>
              <a:t>‹#›</a:t>
            </a:fld>
            <a:endParaRPr lang="zh-CN" altLang="en-US"/>
          </a:p>
        </p:txBody>
      </p:sp>
    </p:spTree>
    <p:extLst>
      <p:ext uri="{BB962C8B-B14F-4D97-AF65-F5344CB8AC3E}">
        <p14:creationId xmlns:p14="http://schemas.microsoft.com/office/powerpoint/2010/main" val="1734579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0822898-DE21-4C85-9A11-944A15A3BEE2}" type="datetimeFigureOut">
              <a:rPr lang="zh-CN" altLang="en-US" smtClean="0"/>
              <a:t>2022/06/21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F75540D-21FD-4ED8-8406-792E61F117B9}" type="slidenum">
              <a:rPr lang="zh-CN" altLang="en-US" smtClean="0"/>
              <a:t>‹#›</a:t>
            </a:fld>
            <a:endParaRPr lang="zh-CN" altLang="en-US"/>
          </a:p>
        </p:txBody>
      </p:sp>
    </p:spTree>
    <p:extLst>
      <p:ext uri="{BB962C8B-B14F-4D97-AF65-F5344CB8AC3E}">
        <p14:creationId xmlns:p14="http://schemas.microsoft.com/office/powerpoint/2010/main" val="2422695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0822898-DE21-4C85-9A11-944A15A3BEE2}" type="datetimeFigureOut">
              <a:rPr lang="zh-CN" altLang="en-US" smtClean="0"/>
              <a:t>2022/06/21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F75540D-21FD-4ED8-8406-792E61F117B9}" type="slidenum">
              <a:rPr lang="zh-CN" altLang="en-US" smtClean="0"/>
              <a:t>‹#›</a:t>
            </a:fld>
            <a:endParaRPr lang="zh-CN" altLang="en-US"/>
          </a:p>
        </p:txBody>
      </p:sp>
    </p:spTree>
    <p:extLst>
      <p:ext uri="{BB962C8B-B14F-4D97-AF65-F5344CB8AC3E}">
        <p14:creationId xmlns:p14="http://schemas.microsoft.com/office/powerpoint/2010/main" val="768374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E0822898-DE21-4C85-9A11-944A15A3BEE2}" type="datetimeFigureOut">
              <a:rPr lang="zh-CN" altLang="en-US" smtClean="0"/>
              <a:t>2022/06/21</a:t>
            </a:fld>
            <a:endParaRPr lang="zh-CN" alt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zh-CN" alt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CF75540D-21FD-4ED8-8406-792E61F117B9}" type="slidenum">
              <a:rPr lang="zh-CN" altLang="en-US" smtClean="0"/>
              <a:t>‹#›</a:t>
            </a:fld>
            <a:endParaRPr lang="zh-CN" altLang="en-US"/>
          </a:p>
        </p:txBody>
      </p:sp>
    </p:spTree>
    <p:extLst>
      <p:ext uri="{BB962C8B-B14F-4D97-AF65-F5344CB8AC3E}">
        <p14:creationId xmlns:p14="http://schemas.microsoft.com/office/powerpoint/2010/main" val="20916935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DF102C-CF2E-4D8E-A570-876641B0A1EA}"/>
              </a:ext>
            </a:extLst>
          </p:cNvPr>
          <p:cNvSpPr>
            <a:spLocks noGrp="1"/>
          </p:cNvSpPr>
          <p:nvPr>
            <p:ph type="ctrTitle"/>
          </p:nvPr>
        </p:nvSpPr>
        <p:spPr/>
        <p:txBody>
          <a:bodyPr/>
          <a:lstStyle/>
          <a:p>
            <a:r>
              <a:rPr lang="en-US" altLang="zh-CN" b="1" dirty="0">
                <a:latin typeface="华文楷体" panose="02010600040101010101" pitchFamily="2" charset="-122"/>
                <a:ea typeface="华文楷体" panose="02010600040101010101" pitchFamily="2" charset="-122"/>
              </a:rPr>
              <a:t>R</a:t>
            </a:r>
            <a:r>
              <a:rPr lang="zh-CN" altLang="en-US" b="1" dirty="0">
                <a:latin typeface="华文楷体" panose="02010600040101010101" pitchFamily="2" charset="-122"/>
                <a:ea typeface="华文楷体" panose="02010600040101010101" pitchFamily="2" charset="-122"/>
              </a:rPr>
              <a:t>语言量化投资</a:t>
            </a:r>
          </a:p>
        </p:txBody>
      </p:sp>
      <p:sp>
        <p:nvSpPr>
          <p:cNvPr id="3" name="副标题 2">
            <a:extLst>
              <a:ext uri="{FF2B5EF4-FFF2-40B4-BE49-F238E27FC236}">
                <a16:creationId xmlns:a16="http://schemas.microsoft.com/office/drawing/2014/main" id="{B73004CE-C67E-407A-BF72-DF02D17FC113}"/>
              </a:ext>
            </a:extLst>
          </p:cNvPr>
          <p:cNvSpPr>
            <a:spLocks noGrp="1"/>
          </p:cNvSpPr>
          <p:nvPr>
            <p:ph type="subTitle" idx="1"/>
          </p:nvPr>
        </p:nvSpPr>
        <p:spPr/>
        <p:txBody>
          <a:bodyPr/>
          <a:lstStyle/>
          <a:p>
            <a:r>
              <a:rPr lang="en-US" altLang="zh-CN" dirty="0"/>
              <a:t>——《R</a:t>
            </a:r>
            <a:r>
              <a:rPr lang="zh-CN" altLang="en-US" dirty="0"/>
              <a:t>的极课理想：量化投资篇</a:t>
            </a:r>
            <a:r>
              <a:rPr lang="en-US" altLang="zh-CN" dirty="0"/>
              <a:t>》</a:t>
            </a:r>
            <a:endParaRPr lang="zh-CN" altLang="en-US" dirty="0"/>
          </a:p>
        </p:txBody>
      </p:sp>
    </p:spTree>
    <p:extLst>
      <p:ext uri="{BB962C8B-B14F-4D97-AF65-F5344CB8AC3E}">
        <p14:creationId xmlns:p14="http://schemas.microsoft.com/office/powerpoint/2010/main" val="3428909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685800"/>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527143"/>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5.2</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企业债和企业债套利</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——2.</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什么是公司债</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a:buClr>
                <a:srgbClr val="B80E0F"/>
              </a:buClr>
              <a:defRPr/>
            </a:pPr>
            <a:r>
              <a:rPr lang="zh-CN" altLang="en-US" dirty="0">
                <a:solidFill>
                  <a:prstClr val="black"/>
                </a:solidFill>
                <a:latin typeface="华文楷体" panose="02010600040101010101" pitchFamily="2" charset="-122"/>
                <a:ea typeface="华文楷体" panose="02010600040101010101" pitchFamily="2" charset="-122"/>
              </a:rPr>
              <a:t>公司债是公司根据经营运作具体需要所发行的债券，主要用途包括固定资产投资、技术更新改造、改善公司资金来源结构、调整公司资产结构、降低公司财务成本、支持公司并购和资产重组等。</a:t>
            </a:r>
            <a:endParaRPr lang="en-US" altLang="zh-CN" dirty="0">
              <a:solidFill>
                <a:prstClr val="black"/>
              </a:solidFill>
              <a:latin typeface="华文楷体" panose="02010600040101010101" pitchFamily="2" charset="-122"/>
              <a:ea typeface="华文楷体" panose="02010600040101010101" pitchFamily="2" charset="-122"/>
            </a:endParaRPr>
          </a:p>
          <a:p>
            <a:pPr>
              <a:buClr>
                <a:srgbClr val="B80E0F"/>
              </a:buClr>
              <a:defRPr/>
            </a:pPr>
            <a:r>
              <a:rPr lang="zh-CN" altLang="en-US" dirty="0">
                <a:solidFill>
                  <a:prstClr val="black"/>
                </a:solidFill>
                <a:latin typeface="华文楷体" panose="02010600040101010101" pitchFamily="2" charset="-122"/>
                <a:ea typeface="华文楷体" panose="02010600040101010101" pitchFamily="2" charset="-122"/>
              </a:rPr>
              <a:t>公司债发行债券的公司和债券投资者之间的债权债务关系，公司债券的持有人是公司的债权人，而不是公司的所有者，这是与股票持有者最大的不同点，债券持有人有按约定条件向公司取得利息和到期收回本金的权利，取得利息优先于股东分红，公司破产清算时，也优于股东而收回本金。但债券持有者不能参与公司的经营、管理等各项活动。</a:t>
            </a:r>
            <a:endParaRPr lang="en-US" altLang="zh-CN" dirty="0">
              <a:solidFill>
                <a:prstClr val="black"/>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109563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685800"/>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357461"/>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5.2</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企业债和企业债套利</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——2.</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什么是公司债</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marL="0" indent="0">
              <a:buClr>
                <a:srgbClr val="B80E0F"/>
              </a:buClr>
              <a:buNone/>
              <a:defRPr/>
            </a:pPr>
            <a:r>
              <a:rPr lang="en-US" altLang="zh-CN" b="1" dirty="0">
                <a:solidFill>
                  <a:srgbClr val="FF0000"/>
                </a:solidFill>
                <a:latin typeface="华文楷体" panose="02010600040101010101" pitchFamily="2" charset="-122"/>
                <a:ea typeface="华文楷体" panose="02010600040101010101" pitchFamily="2" charset="-122"/>
              </a:rPr>
              <a:t>1</a:t>
            </a:r>
            <a:r>
              <a:rPr lang="zh-CN" altLang="en-US" b="1" dirty="0">
                <a:solidFill>
                  <a:srgbClr val="FF0000"/>
                </a:solidFill>
                <a:latin typeface="华文楷体" panose="02010600040101010101" pitchFamily="2" charset="-122"/>
                <a:ea typeface="华文楷体" panose="02010600040101010101" pitchFamily="2" charset="-122"/>
              </a:rPr>
              <a:t>）发行条件</a:t>
            </a:r>
            <a:endParaRPr lang="en-US" altLang="zh-CN" b="1" dirty="0">
              <a:solidFill>
                <a:srgbClr val="FF0000"/>
              </a:solidFill>
              <a:latin typeface="华文楷体" panose="02010600040101010101" pitchFamily="2" charset="-122"/>
              <a:ea typeface="华文楷体" panose="02010600040101010101" pitchFamily="2" charset="-122"/>
            </a:endParaRPr>
          </a:p>
          <a:p>
            <a:pPr marL="0" indent="0">
              <a:buClr>
                <a:srgbClr val="B80E0F"/>
              </a:buClr>
              <a:buNone/>
              <a:defRPr/>
            </a:pPr>
            <a:r>
              <a:rPr lang="zh-CN" altLang="en-US" dirty="0">
                <a:latin typeface="华文楷体" panose="02010600040101010101" pitchFamily="2" charset="-122"/>
                <a:ea typeface="华文楷体" panose="02010600040101010101" pitchFamily="2" charset="-122"/>
              </a:rPr>
              <a:t>债券发行的条件指，债券发行者发行债券筹集资金时所必须考虑的有关因素，主要包括拟发行债券数量、发行价格、偿还期限、票面利率、利息支付方式、有无担保等，债券的发行条件决定着债券的收益性、流动性和安全性，直接影响着发行者筹资成本的高低和投资者投资收益的多寡。由于公司债券通常是以发行条件进行分类的，所以，确定发行条件的同时也就确定了所发行债券的种类。</a:t>
            </a:r>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937572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685800"/>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357461"/>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5.2</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企业债和企业债套利</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——2.</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什么是公司债</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marL="0" indent="0">
              <a:buClr>
                <a:srgbClr val="B80E0F"/>
              </a:buClr>
              <a:buNone/>
              <a:defRPr/>
            </a:pPr>
            <a:r>
              <a:rPr lang="en-US" altLang="zh-CN" b="1" dirty="0">
                <a:solidFill>
                  <a:srgbClr val="FF0000"/>
                </a:solidFill>
                <a:latin typeface="华文楷体" panose="02010600040101010101" pitchFamily="2" charset="-122"/>
                <a:ea typeface="华文楷体" panose="02010600040101010101" pitchFamily="2" charset="-122"/>
              </a:rPr>
              <a:t>2</a:t>
            </a:r>
            <a:r>
              <a:rPr lang="zh-CN" altLang="en-US" b="1" dirty="0">
                <a:solidFill>
                  <a:srgbClr val="FF0000"/>
                </a:solidFill>
                <a:latin typeface="华文楷体" panose="02010600040101010101" pitchFamily="2" charset="-122"/>
                <a:ea typeface="华文楷体" panose="02010600040101010101" pitchFamily="2" charset="-122"/>
              </a:rPr>
              <a:t>）风险因素</a:t>
            </a:r>
            <a:endParaRPr lang="en-US" altLang="zh-CN" b="1" dirty="0">
              <a:solidFill>
                <a:srgbClr val="FF0000"/>
              </a:solidFill>
              <a:latin typeface="华文楷体" panose="02010600040101010101" pitchFamily="2" charset="-122"/>
              <a:ea typeface="华文楷体" panose="02010600040101010101" pitchFamily="2" charset="-122"/>
            </a:endParaRPr>
          </a:p>
          <a:p>
            <a:pPr>
              <a:buClr>
                <a:srgbClr val="B80E0F"/>
              </a:buClr>
              <a:defRPr/>
            </a:pPr>
            <a:r>
              <a:rPr lang="zh-CN" altLang="en-US" dirty="0">
                <a:latin typeface="华文楷体" panose="02010600040101010101" pitchFamily="2" charset="-122"/>
                <a:ea typeface="华文楷体" panose="02010600040101010101" pitchFamily="2" charset="-122"/>
              </a:rPr>
              <a:t>利率风险：利率是影响债券价格的重要因素之一，当利率提高时，债券的价格就降低，此时便存在风险。债券剩余期限越长，利率风险越大。</a:t>
            </a:r>
            <a:endParaRPr lang="en-US" altLang="zh-CN" dirty="0">
              <a:latin typeface="华文楷体" panose="02010600040101010101" pitchFamily="2" charset="-122"/>
              <a:ea typeface="华文楷体" panose="02010600040101010101" pitchFamily="2" charset="-122"/>
            </a:endParaRPr>
          </a:p>
          <a:p>
            <a:pPr>
              <a:buClr>
                <a:srgbClr val="B80E0F"/>
              </a:buClr>
              <a:defRPr/>
            </a:pPr>
            <a:r>
              <a:rPr lang="zh-CN" altLang="en-US" dirty="0">
                <a:latin typeface="华文楷体" panose="02010600040101010101" pitchFamily="2" charset="-122"/>
                <a:ea typeface="华文楷体" panose="02010600040101010101" pitchFamily="2" charset="-122"/>
              </a:rPr>
              <a:t>流动性风险：流动性差的债券使得投资者在短期内无法以合理的价格卖掉债券，从而遭受降低损失或丧失新的投资机会。</a:t>
            </a:r>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138984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685800"/>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357461"/>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5.2</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企业债和企业债套利</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——2.</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什么是公司债</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marL="0" indent="0">
              <a:buClr>
                <a:srgbClr val="B80E0F"/>
              </a:buClr>
              <a:buNone/>
              <a:defRPr/>
            </a:pPr>
            <a:r>
              <a:rPr lang="en-US" altLang="zh-CN" b="1" dirty="0">
                <a:solidFill>
                  <a:srgbClr val="FF0000"/>
                </a:solidFill>
                <a:latin typeface="华文楷体" panose="02010600040101010101" pitchFamily="2" charset="-122"/>
                <a:ea typeface="华文楷体" panose="02010600040101010101" pitchFamily="2" charset="-122"/>
              </a:rPr>
              <a:t>2</a:t>
            </a:r>
            <a:r>
              <a:rPr lang="zh-CN" altLang="en-US" b="1" dirty="0">
                <a:solidFill>
                  <a:srgbClr val="FF0000"/>
                </a:solidFill>
                <a:latin typeface="华文楷体" panose="02010600040101010101" pitchFamily="2" charset="-122"/>
                <a:ea typeface="华文楷体" panose="02010600040101010101" pitchFamily="2" charset="-122"/>
              </a:rPr>
              <a:t>）风险因素</a:t>
            </a:r>
            <a:endParaRPr lang="en-US" altLang="zh-CN" b="1" dirty="0">
              <a:solidFill>
                <a:srgbClr val="FF0000"/>
              </a:solidFill>
              <a:latin typeface="华文楷体" panose="02010600040101010101" pitchFamily="2" charset="-122"/>
              <a:ea typeface="华文楷体" panose="02010600040101010101" pitchFamily="2" charset="-122"/>
            </a:endParaRPr>
          </a:p>
          <a:p>
            <a:pPr>
              <a:buClr>
                <a:srgbClr val="B80E0F"/>
              </a:buClr>
              <a:defRPr/>
            </a:pPr>
            <a:r>
              <a:rPr lang="zh-CN" altLang="en-US" dirty="0">
                <a:latin typeface="华文楷体" panose="02010600040101010101" pitchFamily="2" charset="-122"/>
                <a:ea typeface="华文楷体" panose="02010600040101010101" pitchFamily="2" charset="-122"/>
              </a:rPr>
              <a:t>信用风险：是指发行债券的公司不能按时支付债券利息或偿还本金，从而给债券投资者带来损失。</a:t>
            </a:r>
            <a:endParaRPr lang="en-US" altLang="zh-CN" dirty="0">
              <a:latin typeface="华文楷体" panose="02010600040101010101" pitchFamily="2" charset="-122"/>
              <a:ea typeface="华文楷体" panose="02010600040101010101" pitchFamily="2" charset="-122"/>
            </a:endParaRPr>
          </a:p>
          <a:p>
            <a:pPr>
              <a:buClr>
                <a:srgbClr val="B80E0F"/>
              </a:buClr>
              <a:defRPr/>
            </a:pPr>
            <a:r>
              <a:rPr lang="zh-CN" altLang="en-US" dirty="0">
                <a:latin typeface="华文楷体" panose="02010600040101010101" pitchFamily="2" charset="-122"/>
                <a:ea typeface="华文楷体" panose="02010600040101010101" pitchFamily="2" charset="-122"/>
              </a:rPr>
              <a:t>再投资风险：购买短期债券而没有购买长期债券，会有再投资风险。例如，长期债券利率为</a:t>
            </a:r>
            <a:r>
              <a:rPr lang="en-US" altLang="zh-CN" dirty="0">
                <a:latin typeface="华文楷体" panose="02010600040101010101" pitchFamily="2" charset="-122"/>
                <a:ea typeface="华文楷体" panose="02010600040101010101" pitchFamily="2" charset="-122"/>
              </a:rPr>
              <a:t>10%</a:t>
            </a:r>
            <a:r>
              <a:rPr lang="zh-CN" altLang="en-US" dirty="0">
                <a:latin typeface="华文楷体" panose="02010600040101010101" pitchFamily="2" charset="-122"/>
                <a:ea typeface="华文楷体" panose="02010600040101010101" pitchFamily="2" charset="-122"/>
              </a:rPr>
              <a:t>，短期债券利率</a:t>
            </a:r>
            <a:r>
              <a:rPr lang="en-US" altLang="zh-CN" dirty="0">
                <a:latin typeface="华文楷体" panose="02010600040101010101" pitchFamily="2" charset="-122"/>
                <a:ea typeface="华文楷体" panose="02010600040101010101" pitchFamily="2" charset="-122"/>
              </a:rPr>
              <a:t>8%</a:t>
            </a:r>
            <a:r>
              <a:rPr lang="zh-CN" altLang="en-US" dirty="0">
                <a:latin typeface="华文楷体" panose="02010600040101010101" pitchFamily="2" charset="-122"/>
                <a:ea typeface="华文楷体" panose="02010600040101010101" pitchFamily="2" charset="-122"/>
              </a:rPr>
              <a:t>，为减少利率风险而购买短期债券。但在短期债券到期收回现金时，如果利率降低到</a:t>
            </a:r>
            <a:r>
              <a:rPr lang="en-US" altLang="zh-CN" dirty="0">
                <a:latin typeface="华文楷体" panose="02010600040101010101" pitchFamily="2" charset="-122"/>
                <a:ea typeface="华文楷体" panose="02010600040101010101" pitchFamily="2" charset="-122"/>
              </a:rPr>
              <a:t>5%</a:t>
            </a:r>
            <a:r>
              <a:rPr lang="zh-CN" altLang="en-US" dirty="0">
                <a:latin typeface="华文楷体" panose="02010600040101010101" pitchFamily="2" charset="-122"/>
                <a:ea typeface="华文楷体" panose="02010600040101010101" pitchFamily="2" charset="-122"/>
              </a:rPr>
              <a:t>，就不容易找到高于</a:t>
            </a:r>
            <a:r>
              <a:rPr lang="en-US" altLang="zh-CN" dirty="0">
                <a:latin typeface="华文楷体" panose="02010600040101010101" pitchFamily="2" charset="-122"/>
                <a:ea typeface="华文楷体" panose="02010600040101010101" pitchFamily="2" charset="-122"/>
              </a:rPr>
              <a:t>5%</a:t>
            </a:r>
            <a:r>
              <a:rPr lang="zh-CN" altLang="en-US" dirty="0">
                <a:latin typeface="华文楷体" panose="02010600040101010101" pitchFamily="2" charset="-122"/>
                <a:ea typeface="华文楷体" panose="02010600040101010101" pitchFamily="2" charset="-122"/>
              </a:rPr>
              <a:t>的投资机会，还不如当期投资于长期债券，仍可以获得</a:t>
            </a:r>
            <a:r>
              <a:rPr lang="en-US" altLang="zh-CN" dirty="0">
                <a:latin typeface="华文楷体" panose="02010600040101010101" pitchFamily="2" charset="-122"/>
                <a:ea typeface="华文楷体" panose="02010600040101010101" pitchFamily="2" charset="-122"/>
              </a:rPr>
              <a:t>10%</a:t>
            </a:r>
            <a:r>
              <a:rPr lang="zh-CN" altLang="en-US" dirty="0">
                <a:latin typeface="华文楷体" panose="02010600040101010101" pitchFamily="2" charset="-122"/>
                <a:ea typeface="华文楷体" panose="02010600040101010101" pitchFamily="2" charset="-122"/>
              </a:rPr>
              <a:t>的收益，再投资风险还是一个利率风险问题。</a:t>
            </a:r>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669129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685800"/>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357461"/>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5.2</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企业债和企业债套利</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——2.</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什么是公司债</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marL="0" indent="0">
              <a:buClr>
                <a:srgbClr val="B80E0F"/>
              </a:buClr>
              <a:buNone/>
              <a:defRPr/>
            </a:pPr>
            <a:r>
              <a:rPr lang="en-US" altLang="zh-CN" b="1" dirty="0">
                <a:solidFill>
                  <a:srgbClr val="FF0000"/>
                </a:solidFill>
                <a:latin typeface="华文楷体" panose="02010600040101010101" pitchFamily="2" charset="-122"/>
                <a:ea typeface="华文楷体" panose="02010600040101010101" pitchFamily="2" charset="-122"/>
              </a:rPr>
              <a:t>2</a:t>
            </a:r>
            <a:r>
              <a:rPr lang="zh-CN" altLang="en-US" b="1" dirty="0">
                <a:solidFill>
                  <a:srgbClr val="FF0000"/>
                </a:solidFill>
                <a:latin typeface="华文楷体" panose="02010600040101010101" pitchFamily="2" charset="-122"/>
                <a:ea typeface="华文楷体" panose="02010600040101010101" pitchFamily="2" charset="-122"/>
              </a:rPr>
              <a:t>）风险因素</a:t>
            </a:r>
            <a:endParaRPr lang="en-US" altLang="zh-CN" b="1" dirty="0">
              <a:solidFill>
                <a:srgbClr val="FF0000"/>
              </a:solidFill>
              <a:latin typeface="华文楷体" panose="02010600040101010101" pitchFamily="2" charset="-122"/>
              <a:ea typeface="华文楷体" panose="02010600040101010101" pitchFamily="2" charset="-122"/>
            </a:endParaRPr>
          </a:p>
          <a:p>
            <a:pPr>
              <a:buClr>
                <a:srgbClr val="B80E0F"/>
              </a:buClr>
              <a:defRPr/>
            </a:pPr>
            <a:r>
              <a:rPr lang="zh-CN" altLang="en-US" dirty="0">
                <a:latin typeface="华文楷体" panose="02010600040101010101" pitchFamily="2" charset="-122"/>
                <a:ea typeface="华文楷体" panose="02010600040101010101" pitchFamily="2" charset="-122"/>
              </a:rPr>
              <a:t>回售性风险：具体到有回售条款的债券，因为公司债常常有强制收回的可能，而这种可能又常常是市场利率下降、投资者按券面上的名义利率收取实际增额利息的时候，投资者的预期收益就会遭受损失，这就叫回售性风险。</a:t>
            </a:r>
            <a:endParaRPr lang="en-US" altLang="zh-CN" dirty="0">
              <a:latin typeface="华文楷体" panose="02010600040101010101" pitchFamily="2" charset="-122"/>
              <a:ea typeface="华文楷体" panose="02010600040101010101" pitchFamily="2" charset="-122"/>
            </a:endParaRPr>
          </a:p>
          <a:p>
            <a:pPr>
              <a:buClr>
                <a:srgbClr val="B80E0F"/>
              </a:buClr>
              <a:defRPr/>
            </a:pPr>
            <a:r>
              <a:rPr lang="zh-CN" altLang="en-US" dirty="0">
                <a:latin typeface="华文楷体" panose="02010600040101010101" pitchFamily="2" charset="-122"/>
                <a:ea typeface="华文楷体" panose="02010600040101010101" pitchFamily="2" charset="-122"/>
              </a:rPr>
              <a:t>通货膨胀风险：是指由于通货膨胀而使货币购买力下降的风险。通货膨胀期间，投资者实际利率应该是票面利率扣除通货膨胀率。若债券利率为</a:t>
            </a:r>
            <a:r>
              <a:rPr lang="en-US" altLang="zh-CN" dirty="0">
                <a:latin typeface="华文楷体" panose="02010600040101010101" pitchFamily="2" charset="-122"/>
                <a:ea typeface="华文楷体" panose="02010600040101010101" pitchFamily="2" charset="-122"/>
              </a:rPr>
              <a:t>7%</a:t>
            </a:r>
            <a:r>
              <a:rPr lang="zh-CN" altLang="en-US" dirty="0">
                <a:latin typeface="华文楷体" panose="02010600040101010101" pitchFamily="2" charset="-122"/>
                <a:ea typeface="华文楷体" panose="02010600040101010101" pitchFamily="2" charset="-122"/>
              </a:rPr>
              <a:t>，通货膨胀率为</a:t>
            </a:r>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，则实际的收益率只有</a:t>
            </a:r>
            <a:r>
              <a:rPr lang="en-US" altLang="zh-CN" dirty="0">
                <a:latin typeface="华文楷体" panose="02010600040101010101" pitchFamily="2" charset="-122"/>
                <a:ea typeface="华文楷体" panose="02010600040101010101" pitchFamily="2" charset="-122"/>
              </a:rPr>
              <a:t>4%</a:t>
            </a:r>
            <a:r>
              <a:rPr lang="zh-CN" altLang="en-US" dirty="0">
                <a:latin typeface="华文楷体" panose="02010600040101010101" pitchFamily="2" charset="-122"/>
                <a:ea typeface="华文楷体" panose="02010600040101010101" pitchFamily="2" charset="-122"/>
              </a:rPr>
              <a:t>，购买力风险是债券投资中最常出现的一种风险。</a:t>
            </a:r>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785315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685800"/>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470582"/>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5.2</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企业债和企业债套利</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——3.</a:t>
            </a:r>
            <a:r>
              <a:rPr lang="zh-CN" altLang="en-US" sz="2400" dirty="0">
                <a:solidFill>
                  <a:prstClr val="black"/>
                </a:solidFill>
                <a:latin typeface="华文楷体" panose="02010600040101010101" pitchFamily="2" charset="-122"/>
                <a:ea typeface="华文楷体" panose="02010600040101010101" pitchFamily="2" charset="-122"/>
              </a:rPr>
              <a:t>企业债和</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公司债的区别</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a:buClr>
                <a:srgbClr val="B80E0F"/>
              </a:buClr>
              <a:defRPr/>
            </a:pPr>
            <a:r>
              <a:rPr lang="zh-CN" altLang="en-US" dirty="0">
                <a:solidFill>
                  <a:prstClr val="black"/>
                </a:solidFill>
                <a:latin typeface="华文楷体" panose="02010600040101010101" pitchFamily="2" charset="-122"/>
                <a:ea typeface="华文楷体" panose="02010600040101010101" pitchFamily="2" charset="-122"/>
              </a:rPr>
              <a:t>企业债募集资金的用途主要限制在固定资产投资和技术革新改造方面，并与政府部门的审批项目直接相关。</a:t>
            </a:r>
            <a:endParaRPr lang="en-US" altLang="zh-CN" dirty="0">
              <a:solidFill>
                <a:prstClr val="black"/>
              </a:solidFill>
              <a:latin typeface="华文楷体" panose="02010600040101010101" pitchFamily="2" charset="-122"/>
              <a:ea typeface="华文楷体" panose="02010600040101010101" pitchFamily="2" charset="-122"/>
            </a:endParaRPr>
          </a:p>
          <a:p>
            <a:pPr>
              <a:buClr>
                <a:srgbClr val="B80E0F"/>
              </a:buClr>
              <a:defRPr/>
            </a:pPr>
            <a:r>
              <a:rPr lang="zh-CN" altLang="en-US" dirty="0">
                <a:solidFill>
                  <a:prstClr val="black"/>
                </a:solidFill>
                <a:latin typeface="华文楷体" panose="02010600040101010101" pitchFamily="2" charset="-122"/>
                <a:ea typeface="华文楷体" panose="02010600040101010101" pitchFamily="2" charset="-122"/>
              </a:rPr>
              <a:t>在市场经济环境中，公司债的信用来源是发债公司的资产质量、经营状况、盈利水平和持续盈利能力等。我国企业债券的信用，来源于国有企业通过政府信用作为背书，而且通过行政强制落实担保机制，实际信用级别与其他政府债券大同小异。</a:t>
            </a:r>
            <a:endParaRPr lang="en-US" altLang="zh-CN" dirty="0">
              <a:solidFill>
                <a:prstClr val="black"/>
              </a:solidFill>
              <a:latin typeface="华文楷体" panose="02010600040101010101" pitchFamily="2" charset="-122"/>
              <a:ea typeface="华文楷体" panose="02010600040101010101" pitchFamily="2" charset="-122"/>
            </a:endParaRPr>
          </a:p>
          <a:p>
            <a:pPr>
              <a:buClr>
                <a:srgbClr val="B80E0F"/>
              </a:buClr>
              <a:defRPr/>
            </a:pPr>
            <a:r>
              <a:rPr lang="zh-CN" altLang="en-US" dirty="0">
                <a:solidFill>
                  <a:prstClr val="black"/>
                </a:solidFill>
                <a:latin typeface="华文楷体" panose="02010600040101010101" pitchFamily="2" charset="-122"/>
                <a:ea typeface="华文楷体" panose="02010600040101010101" pitchFamily="2" charset="-122"/>
              </a:rPr>
              <a:t>根据证券法规定，股份有限公司、有限责任公司发债额度的最低限大致为</a:t>
            </a:r>
            <a:r>
              <a:rPr lang="en-US" altLang="zh-CN" dirty="0">
                <a:solidFill>
                  <a:prstClr val="black"/>
                </a:solidFill>
                <a:latin typeface="华文楷体" panose="02010600040101010101" pitchFamily="2" charset="-122"/>
                <a:ea typeface="华文楷体" panose="02010600040101010101" pitchFamily="2" charset="-122"/>
              </a:rPr>
              <a:t>1200</a:t>
            </a:r>
            <a:r>
              <a:rPr lang="zh-CN" altLang="en-US" dirty="0">
                <a:solidFill>
                  <a:prstClr val="black"/>
                </a:solidFill>
                <a:latin typeface="华文楷体" panose="02010600040101010101" pitchFamily="2" charset="-122"/>
                <a:ea typeface="华文楷体" panose="02010600040101010101" pitchFamily="2" charset="-122"/>
              </a:rPr>
              <a:t>万元和</a:t>
            </a:r>
            <a:r>
              <a:rPr lang="en-US" altLang="zh-CN" dirty="0">
                <a:solidFill>
                  <a:prstClr val="black"/>
                </a:solidFill>
                <a:latin typeface="华文楷体" panose="02010600040101010101" pitchFamily="2" charset="-122"/>
                <a:ea typeface="华文楷体" panose="02010600040101010101" pitchFamily="2" charset="-122"/>
              </a:rPr>
              <a:t>2400</a:t>
            </a:r>
            <a:r>
              <a:rPr lang="zh-CN" altLang="en-US" dirty="0">
                <a:solidFill>
                  <a:prstClr val="black"/>
                </a:solidFill>
                <a:latin typeface="华文楷体" panose="02010600040101010101" pitchFamily="2" charset="-122"/>
                <a:ea typeface="华文楷体" panose="02010600040101010101" pitchFamily="2" charset="-122"/>
              </a:rPr>
              <a:t>万元。但是，按照企业债券的内控指标，每只企业债券的发债数额大多不低于</a:t>
            </a:r>
            <a:r>
              <a:rPr lang="en-US" altLang="zh-CN" dirty="0">
                <a:solidFill>
                  <a:prstClr val="black"/>
                </a:solidFill>
                <a:latin typeface="华文楷体" panose="02010600040101010101" pitchFamily="2" charset="-122"/>
                <a:ea typeface="华文楷体" panose="02010600040101010101" pitchFamily="2" charset="-122"/>
              </a:rPr>
              <a:t>10</a:t>
            </a:r>
            <a:r>
              <a:rPr lang="zh-CN" altLang="en-US" dirty="0">
                <a:solidFill>
                  <a:prstClr val="black"/>
                </a:solidFill>
                <a:latin typeface="华文楷体" panose="02010600040101010101" pitchFamily="2" charset="-122"/>
                <a:ea typeface="华文楷体" panose="02010600040101010101" pitchFamily="2" charset="-122"/>
              </a:rPr>
              <a:t>亿元，因此债企业只能集中于少数大型企业。</a:t>
            </a:r>
            <a:endParaRPr lang="en-US" altLang="zh-CN" dirty="0">
              <a:solidFill>
                <a:prstClr val="black"/>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899990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685800"/>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470582"/>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5.2</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企业债和企业债套利</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——3.</a:t>
            </a:r>
            <a:r>
              <a:rPr lang="zh-CN" altLang="en-US" sz="2400" dirty="0">
                <a:solidFill>
                  <a:prstClr val="black"/>
                </a:solidFill>
                <a:latin typeface="华文楷体" panose="02010600040101010101" pitchFamily="2" charset="-122"/>
                <a:ea typeface="华文楷体" panose="02010600040101010101" pitchFamily="2" charset="-122"/>
              </a:rPr>
              <a:t>企业债和</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公司债的区别</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a:buClr>
                <a:srgbClr val="B80E0F"/>
              </a:buClr>
              <a:defRPr/>
            </a:pPr>
            <a:r>
              <a:rPr lang="zh-CN" altLang="en-US" dirty="0">
                <a:solidFill>
                  <a:prstClr val="black"/>
                </a:solidFill>
                <a:latin typeface="华文楷体" panose="02010600040101010101" pitchFamily="2" charset="-122"/>
                <a:ea typeface="华文楷体" panose="02010600040101010101" pitchFamily="2" charset="-122"/>
              </a:rPr>
              <a:t>在市场经济中，公司债监管机构往往严格要求债券的信用评级和发债主体的信息披露，特别重视发债后的市场监管工作。但我国企业债发行中，发债由国家发改委和国务院审批，要求银行予以担保。债券发行后，审批部门则不再对发债主体的信息披露和市场行为进行监管。企业债的发行受到行政机制的严格控制，每年的发行额远低于国债、央行票据和金融债券，也明显低于股票的融资额。</a:t>
            </a:r>
            <a:endParaRPr lang="en-US" altLang="zh-CN" dirty="0">
              <a:solidFill>
                <a:prstClr val="black"/>
              </a:solidFill>
              <a:latin typeface="华文楷体" panose="02010600040101010101" pitchFamily="2" charset="-122"/>
              <a:ea typeface="华文楷体" panose="02010600040101010101" pitchFamily="2" charset="-122"/>
            </a:endParaRPr>
          </a:p>
          <a:p>
            <a:pPr>
              <a:buClr>
                <a:srgbClr val="B80E0F"/>
              </a:buClr>
              <a:defRPr/>
            </a:pPr>
            <a:r>
              <a:rPr lang="zh-CN" altLang="en-US" dirty="0">
                <a:solidFill>
                  <a:prstClr val="black"/>
                </a:solidFill>
                <a:latin typeface="华文楷体" panose="02010600040101010101" pitchFamily="2" charset="-122"/>
                <a:ea typeface="华文楷体" panose="02010600040101010101" pitchFamily="2" charset="-122"/>
              </a:rPr>
              <a:t>企业债和公司债主要区别，在于发行主体不同，资金用途不同，信用基础不同，管制程序不同，市场功能不同，法律依据不同，发行条件不同，发行程序不同等诸多方面。</a:t>
            </a:r>
            <a:endParaRPr lang="en-US" altLang="zh-CN" dirty="0">
              <a:solidFill>
                <a:prstClr val="black"/>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880492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685800"/>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470582"/>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5.2</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企业债和企业债套利</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——4.</a:t>
                </a:r>
                <a:r>
                  <a:rPr lang="zh-CN" altLang="en-US" sz="2400" dirty="0">
                    <a:solidFill>
                      <a:prstClr val="black"/>
                    </a:solidFill>
                    <a:latin typeface="华文楷体" panose="02010600040101010101" pitchFamily="2" charset="-122"/>
                    <a:ea typeface="华文楷体" panose="02010600040101010101" pitchFamily="2" charset="-122"/>
                  </a:rPr>
                  <a:t>企业债统计分析</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a:buClr>
                    <a:srgbClr val="B80E0F"/>
                  </a:buClr>
                  <a:defRPr/>
                </a:pPr>
                <a:r>
                  <a:rPr lang="zh-CN" altLang="en-US" dirty="0">
                    <a:solidFill>
                      <a:prstClr val="black"/>
                    </a:solidFill>
                    <a:latin typeface="华文楷体" panose="02010600040101010101" pitchFamily="2" charset="-122"/>
                    <a:ea typeface="华文楷体" panose="02010600040101010101" pitchFamily="2" charset="-122"/>
                  </a:rPr>
                  <a:t>下面我们对企业债数据做一些统计分析，看看是否能找到一些企业债的交易规律。</a:t>
                </a:r>
                <a:endParaRPr lang="en-US" altLang="zh-CN" dirty="0">
                  <a:solidFill>
                    <a:prstClr val="black"/>
                  </a:solidFill>
                  <a:latin typeface="华文楷体" panose="02010600040101010101" pitchFamily="2" charset="-122"/>
                  <a:ea typeface="华文楷体" panose="02010600040101010101" pitchFamily="2" charset="-122"/>
                </a:endParaRPr>
              </a:p>
              <a:p>
                <a:pPr>
                  <a:buClr>
                    <a:srgbClr val="B80E0F"/>
                  </a:buClr>
                  <a:defRPr/>
                </a:pPr>
                <a:r>
                  <a:rPr lang="zh-CN" altLang="en-US" dirty="0">
                    <a:solidFill>
                      <a:prstClr val="black"/>
                    </a:solidFill>
                    <a:latin typeface="华文楷体" panose="02010600040101010101" pitchFamily="2" charset="-122"/>
                    <a:ea typeface="华文楷体" panose="02010600040101010101" pitchFamily="2" charset="-122"/>
                  </a:rPr>
                  <a:t>整理企业债数据，保存为</a:t>
                </a:r>
                <a:r>
                  <a:rPr lang="en-US" altLang="zh-CN" dirty="0">
                    <a:solidFill>
                      <a:prstClr val="black"/>
                    </a:solidFill>
                    <a:latin typeface="华文楷体" panose="02010600040101010101" pitchFamily="2" charset="-122"/>
                    <a:ea typeface="华文楷体" panose="02010600040101010101" pitchFamily="2" charset="-122"/>
                  </a:rPr>
                  <a:t>CSV</a:t>
                </a:r>
                <a:r>
                  <a:rPr lang="zh-CN" altLang="en-US" dirty="0">
                    <a:solidFill>
                      <a:prstClr val="black"/>
                    </a:solidFill>
                    <a:latin typeface="华文楷体" panose="02010600040101010101" pitchFamily="2" charset="-122"/>
                    <a:ea typeface="华文楷体" panose="02010600040101010101" pitchFamily="2" charset="-122"/>
                  </a:rPr>
                  <a:t>文件，便于</a:t>
                </a:r>
                <a:r>
                  <a:rPr lang="en-US" altLang="zh-CN" dirty="0">
                    <a:solidFill>
                      <a:prstClr val="black"/>
                    </a:solidFill>
                    <a:latin typeface="华文楷体" panose="02010600040101010101" pitchFamily="2" charset="-122"/>
                    <a:ea typeface="华文楷体" panose="02010600040101010101" pitchFamily="2" charset="-122"/>
                  </a:rPr>
                  <a:t>R</a:t>
                </a:r>
                <a:r>
                  <a:rPr lang="zh-CN" altLang="en-US" dirty="0">
                    <a:solidFill>
                      <a:prstClr val="black"/>
                    </a:solidFill>
                    <a:latin typeface="华文楷体" panose="02010600040101010101" pitchFamily="2" charset="-122"/>
                    <a:ea typeface="华文楷体" panose="02010600040101010101" pitchFamily="2" charset="-122"/>
                  </a:rPr>
                  <a:t>语言进行读取。保存上海证券交易所发行的企业债数据，为</a:t>
                </a:r>
                <a14:m>
                  <m:oMath xmlns:m="http://schemas.openxmlformats.org/officeDocument/2006/math">
                    <m:r>
                      <a:rPr lang="en-US" altLang="zh-CN" i="1" dirty="0" smtClean="0">
                        <a:solidFill>
                          <a:prstClr val="black"/>
                        </a:solidFill>
                        <a:latin typeface="Cambria Math" panose="02040503050406030204" pitchFamily="18" charset="0"/>
                        <a:ea typeface="华文楷体" panose="02010600040101010101" pitchFamily="2" charset="-122"/>
                      </a:rPr>
                      <m:t>𝑠h</m:t>
                    </m:r>
                    <m:r>
                      <a:rPr lang="en-US" altLang="zh-CN" i="1" dirty="0" smtClean="0">
                        <a:solidFill>
                          <a:prstClr val="black"/>
                        </a:solidFill>
                        <a:latin typeface="Cambria Math" panose="02040503050406030204" pitchFamily="18" charset="0"/>
                        <a:ea typeface="华文楷体" panose="02010600040101010101" pitchFamily="2" charset="-122"/>
                      </a:rPr>
                      <m:t>_</m:t>
                    </m:r>
                    <m:r>
                      <a:rPr lang="en-US" altLang="zh-CN" i="1" dirty="0" smtClean="0">
                        <a:solidFill>
                          <a:prstClr val="black"/>
                        </a:solidFill>
                        <a:latin typeface="Cambria Math" panose="02040503050406030204" pitchFamily="18" charset="0"/>
                        <a:ea typeface="华文楷体" panose="02010600040101010101" pitchFamily="2" charset="-122"/>
                      </a:rPr>
                      <m:t>𝑏𝑜𝑛𝑑</m:t>
                    </m:r>
                    <m:r>
                      <a:rPr lang="en-US" altLang="zh-CN" i="1" dirty="0" smtClean="0">
                        <a:solidFill>
                          <a:prstClr val="black"/>
                        </a:solidFill>
                        <a:latin typeface="Cambria Math" panose="02040503050406030204" pitchFamily="18" charset="0"/>
                        <a:ea typeface="华文楷体" panose="02010600040101010101" pitchFamily="2" charset="-122"/>
                      </a:rPr>
                      <m:t>.</m:t>
                    </m:r>
                    <m:r>
                      <a:rPr lang="en-US" altLang="zh-CN" i="1" dirty="0" smtClean="0">
                        <a:solidFill>
                          <a:prstClr val="black"/>
                        </a:solidFill>
                        <a:latin typeface="Cambria Math" panose="02040503050406030204" pitchFamily="18" charset="0"/>
                        <a:ea typeface="华文楷体" panose="02010600040101010101" pitchFamily="2" charset="-122"/>
                      </a:rPr>
                      <m:t>𝑐𝑠𝑣</m:t>
                    </m:r>
                  </m:oMath>
                </a14:m>
                <a:r>
                  <a:rPr lang="zh-CN" altLang="en-US" dirty="0">
                    <a:solidFill>
                      <a:prstClr val="black"/>
                    </a:solidFill>
                    <a:latin typeface="华文楷体" panose="02010600040101010101" pitchFamily="2" charset="-122"/>
                    <a:ea typeface="华文楷体" panose="02010600040101010101" pitchFamily="2" charset="-122"/>
                  </a:rPr>
                  <a:t>，保存深证证券交易所发行的企业债数据为，</a:t>
                </a:r>
                <a14:m>
                  <m:oMath xmlns:m="http://schemas.openxmlformats.org/officeDocument/2006/math">
                    <m:r>
                      <a:rPr lang="en-US" altLang="zh-CN" i="1" dirty="0" smtClean="0">
                        <a:solidFill>
                          <a:prstClr val="black"/>
                        </a:solidFill>
                        <a:latin typeface="Cambria Math" panose="02040503050406030204" pitchFamily="18" charset="0"/>
                        <a:ea typeface="华文楷体" panose="02010600040101010101" pitchFamily="2" charset="-122"/>
                      </a:rPr>
                      <m:t>𝑠𝑧</m:t>
                    </m:r>
                    <m:r>
                      <a:rPr lang="en-US" altLang="zh-CN" i="1" dirty="0" smtClean="0">
                        <a:solidFill>
                          <a:prstClr val="black"/>
                        </a:solidFill>
                        <a:latin typeface="Cambria Math" panose="02040503050406030204" pitchFamily="18" charset="0"/>
                        <a:ea typeface="华文楷体" panose="02010600040101010101" pitchFamily="2" charset="-122"/>
                      </a:rPr>
                      <m:t>_</m:t>
                    </m:r>
                    <m:r>
                      <a:rPr lang="en-US" altLang="zh-CN" i="1" dirty="0" smtClean="0">
                        <a:solidFill>
                          <a:prstClr val="black"/>
                        </a:solidFill>
                        <a:latin typeface="Cambria Math" panose="02040503050406030204" pitchFamily="18" charset="0"/>
                        <a:ea typeface="华文楷体" panose="02010600040101010101" pitchFamily="2" charset="-122"/>
                      </a:rPr>
                      <m:t>𝑏𝑜𝑛𝑑</m:t>
                    </m:r>
                    <m:r>
                      <a:rPr lang="en-US" altLang="zh-CN" i="1" dirty="0" smtClean="0">
                        <a:solidFill>
                          <a:prstClr val="black"/>
                        </a:solidFill>
                        <a:latin typeface="Cambria Math" panose="02040503050406030204" pitchFamily="18" charset="0"/>
                        <a:ea typeface="华文楷体" panose="02010600040101010101" pitchFamily="2" charset="-122"/>
                      </a:rPr>
                      <m:t>.</m:t>
                    </m:r>
                    <m:r>
                      <a:rPr lang="en-US" altLang="zh-CN" i="1" dirty="0" smtClean="0">
                        <a:solidFill>
                          <a:prstClr val="black"/>
                        </a:solidFill>
                        <a:latin typeface="Cambria Math" panose="02040503050406030204" pitchFamily="18" charset="0"/>
                        <a:ea typeface="华文楷体" panose="02010600040101010101" pitchFamily="2" charset="-122"/>
                      </a:rPr>
                      <m:t>𝑐𝑠𝑣</m:t>
                    </m:r>
                  </m:oMath>
                </a14:m>
                <a:r>
                  <a:rPr lang="zh-CN" altLang="en-US" dirty="0">
                    <a:solidFill>
                      <a:prstClr val="black"/>
                    </a:solidFill>
                    <a:latin typeface="华文楷体" panose="02010600040101010101" pitchFamily="2" charset="-122"/>
                    <a:ea typeface="华文楷体" panose="02010600040101010101" pitchFamily="2" charset="-122"/>
                  </a:rPr>
                  <a:t>。数据收集的时间为</a:t>
                </a:r>
                <a:r>
                  <a:rPr lang="en-US" altLang="zh-CN" dirty="0">
                    <a:solidFill>
                      <a:prstClr val="black"/>
                    </a:solidFill>
                    <a:latin typeface="华文楷体" panose="02010600040101010101" pitchFamily="2" charset="-122"/>
                    <a:ea typeface="华文楷体" panose="02010600040101010101" pitchFamily="2" charset="-122"/>
                  </a:rPr>
                  <a:t>2013</a:t>
                </a:r>
                <a:r>
                  <a:rPr lang="zh-CN" altLang="en-US" dirty="0">
                    <a:solidFill>
                      <a:prstClr val="black"/>
                    </a:solidFill>
                    <a:latin typeface="华文楷体" panose="02010600040101010101" pitchFamily="2" charset="-122"/>
                    <a:ea typeface="华文楷体" panose="02010600040101010101" pitchFamily="2" charset="-122"/>
                  </a:rPr>
                  <a:t>年</a:t>
                </a:r>
                <a:r>
                  <a:rPr lang="en-US" altLang="zh-CN" dirty="0">
                    <a:solidFill>
                      <a:prstClr val="black"/>
                    </a:solidFill>
                    <a:latin typeface="华文楷体" panose="02010600040101010101" pitchFamily="2" charset="-122"/>
                    <a:ea typeface="华文楷体" panose="02010600040101010101" pitchFamily="2" charset="-122"/>
                  </a:rPr>
                  <a:t>12</a:t>
                </a:r>
                <a:r>
                  <a:rPr lang="zh-CN" altLang="en-US" dirty="0">
                    <a:solidFill>
                      <a:prstClr val="black"/>
                    </a:solidFill>
                    <a:latin typeface="华文楷体" panose="02010600040101010101" pitchFamily="2" charset="-122"/>
                    <a:ea typeface="华文楷体" panose="02010600040101010101" pitchFamily="2" charset="-122"/>
                  </a:rPr>
                  <a:t>月</a:t>
                </a:r>
                <a:r>
                  <a:rPr lang="en-US" altLang="zh-CN" dirty="0">
                    <a:solidFill>
                      <a:prstClr val="black"/>
                    </a:solidFill>
                    <a:latin typeface="华文楷体" panose="02010600040101010101" pitchFamily="2" charset="-122"/>
                    <a:ea typeface="华文楷体" panose="02010600040101010101" pitchFamily="2" charset="-122"/>
                  </a:rPr>
                  <a:t>30</a:t>
                </a:r>
                <a:r>
                  <a:rPr lang="zh-CN" altLang="en-US" dirty="0">
                    <a:solidFill>
                      <a:prstClr val="black"/>
                    </a:solidFill>
                    <a:latin typeface="华文楷体" panose="02010600040101010101" pitchFamily="2" charset="-122"/>
                    <a:ea typeface="华文楷体" panose="02010600040101010101" pitchFamily="2" charset="-122"/>
                  </a:rPr>
                  <a:t>日。具体见</a:t>
                </a:r>
                <a:r>
                  <a:rPr lang="en-US" altLang="zh-CN" dirty="0">
                    <a:solidFill>
                      <a:prstClr val="black"/>
                    </a:solidFill>
                    <a:latin typeface="华文楷体" panose="02010600040101010101" pitchFamily="2" charset="-122"/>
                    <a:ea typeface="华文楷体" panose="02010600040101010101" pitchFamily="2" charset="-122"/>
                  </a:rPr>
                  <a:t>R</a:t>
                </a:r>
                <a:r>
                  <a:rPr lang="zh-CN" altLang="en-US" dirty="0">
                    <a:solidFill>
                      <a:prstClr val="black"/>
                    </a:solidFill>
                    <a:latin typeface="华文楷体" panose="02010600040101010101" pitchFamily="2" charset="-122"/>
                    <a:ea typeface="华文楷体" panose="02010600040101010101" pitchFamily="2" charset="-122"/>
                  </a:rPr>
                  <a:t>。</a:t>
                </a:r>
                <a:endParaRPr lang="en-US" altLang="zh-CN" dirty="0">
                  <a:solidFill>
                    <a:prstClr val="black"/>
                  </a:solidFill>
                  <a:latin typeface="华文楷体" panose="02010600040101010101" pitchFamily="2" charset="-122"/>
                  <a:ea typeface="华文楷体" panose="02010600040101010101" pitchFamily="2" charset="-122"/>
                </a:endParaRPr>
              </a:p>
            </p:txBody>
          </p:sp>
        </mc:Choice>
        <mc:Fallback xmlns="">
          <p:sp>
            <p:nvSpPr>
              <p:cNvPr id="3" name="内容占位符 2">
                <a:extLst>
                  <a:ext uri="{FF2B5EF4-FFF2-40B4-BE49-F238E27FC236}">
                    <a16:creationId xmlns:a16="http://schemas.microsoft.com/office/drawing/2014/main" id="{FFF581B0-FDBB-4179-A6AA-CCF60E618349}"/>
                  </a:ext>
                </a:extLst>
              </p:cNvPr>
              <p:cNvSpPr>
                <a:spLocks noGrp="1" noRot="1" noChangeAspect="1" noMove="1" noResize="1" noEditPoints="1" noAdjustHandles="1" noChangeArrowheads="1" noChangeShapeType="1" noTextEdit="1"/>
              </p:cNvSpPr>
              <p:nvPr>
                <p:ph idx="1"/>
              </p:nvPr>
            </p:nvSpPr>
            <p:spPr>
              <a:xfrm>
                <a:off x="685800" y="1470582"/>
                <a:ext cx="10396883" cy="4411744"/>
              </a:xfrm>
              <a:blipFill>
                <a:blip r:embed="rId2"/>
                <a:stretch>
                  <a:fillRect l="-1760" r="-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06223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685800"/>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470582"/>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5.2</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企业债和企业债套利</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——5.</a:t>
            </a:r>
            <a:r>
              <a:rPr lang="zh-CN" altLang="en-US" sz="2400" dirty="0">
                <a:solidFill>
                  <a:prstClr val="black"/>
                </a:solidFill>
                <a:latin typeface="华文楷体" panose="02010600040101010101" pitchFamily="2" charset="-122"/>
                <a:ea typeface="华文楷体" panose="02010600040101010101" pitchFamily="2" charset="-122"/>
              </a:rPr>
              <a:t>企业债举例</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a:buClr>
                <a:srgbClr val="B80E0F"/>
              </a:buClr>
              <a:defRPr/>
            </a:pPr>
            <a:r>
              <a:rPr lang="zh-CN" altLang="en-US" dirty="0">
                <a:solidFill>
                  <a:prstClr val="black"/>
                </a:solidFill>
                <a:latin typeface="华文楷体" panose="02010600040101010101" pitchFamily="2" charset="-122"/>
                <a:ea typeface="华文楷体" panose="02010600040101010101" pitchFamily="2" charset="-122"/>
              </a:rPr>
              <a:t>随便找一只企业债进行举例，看看有哪些指标。以</a:t>
            </a:r>
            <a:r>
              <a:rPr lang="en-US" altLang="zh-CN" dirty="0">
                <a:solidFill>
                  <a:prstClr val="black"/>
                </a:solidFill>
                <a:latin typeface="华文楷体" panose="02010600040101010101" pitchFamily="2" charset="-122"/>
                <a:ea typeface="华文楷体" panose="02010600040101010101" pitchFamily="2" charset="-122"/>
              </a:rPr>
              <a:t>11</a:t>
            </a:r>
            <a:r>
              <a:rPr lang="zh-CN" altLang="en-US" dirty="0">
                <a:solidFill>
                  <a:prstClr val="black"/>
                </a:solidFill>
                <a:latin typeface="华文楷体" panose="02010600040101010101" pitchFamily="2" charset="-122"/>
                <a:ea typeface="华文楷体" panose="02010600040101010101" pitchFamily="2" charset="-122"/>
              </a:rPr>
              <a:t>华锐</a:t>
            </a:r>
            <a:r>
              <a:rPr lang="en-US" altLang="zh-CN" dirty="0">
                <a:solidFill>
                  <a:prstClr val="black"/>
                </a:solidFill>
                <a:latin typeface="华文楷体" panose="02010600040101010101" pitchFamily="2" charset="-122"/>
                <a:ea typeface="华文楷体" panose="02010600040101010101" pitchFamily="2" charset="-122"/>
              </a:rPr>
              <a:t>01</a:t>
            </a:r>
            <a:r>
              <a:rPr lang="zh-CN" altLang="en-US" dirty="0">
                <a:solidFill>
                  <a:prstClr val="black"/>
                </a:solidFill>
                <a:latin typeface="华文楷体" panose="02010600040101010101" pitchFamily="2" charset="-122"/>
                <a:ea typeface="华文楷体" panose="02010600040101010101" pitchFamily="2" charset="-122"/>
              </a:rPr>
              <a:t>（</a:t>
            </a:r>
            <a:r>
              <a:rPr lang="en-US" altLang="zh-CN" dirty="0">
                <a:solidFill>
                  <a:prstClr val="black"/>
                </a:solidFill>
                <a:latin typeface="华文楷体" panose="02010600040101010101" pitchFamily="2" charset="-122"/>
                <a:ea typeface="华文楷体" panose="02010600040101010101" pitchFamily="2" charset="-122"/>
              </a:rPr>
              <a:t>122115</a:t>
            </a:r>
            <a:r>
              <a:rPr lang="zh-CN" altLang="en-US" dirty="0">
                <a:solidFill>
                  <a:prstClr val="black"/>
                </a:solidFill>
                <a:latin typeface="华文楷体" panose="02010600040101010101" pitchFamily="2" charset="-122"/>
                <a:ea typeface="华文楷体" panose="02010600040101010101" pitchFamily="2" charset="-122"/>
              </a:rPr>
              <a:t>）为例，查看这家企业的公开信息。</a:t>
            </a:r>
            <a:endParaRPr lang="en-US" altLang="zh-CN" dirty="0">
              <a:solidFill>
                <a:prstClr val="black"/>
              </a:solidFill>
              <a:latin typeface="华文楷体" panose="02010600040101010101" pitchFamily="2" charset="-122"/>
              <a:ea typeface="华文楷体" panose="02010600040101010101" pitchFamily="2" charset="-122"/>
            </a:endParaRPr>
          </a:p>
          <a:p>
            <a:pPr marL="0" indent="0">
              <a:buClr>
                <a:srgbClr val="B80E0F"/>
              </a:buClr>
              <a:buNone/>
              <a:defRPr/>
            </a:pPr>
            <a:endParaRPr lang="en-US" altLang="zh-CN" dirty="0">
              <a:solidFill>
                <a:prstClr val="black"/>
              </a:solidFill>
              <a:latin typeface="华文楷体" panose="02010600040101010101" pitchFamily="2" charset="-122"/>
              <a:ea typeface="华文楷体" panose="02010600040101010101" pitchFamily="2" charset="-122"/>
            </a:endParaRPr>
          </a:p>
          <a:p>
            <a:pPr marL="0" indent="0">
              <a:buClr>
                <a:srgbClr val="B80E0F"/>
              </a:buClr>
              <a:buNone/>
              <a:defRPr/>
            </a:pPr>
            <a:endParaRPr lang="en-US" altLang="zh-CN" dirty="0">
              <a:solidFill>
                <a:prstClr val="black"/>
              </a:solidFill>
              <a:latin typeface="华文楷体" panose="02010600040101010101" pitchFamily="2" charset="-122"/>
              <a:ea typeface="华文楷体" panose="02010600040101010101" pitchFamily="2" charset="-122"/>
            </a:endParaRPr>
          </a:p>
          <a:p>
            <a:pPr>
              <a:buClr>
                <a:srgbClr val="B80E0F"/>
              </a:buClr>
              <a:defRPr/>
            </a:pPr>
            <a:endParaRPr lang="en-US" altLang="zh-CN" dirty="0">
              <a:solidFill>
                <a:prstClr val="black"/>
              </a:solidFill>
              <a:latin typeface="华文楷体" panose="02010600040101010101" pitchFamily="2" charset="-122"/>
              <a:ea typeface="华文楷体" panose="02010600040101010101" pitchFamily="2" charset="-122"/>
            </a:endParaRPr>
          </a:p>
          <a:p>
            <a:pPr marL="0" indent="0">
              <a:buClr>
                <a:srgbClr val="B80E0F"/>
              </a:buClr>
              <a:buNone/>
              <a:defRPr/>
            </a:pPr>
            <a:endParaRPr lang="en-US" altLang="zh-CN" dirty="0">
              <a:solidFill>
                <a:prstClr val="black"/>
              </a:solidFill>
              <a:latin typeface="华文楷体" panose="02010600040101010101" pitchFamily="2" charset="-122"/>
              <a:ea typeface="华文楷体" panose="02010600040101010101" pitchFamily="2" charset="-122"/>
            </a:endParaRPr>
          </a:p>
        </p:txBody>
      </p:sp>
      <p:pic>
        <p:nvPicPr>
          <p:cNvPr id="5" name="图片 4">
            <a:extLst>
              <a:ext uri="{FF2B5EF4-FFF2-40B4-BE49-F238E27FC236}">
                <a16:creationId xmlns:a16="http://schemas.microsoft.com/office/drawing/2014/main" id="{2C768BA6-4D4A-6813-5D20-C54EEDA4A2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288" y="3498362"/>
            <a:ext cx="4136185" cy="2006301"/>
          </a:xfrm>
          <a:prstGeom prst="rect">
            <a:avLst/>
          </a:prstGeom>
        </p:spPr>
      </p:pic>
      <p:pic>
        <p:nvPicPr>
          <p:cNvPr id="7" name="图片 6">
            <a:extLst>
              <a:ext uri="{FF2B5EF4-FFF2-40B4-BE49-F238E27FC236}">
                <a16:creationId xmlns:a16="http://schemas.microsoft.com/office/drawing/2014/main" id="{FB269DEC-36D7-19AF-EF7E-82DF104EE9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3790" y="3498362"/>
            <a:ext cx="4857898" cy="2006300"/>
          </a:xfrm>
          <a:prstGeom prst="rect">
            <a:avLst/>
          </a:prstGeom>
        </p:spPr>
      </p:pic>
    </p:spTree>
    <p:extLst>
      <p:ext uri="{BB962C8B-B14F-4D97-AF65-F5344CB8AC3E}">
        <p14:creationId xmlns:p14="http://schemas.microsoft.com/office/powerpoint/2010/main" val="2865008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685800"/>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470582"/>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5.2</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企业债和企业债套利</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——5.</a:t>
            </a:r>
            <a:r>
              <a:rPr lang="zh-CN" altLang="en-US" sz="2400" dirty="0">
                <a:solidFill>
                  <a:prstClr val="black"/>
                </a:solidFill>
                <a:latin typeface="华文楷体" panose="02010600040101010101" pitchFamily="2" charset="-122"/>
                <a:ea typeface="华文楷体" panose="02010600040101010101" pitchFamily="2" charset="-122"/>
              </a:rPr>
              <a:t>企业债举例</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a:buClr>
                <a:srgbClr val="B80E0F"/>
              </a:buClr>
              <a:defRPr/>
            </a:pPr>
            <a:r>
              <a:rPr lang="zh-CN" altLang="en-US" dirty="0">
                <a:solidFill>
                  <a:prstClr val="black"/>
                </a:solidFill>
                <a:latin typeface="华文楷体" panose="02010600040101010101" pitchFamily="2" charset="-122"/>
                <a:ea typeface="华文楷体" panose="02010600040101010101" pitchFamily="2" charset="-122"/>
              </a:rPr>
              <a:t>这支债券最近一次付息是在</a:t>
            </a:r>
            <a:r>
              <a:rPr lang="en-US" altLang="zh-CN" dirty="0">
                <a:solidFill>
                  <a:prstClr val="black"/>
                </a:solidFill>
                <a:latin typeface="华文楷体" panose="02010600040101010101" pitchFamily="2" charset="-122"/>
                <a:ea typeface="华文楷体" panose="02010600040101010101" pitchFamily="2" charset="-122"/>
              </a:rPr>
              <a:t>2013</a:t>
            </a:r>
            <a:r>
              <a:rPr lang="zh-CN" altLang="en-US" dirty="0">
                <a:solidFill>
                  <a:prstClr val="black"/>
                </a:solidFill>
                <a:latin typeface="华文楷体" panose="02010600040101010101" pitchFamily="2" charset="-122"/>
                <a:ea typeface="华文楷体" panose="02010600040101010101" pitchFamily="2" charset="-122"/>
              </a:rPr>
              <a:t>年</a:t>
            </a:r>
            <a:r>
              <a:rPr lang="en-US" altLang="zh-CN" dirty="0">
                <a:solidFill>
                  <a:prstClr val="black"/>
                </a:solidFill>
                <a:latin typeface="华文楷体" panose="02010600040101010101" pitchFamily="2" charset="-122"/>
                <a:ea typeface="华文楷体" panose="02010600040101010101" pitchFamily="2" charset="-122"/>
              </a:rPr>
              <a:t>12</a:t>
            </a:r>
            <a:r>
              <a:rPr lang="zh-CN" altLang="en-US" dirty="0">
                <a:solidFill>
                  <a:prstClr val="black"/>
                </a:solidFill>
                <a:latin typeface="华文楷体" panose="02010600040101010101" pitchFamily="2" charset="-122"/>
                <a:ea typeface="华文楷体" panose="02010600040101010101" pitchFamily="2" charset="-122"/>
              </a:rPr>
              <a:t>月</a:t>
            </a:r>
            <a:r>
              <a:rPr lang="en-US" altLang="zh-CN" dirty="0">
                <a:solidFill>
                  <a:prstClr val="black"/>
                </a:solidFill>
                <a:latin typeface="华文楷体" panose="02010600040101010101" pitchFamily="2" charset="-122"/>
                <a:ea typeface="华文楷体" panose="02010600040101010101" pitchFamily="2" charset="-122"/>
              </a:rPr>
              <a:t>27</a:t>
            </a:r>
            <a:r>
              <a:rPr lang="zh-CN" altLang="en-US" dirty="0">
                <a:solidFill>
                  <a:prstClr val="black"/>
                </a:solidFill>
                <a:latin typeface="华文楷体" panose="02010600040101010101" pitchFamily="2" charset="-122"/>
                <a:ea typeface="华文楷体" panose="02010600040101010101" pitchFamily="2" charset="-122"/>
              </a:rPr>
              <a:t>日。票面利率为</a:t>
            </a:r>
            <a:r>
              <a:rPr lang="en-US" altLang="zh-CN" dirty="0">
                <a:solidFill>
                  <a:prstClr val="black"/>
                </a:solidFill>
                <a:latin typeface="华文楷体" panose="02010600040101010101" pitchFamily="2" charset="-122"/>
                <a:ea typeface="华文楷体" panose="02010600040101010101" pitchFamily="2" charset="-122"/>
              </a:rPr>
              <a:t>6.0%</a:t>
            </a:r>
            <a:r>
              <a:rPr lang="zh-CN" altLang="en-US" dirty="0">
                <a:solidFill>
                  <a:prstClr val="black"/>
                </a:solidFill>
                <a:latin typeface="华文楷体" panose="02010600040101010101" pitchFamily="2" charset="-122"/>
                <a:ea typeface="华文楷体" panose="02010600040101010101" pitchFamily="2" charset="-122"/>
              </a:rPr>
              <a:t>，债权登记日为</a:t>
            </a:r>
            <a:r>
              <a:rPr lang="en-US" altLang="zh-CN" dirty="0">
                <a:solidFill>
                  <a:prstClr val="black"/>
                </a:solidFill>
                <a:latin typeface="华文楷体" panose="02010600040101010101" pitchFamily="2" charset="-122"/>
                <a:ea typeface="华文楷体" panose="02010600040101010101" pitchFamily="2" charset="-122"/>
              </a:rPr>
              <a:t>2013</a:t>
            </a:r>
            <a:r>
              <a:rPr lang="zh-CN" altLang="en-US" dirty="0">
                <a:solidFill>
                  <a:prstClr val="black"/>
                </a:solidFill>
                <a:latin typeface="华文楷体" panose="02010600040101010101" pitchFamily="2" charset="-122"/>
                <a:ea typeface="华文楷体" panose="02010600040101010101" pitchFamily="2" charset="-122"/>
              </a:rPr>
              <a:t>年</a:t>
            </a:r>
            <a:r>
              <a:rPr lang="en-US" altLang="zh-CN" dirty="0">
                <a:solidFill>
                  <a:prstClr val="black"/>
                </a:solidFill>
                <a:latin typeface="华文楷体" panose="02010600040101010101" pitchFamily="2" charset="-122"/>
                <a:ea typeface="华文楷体" panose="02010600040101010101" pitchFamily="2" charset="-122"/>
              </a:rPr>
              <a:t>12</a:t>
            </a:r>
            <a:r>
              <a:rPr lang="zh-CN" altLang="en-US" dirty="0">
                <a:solidFill>
                  <a:prstClr val="black"/>
                </a:solidFill>
                <a:latin typeface="华文楷体" panose="02010600040101010101" pitchFamily="2" charset="-122"/>
                <a:ea typeface="华文楷体" panose="02010600040101010101" pitchFamily="2" charset="-122"/>
              </a:rPr>
              <a:t>月</a:t>
            </a:r>
            <a:r>
              <a:rPr lang="en-US" altLang="zh-CN" dirty="0">
                <a:solidFill>
                  <a:prstClr val="black"/>
                </a:solidFill>
                <a:latin typeface="华文楷体" panose="02010600040101010101" pitchFamily="2" charset="-122"/>
                <a:ea typeface="华文楷体" panose="02010600040101010101" pitchFamily="2" charset="-122"/>
              </a:rPr>
              <a:t>26</a:t>
            </a:r>
            <a:r>
              <a:rPr lang="zh-CN" altLang="en-US" dirty="0">
                <a:solidFill>
                  <a:prstClr val="black"/>
                </a:solidFill>
                <a:latin typeface="华文楷体" panose="02010600040101010101" pitchFamily="2" charset="-122"/>
                <a:ea typeface="华文楷体" panose="02010600040101010101" pitchFamily="2" charset="-122"/>
              </a:rPr>
              <a:t>日，债券付息日为</a:t>
            </a:r>
            <a:r>
              <a:rPr lang="en-US" altLang="zh-CN" dirty="0">
                <a:solidFill>
                  <a:prstClr val="black"/>
                </a:solidFill>
                <a:latin typeface="华文楷体" panose="02010600040101010101" pitchFamily="2" charset="-122"/>
                <a:ea typeface="华文楷体" panose="02010600040101010101" pitchFamily="2" charset="-122"/>
              </a:rPr>
              <a:t>2013</a:t>
            </a:r>
            <a:r>
              <a:rPr lang="zh-CN" altLang="en-US" dirty="0">
                <a:solidFill>
                  <a:prstClr val="black"/>
                </a:solidFill>
                <a:latin typeface="华文楷体" panose="02010600040101010101" pitchFamily="2" charset="-122"/>
                <a:ea typeface="华文楷体" panose="02010600040101010101" pitchFamily="2" charset="-122"/>
              </a:rPr>
              <a:t>年</a:t>
            </a:r>
            <a:r>
              <a:rPr lang="en-US" altLang="zh-CN" dirty="0">
                <a:solidFill>
                  <a:prstClr val="black"/>
                </a:solidFill>
                <a:latin typeface="华文楷体" panose="02010600040101010101" pitchFamily="2" charset="-122"/>
                <a:ea typeface="华文楷体" panose="02010600040101010101" pitchFamily="2" charset="-122"/>
              </a:rPr>
              <a:t>12</a:t>
            </a:r>
            <a:r>
              <a:rPr lang="zh-CN" altLang="en-US" dirty="0">
                <a:solidFill>
                  <a:prstClr val="black"/>
                </a:solidFill>
                <a:latin typeface="华文楷体" panose="02010600040101010101" pitchFamily="2" charset="-122"/>
                <a:ea typeface="华文楷体" panose="02010600040101010101" pitchFamily="2" charset="-122"/>
              </a:rPr>
              <a:t>月</a:t>
            </a:r>
            <a:r>
              <a:rPr lang="en-US" altLang="zh-CN" dirty="0">
                <a:solidFill>
                  <a:prstClr val="black"/>
                </a:solidFill>
                <a:latin typeface="华文楷体" panose="02010600040101010101" pitchFamily="2" charset="-122"/>
                <a:ea typeface="华文楷体" panose="02010600040101010101" pitchFamily="2" charset="-122"/>
              </a:rPr>
              <a:t>27</a:t>
            </a:r>
            <a:r>
              <a:rPr lang="zh-CN" altLang="en-US" dirty="0">
                <a:solidFill>
                  <a:prstClr val="black"/>
                </a:solidFill>
                <a:latin typeface="华文楷体" panose="02010600040101010101" pitchFamily="2" charset="-122"/>
                <a:ea typeface="华文楷体" panose="02010600040101010101" pitchFamily="2" charset="-122"/>
              </a:rPr>
              <a:t>日。</a:t>
            </a:r>
            <a:endParaRPr lang="en-US" altLang="zh-CN" dirty="0">
              <a:solidFill>
                <a:prstClr val="black"/>
              </a:solidFill>
              <a:latin typeface="华文楷体" panose="02010600040101010101" pitchFamily="2" charset="-122"/>
              <a:ea typeface="华文楷体" panose="02010600040101010101" pitchFamily="2" charset="-122"/>
            </a:endParaRPr>
          </a:p>
          <a:p>
            <a:pPr>
              <a:buClr>
                <a:srgbClr val="B80E0F"/>
              </a:buClr>
              <a:defRPr/>
            </a:pPr>
            <a:r>
              <a:rPr lang="zh-CN" altLang="en-US" dirty="0">
                <a:solidFill>
                  <a:prstClr val="black"/>
                </a:solidFill>
                <a:latin typeface="华文楷体" panose="02010600040101010101" pitchFamily="2" charset="-122"/>
                <a:ea typeface="华文楷体" panose="02010600040101010101" pitchFamily="2" charset="-122"/>
              </a:rPr>
              <a:t>由于付息时，国家会征收利息的</a:t>
            </a:r>
            <a:r>
              <a:rPr lang="en-US" altLang="zh-CN" dirty="0">
                <a:solidFill>
                  <a:prstClr val="black"/>
                </a:solidFill>
                <a:latin typeface="华文楷体" panose="02010600040101010101" pitchFamily="2" charset="-122"/>
                <a:ea typeface="华文楷体" panose="02010600040101010101" pitchFamily="2" charset="-122"/>
              </a:rPr>
              <a:t>20%</a:t>
            </a:r>
            <a:r>
              <a:rPr lang="zh-CN" altLang="en-US" dirty="0">
                <a:solidFill>
                  <a:prstClr val="black"/>
                </a:solidFill>
                <a:latin typeface="华文楷体" panose="02010600040101010101" pitchFamily="2" charset="-122"/>
                <a:ea typeface="华文楷体" panose="02010600040101010101" pitchFamily="2" charset="-122"/>
              </a:rPr>
              <a:t>作为利息税，所以很多持债大户都会在债权登记日之前把债券卖出，等付息日后再买回来从而避税。债券一般情况下交易量都是不活跃的，而在付息日之前，由于有避税的操作，可能会引起交易量的活跃。看看付息日之前的几日的债券交易量是否会有明显的变化。</a:t>
            </a:r>
            <a:endParaRPr lang="en-US" altLang="zh-CN" dirty="0">
              <a:solidFill>
                <a:prstClr val="black"/>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957556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719992-B373-4EE8-9293-499BD6F95101}"/>
              </a:ext>
            </a:extLst>
          </p:cNvPr>
          <p:cNvSpPr>
            <a:spLocks noGrp="1"/>
          </p:cNvSpPr>
          <p:nvPr>
            <p:ph type="title"/>
          </p:nvPr>
        </p:nvSpPr>
        <p:spPr/>
        <p:txBody>
          <a:bodyPr/>
          <a:lstStyle/>
          <a:p>
            <a:r>
              <a:rPr lang="en-US" altLang="zh-CN" dirty="0"/>
              <a:t>Outline</a:t>
            </a:r>
            <a:r>
              <a:rPr lang="zh-CN" altLang="en-US" dirty="0"/>
              <a:t>：</a:t>
            </a:r>
            <a:r>
              <a:rPr lang="zh-CN" altLang="en-US" dirty="0">
                <a:latin typeface="华文楷体" panose="02010600040101010101" pitchFamily="2" charset="-122"/>
                <a:ea typeface="华文楷体" panose="02010600040101010101" pitchFamily="2" charset="-122"/>
              </a:rPr>
              <a:t>大纲</a:t>
            </a:r>
          </a:p>
        </p:txBody>
      </p:sp>
      <p:sp>
        <p:nvSpPr>
          <p:cNvPr id="3" name="内容占位符 2">
            <a:extLst>
              <a:ext uri="{FF2B5EF4-FFF2-40B4-BE49-F238E27FC236}">
                <a16:creationId xmlns:a16="http://schemas.microsoft.com/office/drawing/2014/main" id="{83F4918F-5555-4454-B38E-1980B8A5408B}"/>
              </a:ext>
            </a:extLst>
          </p:cNvPr>
          <p:cNvSpPr>
            <a:spLocks noGrp="1"/>
          </p:cNvSpPr>
          <p:nvPr>
            <p:ph sz="quarter" idx="13"/>
          </p:nvPr>
        </p:nvSpPr>
        <p:spPr/>
        <p:txBody>
          <a:bodyPr>
            <a:normAutofit/>
          </a:bodyPr>
          <a:lstStyle/>
          <a:p>
            <a:r>
              <a:rPr lang="en-US" altLang="zh-CN" sz="2800" dirty="0">
                <a:latin typeface="华文楷体" panose="02010600040101010101" pitchFamily="2" charset="-122"/>
                <a:ea typeface="华文楷体" panose="02010600040101010101" pitchFamily="2" charset="-122"/>
              </a:rPr>
              <a:t>Part 1</a:t>
            </a:r>
            <a:r>
              <a:rPr lang="zh-CN" altLang="en-US" sz="2800" dirty="0">
                <a:latin typeface="华文楷体" panose="02010600040101010101" pitchFamily="2" charset="-122"/>
                <a:ea typeface="华文楷体" panose="02010600040101010101" pitchFamily="2" charset="-122"/>
              </a:rPr>
              <a:t>：金融市场与金融理论</a:t>
            </a:r>
            <a:endParaRPr lang="en-US" altLang="zh-CN"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Part 2</a:t>
            </a:r>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R</a:t>
            </a:r>
            <a:r>
              <a:rPr lang="zh-CN" altLang="en-US" sz="2800" dirty="0">
                <a:latin typeface="华文楷体" panose="02010600040101010101" pitchFamily="2" charset="-122"/>
                <a:ea typeface="华文楷体" panose="02010600040101010101" pitchFamily="2" charset="-122"/>
              </a:rPr>
              <a:t>语言数据处理与高性能运算</a:t>
            </a:r>
            <a:endParaRPr lang="en-US" altLang="zh-CN"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Part 3</a:t>
            </a:r>
            <a:r>
              <a:rPr lang="zh-CN" altLang="en-US" sz="2800" dirty="0">
                <a:latin typeface="华文楷体" panose="02010600040101010101" pitchFamily="2" charset="-122"/>
                <a:ea typeface="华文楷体" panose="02010600040101010101" pitchFamily="2" charset="-122"/>
              </a:rPr>
              <a:t>：金融策略实战</a:t>
            </a:r>
            <a:endParaRPr lang="en-US" altLang="zh-CN" sz="2800" dirty="0">
              <a:latin typeface="华文楷体" panose="02010600040101010101" pitchFamily="2" charset="-122"/>
              <a:ea typeface="华文楷体" panose="02010600040101010101" pitchFamily="2" charset="-122"/>
            </a:endParaRPr>
          </a:p>
          <a:p>
            <a:pPr marL="0" indent="0">
              <a:buNone/>
            </a:pPr>
            <a:r>
              <a:rPr lang="en-US" altLang="zh-CN" sz="2800" dirty="0">
                <a:latin typeface="华文楷体" panose="02010600040101010101" pitchFamily="2" charset="-122"/>
                <a:ea typeface="华文楷体" panose="02010600040101010101" pitchFamily="2" charset="-122"/>
              </a:rPr>
              <a:t>                    -chapter 5: </a:t>
            </a:r>
            <a:r>
              <a:rPr lang="zh-CN" altLang="en-US" sz="2800" dirty="0">
                <a:latin typeface="华文楷体" panose="02010600040101010101" pitchFamily="2" charset="-122"/>
                <a:ea typeface="华文楷体" panose="02010600040101010101" pitchFamily="2" charset="-122"/>
              </a:rPr>
              <a:t>债券和回购</a:t>
            </a:r>
            <a:endParaRPr lang="en-US" altLang="zh-CN" sz="2800" dirty="0">
              <a:latin typeface="华文楷体" panose="02010600040101010101" pitchFamily="2" charset="-122"/>
              <a:ea typeface="华文楷体" panose="02010600040101010101" pitchFamily="2" charset="-122"/>
            </a:endParaRPr>
          </a:p>
          <a:p>
            <a:pPr marL="0" indent="0">
              <a:buNone/>
            </a:pPr>
            <a:r>
              <a:rPr lang="en-US" altLang="zh-CN" sz="2800" dirty="0">
                <a:latin typeface="华文楷体" panose="02010600040101010101" pitchFamily="2" charset="-122"/>
                <a:ea typeface="华文楷体" panose="02010600040101010101" pitchFamily="2" charset="-122"/>
              </a:rPr>
              <a:t>                    -chapter 6:</a:t>
            </a:r>
            <a:r>
              <a:rPr lang="zh-CN" altLang="en-US" sz="2800" dirty="0">
                <a:latin typeface="华文楷体" panose="02010600040101010101" pitchFamily="2" charset="-122"/>
                <a:ea typeface="华文楷体" panose="02010600040101010101" pitchFamily="2" charset="-122"/>
              </a:rPr>
              <a:t> 量化投资策略案例</a:t>
            </a:r>
            <a:endParaRPr lang="zh-CN" altLang="en-US" dirty="0"/>
          </a:p>
        </p:txBody>
      </p:sp>
    </p:spTree>
    <p:extLst>
      <p:ext uri="{BB962C8B-B14F-4D97-AF65-F5344CB8AC3E}">
        <p14:creationId xmlns:p14="http://schemas.microsoft.com/office/powerpoint/2010/main" val="1378942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685800"/>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470582"/>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5.2</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企业债和企业债套利</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——5.</a:t>
            </a:r>
            <a:r>
              <a:rPr lang="zh-CN" altLang="en-US" sz="2400" dirty="0">
                <a:solidFill>
                  <a:prstClr val="black"/>
                </a:solidFill>
                <a:latin typeface="华文楷体" panose="02010600040101010101" pitchFamily="2" charset="-122"/>
                <a:ea typeface="华文楷体" panose="02010600040101010101" pitchFamily="2" charset="-122"/>
              </a:rPr>
              <a:t>企业债举例</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a:buClr>
                <a:srgbClr val="B80E0F"/>
              </a:buClr>
              <a:defRPr/>
            </a:pPr>
            <a:r>
              <a:rPr lang="zh-CN" altLang="en-US" dirty="0">
                <a:solidFill>
                  <a:prstClr val="black"/>
                </a:solidFill>
                <a:latin typeface="华文楷体" panose="02010600040101010101" pitchFamily="2" charset="-122"/>
                <a:ea typeface="华文楷体" panose="02010600040101010101" pitchFamily="2" charset="-122"/>
              </a:rPr>
              <a:t>从图中可以看出，</a:t>
            </a:r>
            <a:r>
              <a:rPr lang="en-US" altLang="zh-CN" dirty="0">
                <a:solidFill>
                  <a:prstClr val="black"/>
                </a:solidFill>
                <a:latin typeface="华文楷体" panose="02010600040101010101" pitchFamily="2" charset="-122"/>
                <a:ea typeface="华文楷体" panose="02010600040101010101" pitchFamily="2" charset="-122"/>
              </a:rPr>
              <a:t>11</a:t>
            </a:r>
            <a:r>
              <a:rPr lang="zh-CN" altLang="en-US" dirty="0">
                <a:solidFill>
                  <a:prstClr val="black"/>
                </a:solidFill>
                <a:latin typeface="华文楷体" panose="02010600040101010101" pitchFamily="2" charset="-122"/>
                <a:ea typeface="华文楷体" panose="02010600040101010101" pitchFamily="2" charset="-122"/>
              </a:rPr>
              <a:t>华锐</a:t>
            </a:r>
            <a:r>
              <a:rPr lang="en-US" altLang="zh-CN" dirty="0">
                <a:solidFill>
                  <a:prstClr val="black"/>
                </a:solidFill>
                <a:latin typeface="华文楷体" panose="02010600040101010101" pitchFamily="2" charset="-122"/>
                <a:ea typeface="华文楷体" panose="02010600040101010101" pitchFamily="2" charset="-122"/>
              </a:rPr>
              <a:t>01</a:t>
            </a:r>
            <a:r>
              <a:rPr lang="zh-CN" altLang="en-US" dirty="0">
                <a:solidFill>
                  <a:prstClr val="black"/>
                </a:solidFill>
                <a:latin typeface="华文楷体" panose="02010600040101010101" pitchFamily="2" charset="-122"/>
                <a:ea typeface="华文楷体" panose="02010600040101010101" pitchFamily="2" charset="-122"/>
              </a:rPr>
              <a:t>（</a:t>
            </a:r>
            <a:r>
              <a:rPr lang="en-US" altLang="zh-CN" dirty="0">
                <a:solidFill>
                  <a:prstClr val="black"/>
                </a:solidFill>
                <a:latin typeface="华文楷体" panose="02010600040101010101" pitchFamily="2" charset="-122"/>
                <a:ea typeface="华文楷体" panose="02010600040101010101" pitchFamily="2" charset="-122"/>
              </a:rPr>
              <a:t>122115</a:t>
            </a:r>
            <a:r>
              <a:rPr lang="zh-CN" altLang="en-US" dirty="0">
                <a:solidFill>
                  <a:prstClr val="black"/>
                </a:solidFill>
                <a:latin typeface="华文楷体" panose="02010600040101010101" pitchFamily="2" charset="-122"/>
                <a:ea typeface="华文楷体" panose="02010600040101010101" pitchFamily="2" charset="-122"/>
              </a:rPr>
              <a:t>）在</a:t>
            </a:r>
            <a:r>
              <a:rPr lang="en-US" altLang="zh-CN" dirty="0">
                <a:solidFill>
                  <a:prstClr val="black"/>
                </a:solidFill>
                <a:latin typeface="华文楷体" panose="02010600040101010101" pitchFamily="2" charset="-122"/>
                <a:ea typeface="华文楷体" panose="02010600040101010101" pitchFamily="2" charset="-122"/>
              </a:rPr>
              <a:t>2013</a:t>
            </a:r>
            <a:r>
              <a:rPr lang="zh-CN" altLang="en-US" dirty="0">
                <a:solidFill>
                  <a:prstClr val="black"/>
                </a:solidFill>
                <a:latin typeface="华文楷体" panose="02010600040101010101" pitchFamily="2" charset="-122"/>
                <a:ea typeface="华文楷体" panose="02010600040101010101" pitchFamily="2" charset="-122"/>
              </a:rPr>
              <a:t>年</a:t>
            </a:r>
            <a:r>
              <a:rPr lang="en-US" altLang="zh-CN" dirty="0">
                <a:solidFill>
                  <a:prstClr val="black"/>
                </a:solidFill>
                <a:latin typeface="华文楷体" panose="02010600040101010101" pitchFamily="2" charset="-122"/>
                <a:ea typeface="华文楷体" panose="02010600040101010101" pitchFamily="2" charset="-122"/>
              </a:rPr>
              <a:t>12</a:t>
            </a:r>
            <a:r>
              <a:rPr lang="zh-CN" altLang="en-US" dirty="0">
                <a:solidFill>
                  <a:prstClr val="black"/>
                </a:solidFill>
                <a:latin typeface="华文楷体" panose="02010600040101010101" pitchFamily="2" charset="-122"/>
                <a:ea typeface="华文楷体" panose="02010600040101010101" pitchFamily="2" charset="-122"/>
              </a:rPr>
              <a:t>月</a:t>
            </a:r>
            <a:r>
              <a:rPr lang="en-US" altLang="zh-CN" dirty="0">
                <a:solidFill>
                  <a:prstClr val="black"/>
                </a:solidFill>
                <a:latin typeface="华文楷体" panose="02010600040101010101" pitchFamily="2" charset="-122"/>
                <a:ea typeface="华文楷体" panose="02010600040101010101" pitchFamily="2" charset="-122"/>
              </a:rPr>
              <a:t>27</a:t>
            </a:r>
            <a:r>
              <a:rPr lang="zh-CN" altLang="en-US" dirty="0">
                <a:solidFill>
                  <a:prstClr val="black"/>
                </a:solidFill>
                <a:latin typeface="华文楷体" panose="02010600040101010101" pitchFamily="2" charset="-122"/>
                <a:ea typeface="华文楷体" panose="02010600040101010101" pitchFamily="2" charset="-122"/>
              </a:rPr>
              <a:t>日付息日之前的几日，交易量就已经开始有所上升，而付息日当日，交易量是最大的，说明大家都在做避税后再买入的操作。</a:t>
            </a:r>
            <a:endParaRPr lang="en-US" altLang="zh-CN" dirty="0">
              <a:solidFill>
                <a:prstClr val="black"/>
              </a:solidFill>
              <a:latin typeface="华文楷体" panose="02010600040101010101" pitchFamily="2" charset="-122"/>
              <a:ea typeface="华文楷体" panose="02010600040101010101" pitchFamily="2" charset="-122"/>
            </a:endParaRPr>
          </a:p>
          <a:p>
            <a:pPr marL="0" indent="0">
              <a:buClr>
                <a:srgbClr val="B80E0F"/>
              </a:buClr>
              <a:buNone/>
              <a:defRPr/>
            </a:pPr>
            <a:endParaRPr lang="en-US" altLang="zh-CN" dirty="0">
              <a:solidFill>
                <a:prstClr val="black"/>
              </a:solidFill>
              <a:latin typeface="华文楷体" panose="02010600040101010101" pitchFamily="2" charset="-122"/>
              <a:ea typeface="华文楷体" panose="02010600040101010101" pitchFamily="2" charset="-122"/>
            </a:endParaRPr>
          </a:p>
          <a:p>
            <a:pPr>
              <a:buClr>
                <a:srgbClr val="B80E0F"/>
              </a:buClr>
              <a:defRPr/>
            </a:pPr>
            <a:endParaRPr lang="en-US" altLang="zh-CN" dirty="0">
              <a:solidFill>
                <a:prstClr val="black"/>
              </a:solidFill>
              <a:latin typeface="华文楷体" panose="02010600040101010101" pitchFamily="2" charset="-122"/>
              <a:ea typeface="华文楷体" panose="02010600040101010101" pitchFamily="2" charset="-122"/>
            </a:endParaRPr>
          </a:p>
          <a:p>
            <a:pPr marL="0" indent="0">
              <a:buClr>
                <a:srgbClr val="B80E0F"/>
              </a:buClr>
              <a:buNone/>
              <a:defRPr/>
            </a:pPr>
            <a:endParaRPr lang="en-US" altLang="zh-CN" dirty="0">
              <a:solidFill>
                <a:prstClr val="black"/>
              </a:solidFill>
              <a:latin typeface="华文楷体" panose="02010600040101010101" pitchFamily="2" charset="-122"/>
              <a:ea typeface="华文楷体" panose="02010600040101010101" pitchFamily="2" charset="-122"/>
            </a:endParaRPr>
          </a:p>
          <a:p>
            <a:pPr marL="0" indent="0">
              <a:buClr>
                <a:srgbClr val="B80E0F"/>
              </a:buClr>
              <a:buNone/>
              <a:defRPr/>
            </a:pPr>
            <a:endParaRPr lang="en-US" altLang="zh-CN" dirty="0">
              <a:solidFill>
                <a:prstClr val="black"/>
              </a:solidFill>
              <a:latin typeface="华文楷体" panose="02010600040101010101" pitchFamily="2" charset="-122"/>
              <a:ea typeface="华文楷体" panose="02010600040101010101" pitchFamily="2" charset="-122"/>
            </a:endParaRPr>
          </a:p>
        </p:txBody>
      </p:sp>
      <p:pic>
        <p:nvPicPr>
          <p:cNvPr id="6" name="图片 5">
            <a:extLst>
              <a:ext uri="{FF2B5EF4-FFF2-40B4-BE49-F238E27FC236}">
                <a16:creationId xmlns:a16="http://schemas.microsoft.com/office/drawing/2014/main" id="{FC36E663-54B7-7386-EE16-CA1012DAFC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9078" y="3429000"/>
            <a:ext cx="4692317" cy="2113961"/>
          </a:xfrm>
          <a:prstGeom prst="rect">
            <a:avLst/>
          </a:prstGeom>
        </p:spPr>
      </p:pic>
    </p:spTree>
    <p:extLst>
      <p:ext uri="{BB962C8B-B14F-4D97-AF65-F5344CB8AC3E}">
        <p14:creationId xmlns:p14="http://schemas.microsoft.com/office/powerpoint/2010/main" val="3549912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685800"/>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470582"/>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5.2</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企业债和企业债套利</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——6.</a:t>
            </a:r>
            <a:r>
              <a:rPr lang="zh-CN" altLang="en-US" sz="2400" dirty="0">
                <a:solidFill>
                  <a:prstClr val="black"/>
                </a:solidFill>
                <a:latin typeface="华文楷体" panose="02010600040101010101" pitchFamily="2" charset="-122"/>
                <a:ea typeface="华文楷体" panose="02010600040101010101" pitchFamily="2" charset="-122"/>
              </a:rPr>
              <a:t>企业债交易操作</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marL="0" indent="0">
              <a:buClr>
                <a:srgbClr val="B80E0F"/>
              </a:buClr>
              <a:buNone/>
              <a:defRPr/>
            </a:pPr>
            <a:r>
              <a:rPr lang="zh-CN" altLang="en-US" dirty="0">
                <a:solidFill>
                  <a:prstClr val="black"/>
                </a:solidFill>
                <a:latin typeface="华文楷体" panose="02010600040101010101" pitchFamily="2" charset="-122"/>
                <a:ea typeface="华文楷体" panose="02010600040101010101" pitchFamily="2" charset="-122"/>
              </a:rPr>
              <a:t>一般我们交易债券会有</a:t>
            </a:r>
            <a:r>
              <a:rPr lang="en-US" altLang="zh-CN" dirty="0">
                <a:solidFill>
                  <a:prstClr val="black"/>
                </a:solidFill>
                <a:latin typeface="华文楷体" panose="02010600040101010101" pitchFamily="2" charset="-122"/>
                <a:ea typeface="华文楷体" panose="02010600040101010101" pitchFamily="2" charset="-122"/>
              </a:rPr>
              <a:t>2</a:t>
            </a:r>
            <a:r>
              <a:rPr lang="zh-CN" altLang="en-US" dirty="0">
                <a:solidFill>
                  <a:prstClr val="black"/>
                </a:solidFill>
                <a:latin typeface="华文楷体" panose="02010600040101010101" pitchFamily="2" charset="-122"/>
                <a:ea typeface="华文楷体" panose="02010600040101010101" pitchFamily="2" charset="-122"/>
              </a:rPr>
              <a:t>种交易行为，</a:t>
            </a:r>
            <a:r>
              <a:rPr lang="zh-CN" altLang="en-US" b="1" dirty="0">
                <a:solidFill>
                  <a:srgbClr val="00B0F0"/>
                </a:solidFill>
                <a:latin typeface="华文楷体" panose="02010600040101010101" pitchFamily="2" charset="-122"/>
                <a:ea typeface="华文楷体" panose="02010600040101010101" pitchFamily="2" charset="-122"/>
              </a:rPr>
              <a:t>一种是持有到期获得利息，另一种是不持有到期，低价买高价卖，和炒股类似</a:t>
            </a:r>
            <a:r>
              <a:rPr lang="zh-CN" altLang="en-US" dirty="0">
                <a:solidFill>
                  <a:prstClr val="black"/>
                </a:solidFill>
                <a:latin typeface="华文楷体" panose="02010600040101010101" pitchFamily="2" charset="-122"/>
                <a:ea typeface="华文楷体" panose="02010600040101010101" pitchFamily="2" charset="-122"/>
              </a:rPr>
              <a:t>。举个例子来说明，持有到期的操作，获得利息后卖出。</a:t>
            </a:r>
            <a:endParaRPr lang="en-US" altLang="zh-CN" dirty="0">
              <a:solidFill>
                <a:prstClr val="black"/>
              </a:solidFill>
              <a:latin typeface="华文楷体" panose="02010600040101010101" pitchFamily="2" charset="-122"/>
              <a:ea typeface="华文楷体" panose="02010600040101010101" pitchFamily="2" charset="-122"/>
            </a:endParaRPr>
          </a:p>
          <a:p>
            <a:pPr>
              <a:buClr>
                <a:srgbClr val="B80E0F"/>
              </a:buClr>
              <a:defRPr/>
            </a:pPr>
            <a:r>
              <a:rPr lang="zh-CN" altLang="en-US" dirty="0">
                <a:solidFill>
                  <a:prstClr val="black"/>
                </a:solidFill>
                <a:latin typeface="华文楷体" panose="02010600040101010101" pitchFamily="2" charset="-122"/>
                <a:ea typeface="华文楷体" panose="02010600040101010101" pitchFamily="2" charset="-122"/>
              </a:rPr>
              <a:t>假设</a:t>
            </a:r>
            <a:r>
              <a:rPr lang="en-US" altLang="zh-CN" dirty="0">
                <a:solidFill>
                  <a:prstClr val="black"/>
                </a:solidFill>
                <a:latin typeface="华文楷体" panose="02010600040101010101" pitchFamily="2" charset="-122"/>
                <a:ea typeface="华文楷体" panose="02010600040101010101" pitchFamily="2" charset="-122"/>
              </a:rPr>
              <a:t>A</a:t>
            </a:r>
            <a:r>
              <a:rPr lang="zh-CN" altLang="en-US" dirty="0">
                <a:solidFill>
                  <a:prstClr val="black"/>
                </a:solidFill>
                <a:latin typeface="华文楷体" panose="02010600040101010101" pitchFamily="2" charset="-122"/>
                <a:ea typeface="华文楷体" panose="02010600040101010101" pitchFamily="2" charset="-122"/>
              </a:rPr>
              <a:t>以</a:t>
            </a:r>
            <a:r>
              <a:rPr lang="en-US" altLang="zh-CN" dirty="0">
                <a:solidFill>
                  <a:prstClr val="black"/>
                </a:solidFill>
                <a:latin typeface="华文楷体" panose="02010600040101010101" pitchFamily="2" charset="-122"/>
                <a:ea typeface="华文楷体" panose="02010600040101010101" pitchFamily="2" charset="-122"/>
              </a:rPr>
              <a:t>90</a:t>
            </a:r>
            <a:r>
              <a:rPr lang="zh-CN" altLang="en-US" dirty="0">
                <a:solidFill>
                  <a:prstClr val="black"/>
                </a:solidFill>
                <a:latin typeface="华文楷体" panose="02010600040101010101" pitchFamily="2" charset="-122"/>
                <a:ea typeface="华文楷体" panose="02010600040101010101" pitchFamily="2" charset="-122"/>
              </a:rPr>
              <a:t>元（结算价全价）买入</a:t>
            </a:r>
            <a:r>
              <a:rPr lang="en-US" altLang="zh-CN" dirty="0">
                <a:solidFill>
                  <a:prstClr val="black"/>
                </a:solidFill>
                <a:latin typeface="华文楷体" panose="02010600040101010101" pitchFamily="2" charset="-122"/>
                <a:ea typeface="华文楷体" panose="02010600040101010101" pitchFamily="2" charset="-122"/>
              </a:rPr>
              <a:t>11</a:t>
            </a:r>
            <a:r>
              <a:rPr lang="zh-CN" altLang="en-US" dirty="0">
                <a:solidFill>
                  <a:prstClr val="black"/>
                </a:solidFill>
                <a:latin typeface="华文楷体" panose="02010600040101010101" pitchFamily="2" charset="-122"/>
                <a:ea typeface="华文楷体" panose="02010600040101010101" pitchFamily="2" charset="-122"/>
              </a:rPr>
              <a:t>华锐</a:t>
            </a:r>
            <a:r>
              <a:rPr lang="en-US" altLang="zh-CN" dirty="0">
                <a:solidFill>
                  <a:prstClr val="black"/>
                </a:solidFill>
                <a:latin typeface="华文楷体" panose="02010600040101010101" pitchFamily="2" charset="-122"/>
                <a:ea typeface="华文楷体" panose="02010600040101010101" pitchFamily="2" charset="-122"/>
              </a:rPr>
              <a:t>01</a:t>
            </a:r>
            <a:r>
              <a:rPr lang="zh-CN" altLang="en-US" dirty="0">
                <a:solidFill>
                  <a:prstClr val="black"/>
                </a:solidFill>
                <a:latin typeface="华文楷体" panose="02010600040101010101" pitchFamily="2" charset="-122"/>
                <a:ea typeface="华文楷体" panose="02010600040101010101" pitchFamily="2" charset="-122"/>
              </a:rPr>
              <a:t>（</a:t>
            </a:r>
            <a:r>
              <a:rPr lang="en-US" altLang="zh-CN" dirty="0">
                <a:solidFill>
                  <a:prstClr val="black"/>
                </a:solidFill>
                <a:latin typeface="华文楷体" panose="02010600040101010101" pitchFamily="2" charset="-122"/>
                <a:ea typeface="华文楷体" panose="02010600040101010101" pitchFamily="2" charset="-122"/>
              </a:rPr>
              <a:t>122115</a:t>
            </a:r>
            <a:r>
              <a:rPr lang="zh-CN" altLang="en-US" dirty="0">
                <a:solidFill>
                  <a:prstClr val="black"/>
                </a:solidFill>
                <a:latin typeface="华文楷体" panose="02010600040101010101" pitchFamily="2" charset="-122"/>
                <a:ea typeface="华文楷体" panose="02010600040101010101" pitchFamily="2" charset="-122"/>
              </a:rPr>
              <a:t>）</a:t>
            </a:r>
            <a:r>
              <a:rPr lang="en-US" altLang="zh-CN" dirty="0">
                <a:solidFill>
                  <a:prstClr val="black"/>
                </a:solidFill>
                <a:latin typeface="华文楷体" panose="02010600040101010101" pitchFamily="2" charset="-122"/>
                <a:ea typeface="华文楷体" panose="02010600040101010101" pitchFamily="2" charset="-122"/>
              </a:rPr>
              <a:t>100</a:t>
            </a:r>
            <a:r>
              <a:rPr lang="zh-CN" altLang="en-US" dirty="0">
                <a:solidFill>
                  <a:prstClr val="black"/>
                </a:solidFill>
                <a:latin typeface="华文楷体" panose="02010600040101010101" pitchFamily="2" charset="-122"/>
                <a:ea typeface="华文楷体" panose="02010600040101010101" pitchFamily="2" charset="-122"/>
              </a:rPr>
              <a:t>张，交易金额</a:t>
            </a:r>
            <a:r>
              <a:rPr lang="en-US" altLang="zh-CN" dirty="0">
                <a:solidFill>
                  <a:prstClr val="black"/>
                </a:solidFill>
                <a:latin typeface="华文楷体" panose="02010600040101010101" pitchFamily="2" charset="-122"/>
                <a:ea typeface="华文楷体" panose="02010600040101010101" pitchFamily="2" charset="-122"/>
              </a:rPr>
              <a:t>90×100=9000</a:t>
            </a:r>
            <a:r>
              <a:rPr lang="zh-CN" altLang="en-US" dirty="0">
                <a:solidFill>
                  <a:prstClr val="black"/>
                </a:solidFill>
                <a:latin typeface="华文楷体" panose="02010600040101010101" pitchFamily="2" charset="-122"/>
                <a:ea typeface="华文楷体" panose="02010600040101010101" pitchFamily="2" charset="-122"/>
              </a:rPr>
              <a:t>元。</a:t>
            </a:r>
            <a:endParaRPr lang="en-US" altLang="zh-CN" dirty="0">
              <a:solidFill>
                <a:prstClr val="black"/>
              </a:solidFill>
              <a:latin typeface="华文楷体" panose="02010600040101010101" pitchFamily="2" charset="-122"/>
              <a:ea typeface="华文楷体" panose="02010600040101010101" pitchFamily="2" charset="-122"/>
            </a:endParaRPr>
          </a:p>
          <a:p>
            <a:pPr>
              <a:buClr>
                <a:srgbClr val="B80E0F"/>
              </a:buClr>
              <a:defRPr/>
            </a:pPr>
            <a:r>
              <a:rPr lang="en-US" altLang="zh-CN" dirty="0">
                <a:solidFill>
                  <a:prstClr val="black"/>
                </a:solidFill>
                <a:latin typeface="华文楷体" panose="02010600040101010101" pitchFamily="2" charset="-122"/>
                <a:ea typeface="华文楷体" panose="02010600040101010101" pitchFamily="2" charset="-122"/>
              </a:rPr>
              <a:t>A</a:t>
            </a:r>
            <a:r>
              <a:rPr lang="zh-CN" altLang="en-US" dirty="0">
                <a:solidFill>
                  <a:prstClr val="black"/>
                </a:solidFill>
                <a:latin typeface="华文楷体" panose="02010600040101010101" pitchFamily="2" charset="-122"/>
                <a:ea typeface="华文楷体" panose="02010600040101010101" pitchFamily="2" charset="-122"/>
              </a:rPr>
              <a:t>一直持有</a:t>
            </a:r>
            <a:r>
              <a:rPr lang="en-US" altLang="zh-CN" dirty="0">
                <a:solidFill>
                  <a:prstClr val="black"/>
                </a:solidFill>
                <a:latin typeface="华文楷体" panose="02010600040101010101" pitchFamily="2" charset="-122"/>
                <a:ea typeface="华文楷体" panose="02010600040101010101" pitchFamily="2" charset="-122"/>
              </a:rPr>
              <a:t>11</a:t>
            </a:r>
            <a:r>
              <a:rPr lang="zh-CN" altLang="en-US" dirty="0">
                <a:solidFill>
                  <a:prstClr val="black"/>
                </a:solidFill>
                <a:latin typeface="华文楷体" panose="02010600040101010101" pitchFamily="2" charset="-122"/>
                <a:ea typeface="华文楷体" panose="02010600040101010101" pitchFamily="2" charset="-122"/>
              </a:rPr>
              <a:t>华锐</a:t>
            </a:r>
            <a:r>
              <a:rPr lang="en-US" altLang="zh-CN" dirty="0">
                <a:solidFill>
                  <a:prstClr val="black"/>
                </a:solidFill>
                <a:latin typeface="华文楷体" panose="02010600040101010101" pitchFamily="2" charset="-122"/>
                <a:ea typeface="华文楷体" panose="02010600040101010101" pitchFamily="2" charset="-122"/>
              </a:rPr>
              <a:t>01</a:t>
            </a:r>
            <a:r>
              <a:rPr lang="zh-CN" altLang="en-US" dirty="0">
                <a:solidFill>
                  <a:prstClr val="black"/>
                </a:solidFill>
                <a:latin typeface="华文楷体" panose="02010600040101010101" pitchFamily="2" charset="-122"/>
                <a:ea typeface="华文楷体" panose="02010600040101010101" pitchFamily="2" charset="-122"/>
              </a:rPr>
              <a:t>（</a:t>
            </a:r>
            <a:r>
              <a:rPr lang="en-US" altLang="zh-CN" dirty="0">
                <a:solidFill>
                  <a:prstClr val="black"/>
                </a:solidFill>
                <a:latin typeface="华文楷体" panose="02010600040101010101" pitchFamily="2" charset="-122"/>
                <a:ea typeface="华文楷体" panose="02010600040101010101" pitchFamily="2" charset="-122"/>
              </a:rPr>
              <a:t>122115</a:t>
            </a:r>
            <a:r>
              <a:rPr lang="zh-CN" altLang="en-US" dirty="0">
                <a:solidFill>
                  <a:prstClr val="black"/>
                </a:solidFill>
                <a:latin typeface="华文楷体" panose="02010600040101010101" pitchFamily="2" charset="-122"/>
                <a:ea typeface="华文楷体" panose="02010600040101010101" pitchFamily="2" charset="-122"/>
              </a:rPr>
              <a:t>）到债券的付息日，</a:t>
            </a:r>
            <a:r>
              <a:rPr lang="en-US" altLang="zh-CN" dirty="0">
                <a:solidFill>
                  <a:prstClr val="black"/>
                </a:solidFill>
                <a:latin typeface="华文楷体" panose="02010600040101010101" pitchFamily="2" charset="-122"/>
                <a:ea typeface="华文楷体" panose="02010600040101010101" pitchFamily="2" charset="-122"/>
              </a:rPr>
              <a:t>2013</a:t>
            </a:r>
            <a:r>
              <a:rPr lang="zh-CN" altLang="en-US" dirty="0">
                <a:solidFill>
                  <a:prstClr val="black"/>
                </a:solidFill>
                <a:latin typeface="华文楷体" panose="02010600040101010101" pitchFamily="2" charset="-122"/>
                <a:ea typeface="华文楷体" panose="02010600040101010101" pitchFamily="2" charset="-122"/>
              </a:rPr>
              <a:t>年</a:t>
            </a:r>
            <a:r>
              <a:rPr lang="en-US" altLang="zh-CN" dirty="0">
                <a:solidFill>
                  <a:prstClr val="black"/>
                </a:solidFill>
                <a:latin typeface="华文楷体" panose="02010600040101010101" pitchFamily="2" charset="-122"/>
                <a:ea typeface="华文楷体" panose="02010600040101010101" pitchFamily="2" charset="-122"/>
              </a:rPr>
              <a:t>12</a:t>
            </a:r>
            <a:r>
              <a:rPr lang="zh-CN" altLang="en-US" dirty="0">
                <a:solidFill>
                  <a:prstClr val="black"/>
                </a:solidFill>
                <a:latin typeface="华文楷体" panose="02010600040101010101" pitchFamily="2" charset="-122"/>
                <a:ea typeface="华文楷体" panose="02010600040101010101" pitchFamily="2" charset="-122"/>
              </a:rPr>
              <a:t>月</a:t>
            </a:r>
            <a:r>
              <a:rPr lang="en-US" altLang="zh-CN" dirty="0">
                <a:solidFill>
                  <a:prstClr val="black"/>
                </a:solidFill>
                <a:latin typeface="华文楷体" panose="02010600040101010101" pitchFamily="2" charset="-122"/>
                <a:ea typeface="华文楷体" panose="02010600040101010101" pitchFamily="2" charset="-122"/>
              </a:rPr>
              <a:t>27</a:t>
            </a:r>
            <a:r>
              <a:rPr lang="zh-CN" altLang="en-US" dirty="0">
                <a:solidFill>
                  <a:prstClr val="black"/>
                </a:solidFill>
                <a:latin typeface="华文楷体" panose="02010600040101010101" pitchFamily="2" charset="-122"/>
                <a:ea typeface="华文楷体" panose="02010600040101010101" pitchFamily="2" charset="-122"/>
              </a:rPr>
              <a:t>日付息日获得利息收入，所得利息</a:t>
            </a:r>
            <a:r>
              <a:rPr lang="en-US" altLang="zh-CN" dirty="0">
                <a:solidFill>
                  <a:prstClr val="black"/>
                </a:solidFill>
                <a:latin typeface="华文楷体" panose="02010600040101010101" pitchFamily="2" charset="-122"/>
                <a:ea typeface="华文楷体" panose="02010600040101010101" pitchFamily="2" charset="-122"/>
              </a:rPr>
              <a:t>=1001006%=600</a:t>
            </a:r>
            <a:r>
              <a:rPr lang="zh-CN" altLang="en-US" dirty="0">
                <a:solidFill>
                  <a:prstClr val="black"/>
                </a:solidFill>
                <a:latin typeface="华文楷体" panose="02010600040101010101" pitchFamily="2" charset="-122"/>
                <a:ea typeface="华文楷体" panose="02010600040101010101" pitchFamily="2" charset="-122"/>
              </a:rPr>
              <a:t>元，净收入</a:t>
            </a:r>
            <a:r>
              <a:rPr lang="en-US" altLang="zh-CN" dirty="0">
                <a:solidFill>
                  <a:prstClr val="black"/>
                </a:solidFill>
                <a:latin typeface="华文楷体" panose="02010600040101010101" pitchFamily="2" charset="-122"/>
                <a:ea typeface="华文楷体" panose="02010600040101010101" pitchFamily="2" charset="-122"/>
              </a:rPr>
              <a:t>=</a:t>
            </a:r>
            <a:r>
              <a:rPr lang="zh-CN" altLang="en-US" dirty="0">
                <a:solidFill>
                  <a:prstClr val="black"/>
                </a:solidFill>
                <a:latin typeface="华文楷体" panose="02010600040101010101" pitchFamily="2" charset="-122"/>
                <a:ea typeface="华文楷体" panose="02010600040101010101" pitchFamily="2" charset="-122"/>
              </a:rPr>
              <a:t>所得利息</a:t>
            </a:r>
            <a:r>
              <a:rPr lang="en-US" altLang="zh-CN" dirty="0">
                <a:solidFill>
                  <a:prstClr val="black"/>
                </a:solidFill>
                <a:latin typeface="华文楷体" panose="02010600040101010101" pitchFamily="2" charset="-122"/>
                <a:ea typeface="华文楷体" panose="02010600040101010101" pitchFamily="2" charset="-122"/>
              </a:rPr>
              <a:t>-</a:t>
            </a:r>
            <a:r>
              <a:rPr lang="zh-CN" altLang="en-US" dirty="0">
                <a:solidFill>
                  <a:prstClr val="black"/>
                </a:solidFill>
                <a:latin typeface="华文楷体" panose="02010600040101010101" pitchFamily="2" charset="-122"/>
                <a:ea typeface="华文楷体" panose="02010600040101010101" pitchFamily="2" charset="-122"/>
              </a:rPr>
              <a:t>利息税</a:t>
            </a:r>
            <a:r>
              <a:rPr lang="en-US" altLang="zh-CN" dirty="0">
                <a:solidFill>
                  <a:prstClr val="black"/>
                </a:solidFill>
                <a:latin typeface="华文楷体" panose="02010600040101010101" pitchFamily="2" charset="-122"/>
                <a:ea typeface="华文楷体" panose="02010600040101010101" pitchFamily="2" charset="-122"/>
              </a:rPr>
              <a:t>=600×</a:t>
            </a:r>
            <a:r>
              <a:rPr lang="zh-CN" altLang="en-US" dirty="0">
                <a:solidFill>
                  <a:prstClr val="black"/>
                </a:solidFill>
                <a:latin typeface="华文楷体" panose="02010600040101010101" pitchFamily="2" charset="-122"/>
                <a:ea typeface="华文楷体" panose="02010600040101010101" pitchFamily="2" charset="-122"/>
              </a:rPr>
              <a:t>（</a:t>
            </a:r>
            <a:r>
              <a:rPr lang="en-US" altLang="zh-CN" dirty="0">
                <a:solidFill>
                  <a:prstClr val="black"/>
                </a:solidFill>
                <a:latin typeface="华文楷体" panose="02010600040101010101" pitchFamily="2" charset="-122"/>
                <a:ea typeface="华文楷体" panose="02010600040101010101" pitchFamily="2" charset="-122"/>
              </a:rPr>
              <a:t>1-20%</a:t>
            </a:r>
            <a:r>
              <a:rPr lang="zh-CN" altLang="en-US" dirty="0">
                <a:solidFill>
                  <a:prstClr val="black"/>
                </a:solidFill>
                <a:latin typeface="华文楷体" panose="02010600040101010101" pitchFamily="2" charset="-122"/>
                <a:ea typeface="华文楷体" panose="02010600040101010101" pitchFamily="2" charset="-122"/>
              </a:rPr>
              <a:t>）</a:t>
            </a:r>
            <a:r>
              <a:rPr lang="en-US" altLang="zh-CN" dirty="0">
                <a:solidFill>
                  <a:prstClr val="black"/>
                </a:solidFill>
                <a:latin typeface="华文楷体" panose="02010600040101010101" pitchFamily="2" charset="-122"/>
                <a:ea typeface="华文楷体" panose="02010600040101010101" pitchFamily="2" charset="-122"/>
              </a:rPr>
              <a:t>=480</a:t>
            </a:r>
            <a:r>
              <a:rPr lang="zh-CN" altLang="en-US" dirty="0">
                <a:solidFill>
                  <a:prstClr val="black"/>
                </a:solidFill>
                <a:latin typeface="华文楷体" panose="02010600040101010101" pitchFamily="2" charset="-122"/>
                <a:ea typeface="华文楷体" panose="02010600040101010101" pitchFamily="2" charset="-122"/>
              </a:rPr>
              <a:t>元。</a:t>
            </a:r>
            <a:endParaRPr lang="en-US" altLang="zh-CN" dirty="0">
              <a:solidFill>
                <a:prstClr val="black"/>
              </a:solidFill>
              <a:latin typeface="华文楷体" panose="02010600040101010101" pitchFamily="2" charset="-122"/>
              <a:ea typeface="华文楷体" panose="02010600040101010101" pitchFamily="2" charset="-122"/>
            </a:endParaRPr>
          </a:p>
          <a:p>
            <a:pPr>
              <a:buClr>
                <a:srgbClr val="B80E0F"/>
              </a:buClr>
              <a:defRPr/>
            </a:pPr>
            <a:r>
              <a:rPr lang="en-US" altLang="zh-CN" dirty="0">
                <a:solidFill>
                  <a:prstClr val="black"/>
                </a:solidFill>
                <a:latin typeface="华文楷体" panose="02010600040101010101" pitchFamily="2" charset="-122"/>
                <a:ea typeface="华文楷体" panose="02010600040101010101" pitchFamily="2" charset="-122"/>
              </a:rPr>
              <a:t>2013</a:t>
            </a:r>
            <a:r>
              <a:rPr lang="zh-CN" altLang="en-US" dirty="0">
                <a:solidFill>
                  <a:prstClr val="black"/>
                </a:solidFill>
                <a:latin typeface="华文楷体" panose="02010600040101010101" pitchFamily="2" charset="-122"/>
                <a:ea typeface="华文楷体" panose="02010600040101010101" pitchFamily="2" charset="-122"/>
              </a:rPr>
              <a:t>年</a:t>
            </a:r>
            <a:r>
              <a:rPr lang="en-US" altLang="zh-CN" dirty="0">
                <a:solidFill>
                  <a:prstClr val="black"/>
                </a:solidFill>
                <a:latin typeface="华文楷体" panose="02010600040101010101" pitchFamily="2" charset="-122"/>
                <a:ea typeface="华文楷体" panose="02010600040101010101" pitchFamily="2" charset="-122"/>
              </a:rPr>
              <a:t>12</a:t>
            </a:r>
            <a:r>
              <a:rPr lang="zh-CN" altLang="en-US" dirty="0">
                <a:solidFill>
                  <a:prstClr val="black"/>
                </a:solidFill>
                <a:latin typeface="华文楷体" panose="02010600040101010101" pitchFamily="2" charset="-122"/>
                <a:ea typeface="华文楷体" panose="02010600040101010101" pitchFamily="2" charset="-122"/>
              </a:rPr>
              <a:t>月</a:t>
            </a:r>
            <a:r>
              <a:rPr lang="en-US" altLang="zh-CN" dirty="0">
                <a:solidFill>
                  <a:prstClr val="black"/>
                </a:solidFill>
                <a:latin typeface="华文楷体" panose="02010600040101010101" pitchFamily="2" charset="-122"/>
                <a:ea typeface="华文楷体" panose="02010600040101010101" pitchFamily="2" charset="-122"/>
              </a:rPr>
              <a:t>28</a:t>
            </a:r>
            <a:r>
              <a:rPr lang="zh-CN" altLang="en-US" dirty="0">
                <a:solidFill>
                  <a:prstClr val="black"/>
                </a:solidFill>
                <a:latin typeface="华文楷体" panose="02010600040101010101" pitchFamily="2" charset="-122"/>
                <a:ea typeface="华文楷体" panose="02010600040101010101" pitchFamily="2" charset="-122"/>
              </a:rPr>
              <a:t>日，以</a:t>
            </a:r>
            <a:r>
              <a:rPr lang="en-US" altLang="zh-CN" dirty="0">
                <a:solidFill>
                  <a:prstClr val="black"/>
                </a:solidFill>
                <a:latin typeface="华文楷体" panose="02010600040101010101" pitchFamily="2" charset="-122"/>
                <a:ea typeface="华文楷体" panose="02010600040101010101" pitchFamily="2" charset="-122"/>
              </a:rPr>
              <a:t>91</a:t>
            </a:r>
            <a:r>
              <a:rPr lang="zh-CN" altLang="en-US" dirty="0">
                <a:solidFill>
                  <a:prstClr val="black"/>
                </a:solidFill>
                <a:latin typeface="华文楷体" panose="02010600040101010101" pitchFamily="2" charset="-122"/>
                <a:ea typeface="华文楷体" panose="02010600040101010101" pitchFamily="2" charset="-122"/>
              </a:rPr>
              <a:t>元卖出，净收入</a:t>
            </a:r>
            <a:r>
              <a:rPr lang="en-US" altLang="zh-CN" dirty="0">
                <a:solidFill>
                  <a:prstClr val="black"/>
                </a:solidFill>
                <a:latin typeface="华文楷体" panose="02010600040101010101" pitchFamily="2" charset="-122"/>
                <a:ea typeface="华文楷体" panose="02010600040101010101" pitchFamily="2" charset="-122"/>
              </a:rPr>
              <a:t>=</a:t>
            </a:r>
            <a:r>
              <a:rPr lang="zh-CN" altLang="en-US" dirty="0">
                <a:solidFill>
                  <a:prstClr val="black"/>
                </a:solidFill>
                <a:latin typeface="华文楷体" panose="02010600040101010101" pitchFamily="2" charset="-122"/>
                <a:ea typeface="华文楷体" panose="02010600040101010101" pitchFamily="2" charset="-122"/>
              </a:rPr>
              <a:t>（结算价</a:t>
            </a:r>
            <a:r>
              <a:rPr lang="en-US" altLang="zh-CN" dirty="0">
                <a:solidFill>
                  <a:prstClr val="black"/>
                </a:solidFill>
                <a:latin typeface="华文楷体" panose="02010600040101010101" pitchFamily="2" charset="-122"/>
                <a:ea typeface="华文楷体" panose="02010600040101010101" pitchFamily="2" charset="-122"/>
              </a:rPr>
              <a:t>-</a:t>
            </a:r>
            <a:r>
              <a:rPr lang="zh-CN" altLang="en-US" dirty="0">
                <a:solidFill>
                  <a:prstClr val="black"/>
                </a:solidFill>
                <a:latin typeface="华文楷体" panose="02010600040101010101" pitchFamily="2" charset="-122"/>
                <a:ea typeface="华文楷体" panose="02010600040101010101" pitchFamily="2" charset="-122"/>
              </a:rPr>
              <a:t>成本价）数量</a:t>
            </a:r>
            <a:r>
              <a:rPr lang="en-US" altLang="zh-CN" dirty="0">
                <a:solidFill>
                  <a:prstClr val="black"/>
                </a:solidFill>
                <a:latin typeface="华文楷体" panose="02010600040101010101" pitchFamily="2" charset="-122"/>
                <a:ea typeface="华文楷体" panose="02010600040101010101" pitchFamily="2" charset="-122"/>
              </a:rPr>
              <a:t>=</a:t>
            </a:r>
            <a:r>
              <a:rPr lang="zh-CN" altLang="en-US" dirty="0">
                <a:solidFill>
                  <a:prstClr val="black"/>
                </a:solidFill>
                <a:latin typeface="华文楷体" panose="02010600040101010101" pitchFamily="2" charset="-122"/>
                <a:ea typeface="华文楷体" panose="02010600040101010101" pitchFamily="2" charset="-122"/>
              </a:rPr>
              <a:t>（</a:t>
            </a:r>
            <a:r>
              <a:rPr lang="en-US" altLang="zh-CN" dirty="0">
                <a:solidFill>
                  <a:prstClr val="black"/>
                </a:solidFill>
                <a:latin typeface="华文楷体" panose="02010600040101010101" pitchFamily="2" charset="-122"/>
                <a:ea typeface="华文楷体" panose="02010600040101010101" pitchFamily="2" charset="-122"/>
              </a:rPr>
              <a:t>91-90</a:t>
            </a:r>
            <a:r>
              <a:rPr lang="zh-CN" altLang="en-US" dirty="0">
                <a:solidFill>
                  <a:prstClr val="black"/>
                </a:solidFill>
                <a:latin typeface="华文楷体" panose="02010600040101010101" pitchFamily="2" charset="-122"/>
                <a:ea typeface="华文楷体" panose="02010600040101010101" pitchFamily="2" charset="-122"/>
              </a:rPr>
              <a:t>）</a:t>
            </a:r>
            <a:r>
              <a:rPr lang="en-US" altLang="zh-CN" dirty="0">
                <a:solidFill>
                  <a:prstClr val="black"/>
                </a:solidFill>
                <a:latin typeface="华文楷体" panose="02010600040101010101" pitchFamily="2" charset="-122"/>
                <a:ea typeface="华文楷体" panose="02010600040101010101" pitchFamily="2" charset="-122"/>
              </a:rPr>
              <a:t>100=100</a:t>
            </a:r>
            <a:r>
              <a:rPr lang="zh-CN" altLang="en-US" dirty="0">
                <a:solidFill>
                  <a:prstClr val="black"/>
                </a:solidFill>
                <a:latin typeface="华文楷体" panose="02010600040101010101" pitchFamily="2" charset="-122"/>
                <a:ea typeface="华文楷体" panose="02010600040101010101" pitchFamily="2" charset="-122"/>
              </a:rPr>
              <a:t>元。</a:t>
            </a:r>
            <a:endParaRPr lang="en-US" altLang="zh-CN" dirty="0">
              <a:solidFill>
                <a:prstClr val="black"/>
              </a:solidFill>
              <a:latin typeface="华文楷体" panose="02010600040101010101" pitchFamily="2" charset="-122"/>
              <a:ea typeface="华文楷体" panose="02010600040101010101" pitchFamily="2" charset="-122"/>
            </a:endParaRPr>
          </a:p>
          <a:p>
            <a:pPr>
              <a:buClr>
                <a:srgbClr val="B80E0F"/>
              </a:buClr>
              <a:defRPr/>
            </a:pPr>
            <a:r>
              <a:rPr lang="zh-CN" altLang="en-US" dirty="0">
                <a:solidFill>
                  <a:prstClr val="black"/>
                </a:solidFill>
                <a:latin typeface="华文楷体" panose="02010600040101010101" pitchFamily="2" charset="-122"/>
                <a:ea typeface="华文楷体" panose="02010600040101010101" pitchFamily="2" charset="-122"/>
              </a:rPr>
              <a:t>最终获得净收入</a:t>
            </a:r>
            <a:r>
              <a:rPr lang="en-US" altLang="zh-CN" dirty="0">
                <a:solidFill>
                  <a:prstClr val="black"/>
                </a:solidFill>
                <a:latin typeface="华文楷体" panose="02010600040101010101" pitchFamily="2" charset="-122"/>
                <a:ea typeface="华文楷体" panose="02010600040101010101" pitchFamily="2" charset="-122"/>
              </a:rPr>
              <a:t>=480+100=580</a:t>
            </a:r>
            <a:r>
              <a:rPr lang="zh-CN" altLang="en-US" dirty="0">
                <a:solidFill>
                  <a:prstClr val="black"/>
                </a:solidFill>
                <a:latin typeface="华文楷体" panose="02010600040101010101" pitchFamily="2" charset="-122"/>
                <a:ea typeface="华文楷体" panose="02010600040101010101" pitchFamily="2" charset="-122"/>
              </a:rPr>
              <a:t>元</a:t>
            </a:r>
            <a:endParaRPr lang="en-US" altLang="zh-CN" dirty="0">
              <a:solidFill>
                <a:prstClr val="black"/>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61620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685800"/>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470582"/>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5.2</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企业债和企业债套利</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——6.</a:t>
            </a:r>
            <a:r>
              <a:rPr lang="zh-CN" altLang="en-US" sz="2400" dirty="0">
                <a:solidFill>
                  <a:prstClr val="black"/>
                </a:solidFill>
                <a:latin typeface="华文楷体" panose="02010600040101010101" pitchFamily="2" charset="-122"/>
                <a:ea typeface="华文楷体" panose="02010600040101010101" pitchFamily="2" charset="-122"/>
              </a:rPr>
              <a:t>企业债交易操作</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marL="0" indent="0">
              <a:buClr>
                <a:srgbClr val="B80E0F"/>
              </a:buClr>
              <a:buNone/>
              <a:defRPr/>
            </a:pPr>
            <a:r>
              <a:rPr lang="zh-CN" altLang="en-US" dirty="0">
                <a:solidFill>
                  <a:prstClr val="black"/>
                </a:solidFill>
                <a:latin typeface="华文楷体" panose="02010600040101010101" pitchFamily="2" charset="-122"/>
                <a:ea typeface="华文楷体" panose="02010600040101010101" pitchFamily="2" charset="-122"/>
              </a:rPr>
              <a:t>另外一种情况，如果发现债券价格很低，可以择时低价买入，再等价格上涨时卖出债券。</a:t>
            </a:r>
            <a:endParaRPr lang="en-US" altLang="zh-CN" dirty="0">
              <a:solidFill>
                <a:prstClr val="black"/>
              </a:solidFill>
              <a:latin typeface="华文楷体" panose="02010600040101010101" pitchFamily="2" charset="-122"/>
              <a:ea typeface="华文楷体" panose="02010600040101010101" pitchFamily="2" charset="-122"/>
            </a:endParaRPr>
          </a:p>
          <a:p>
            <a:pPr>
              <a:buClr>
                <a:srgbClr val="B80E0F"/>
              </a:buClr>
              <a:defRPr/>
            </a:pPr>
            <a:r>
              <a:rPr lang="zh-CN" altLang="en-US" dirty="0">
                <a:solidFill>
                  <a:prstClr val="black"/>
                </a:solidFill>
                <a:latin typeface="华文楷体" panose="02010600040101010101" pitchFamily="2" charset="-122"/>
                <a:ea typeface="华文楷体" panose="02010600040101010101" pitchFamily="2" charset="-122"/>
              </a:rPr>
              <a:t>假设</a:t>
            </a:r>
            <a:r>
              <a:rPr lang="en-US" altLang="zh-CN" dirty="0">
                <a:solidFill>
                  <a:prstClr val="black"/>
                </a:solidFill>
                <a:latin typeface="华文楷体" panose="02010600040101010101" pitchFamily="2" charset="-122"/>
                <a:ea typeface="华文楷体" panose="02010600040101010101" pitchFamily="2" charset="-122"/>
              </a:rPr>
              <a:t>B</a:t>
            </a:r>
            <a:r>
              <a:rPr lang="zh-CN" altLang="en-US" dirty="0">
                <a:solidFill>
                  <a:prstClr val="black"/>
                </a:solidFill>
                <a:latin typeface="华文楷体" panose="02010600040101010101" pitchFamily="2" charset="-122"/>
                <a:ea typeface="华文楷体" panose="02010600040101010101" pitchFamily="2" charset="-122"/>
              </a:rPr>
              <a:t>以</a:t>
            </a:r>
            <a:r>
              <a:rPr lang="en-US" altLang="zh-CN" dirty="0">
                <a:solidFill>
                  <a:prstClr val="black"/>
                </a:solidFill>
                <a:latin typeface="华文楷体" panose="02010600040101010101" pitchFamily="2" charset="-122"/>
                <a:ea typeface="华文楷体" panose="02010600040101010101" pitchFamily="2" charset="-122"/>
              </a:rPr>
              <a:t>90</a:t>
            </a:r>
            <a:r>
              <a:rPr lang="zh-CN" altLang="en-US" dirty="0">
                <a:solidFill>
                  <a:prstClr val="black"/>
                </a:solidFill>
                <a:latin typeface="华文楷体" panose="02010600040101010101" pitchFamily="2" charset="-122"/>
                <a:ea typeface="华文楷体" panose="02010600040101010101" pitchFamily="2" charset="-122"/>
              </a:rPr>
              <a:t>元（结算价全价）买入</a:t>
            </a:r>
            <a:r>
              <a:rPr lang="en-US" altLang="zh-CN" dirty="0">
                <a:solidFill>
                  <a:prstClr val="black"/>
                </a:solidFill>
                <a:latin typeface="华文楷体" panose="02010600040101010101" pitchFamily="2" charset="-122"/>
                <a:ea typeface="华文楷体" panose="02010600040101010101" pitchFamily="2" charset="-122"/>
              </a:rPr>
              <a:t>11</a:t>
            </a:r>
            <a:r>
              <a:rPr lang="zh-CN" altLang="en-US" dirty="0">
                <a:solidFill>
                  <a:prstClr val="black"/>
                </a:solidFill>
                <a:latin typeface="华文楷体" panose="02010600040101010101" pitchFamily="2" charset="-122"/>
                <a:ea typeface="华文楷体" panose="02010600040101010101" pitchFamily="2" charset="-122"/>
              </a:rPr>
              <a:t>华锐</a:t>
            </a:r>
            <a:r>
              <a:rPr lang="en-US" altLang="zh-CN" dirty="0">
                <a:solidFill>
                  <a:prstClr val="black"/>
                </a:solidFill>
                <a:latin typeface="华文楷体" panose="02010600040101010101" pitchFamily="2" charset="-122"/>
                <a:ea typeface="华文楷体" panose="02010600040101010101" pitchFamily="2" charset="-122"/>
              </a:rPr>
              <a:t>01</a:t>
            </a:r>
            <a:r>
              <a:rPr lang="zh-CN" altLang="en-US" dirty="0">
                <a:solidFill>
                  <a:prstClr val="black"/>
                </a:solidFill>
                <a:latin typeface="华文楷体" panose="02010600040101010101" pitchFamily="2" charset="-122"/>
                <a:ea typeface="华文楷体" panose="02010600040101010101" pitchFamily="2" charset="-122"/>
              </a:rPr>
              <a:t>（</a:t>
            </a:r>
            <a:r>
              <a:rPr lang="en-US" altLang="zh-CN" dirty="0">
                <a:solidFill>
                  <a:prstClr val="black"/>
                </a:solidFill>
                <a:latin typeface="华文楷体" panose="02010600040101010101" pitchFamily="2" charset="-122"/>
                <a:ea typeface="华文楷体" panose="02010600040101010101" pitchFamily="2" charset="-122"/>
              </a:rPr>
              <a:t>122115</a:t>
            </a:r>
            <a:r>
              <a:rPr lang="zh-CN" altLang="en-US" dirty="0">
                <a:solidFill>
                  <a:prstClr val="black"/>
                </a:solidFill>
                <a:latin typeface="华文楷体" panose="02010600040101010101" pitchFamily="2" charset="-122"/>
                <a:ea typeface="华文楷体" panose="02010600040101010101" pitchFamily="2" charset="-122"/>
              </a:rPr>
              <a:t>）</a:t>
            </a:r>
            <a:r>
              <a:rPr lang="en-US" altLang="zh-CN" dirty="0">
                <a:solidFill>
                  <a:prstClr val="black"/>
                </a:solidFill>
                <a:latin typeface="华文楷体" panose="02010600040101010101" pitchFamily="2" charset="-122"/>
                <a:ea typeface="华文楷体" panose="02010600040101010101" pitchFamily="2" charset="-122"/>
              </a:rPr>
              <a:t>100</a:t>
            </a:r>
            <a:r>
              <a:rPr lang="zh-CN" altLang="en-US" dirty="0">
                <a:solidFill>
                  <a:prstClr val="black"/>
                </a:solidFill>
                <a:latin typeface="华文楷体" panose="02010600040101010101" pitchFamily="2" charset="-122"/>
                <a:ea typeface="华文楷体" panose="02010600040101010101" pitchFamily="2" charset="-122"/>
              </a:rPr>
              <a:t>张，交易金额</a:t>
            </a:r>
            <a:r>
              <a:rPr lang="en-US" altLang="zh-CN" dirty="0">
                <a:solidFill>
                  <a:prstClr val="black"/>
                </a:solidFill>
                <a:latin typeface="华文楷体" panose="02010600040101010101" pitchFamily="2" charset="-122"/>
                <a:ea typeface="华文楷体" panose="02010600040101010101" pitchFamily="2" charset="-122"/>
              </a:rPr>
              <a:t>90×100=9000</a:t>
            </a:r>
            <a:r>
              <a:rPr lang="zh-CN" altLang="en-US" dirty="0">
                <a:solidFill>
                  <a:prstClr val="black"/>
                </a:solidFill>
                <a:latin typeface="华文楷体" panose="02010600040101010101" pitchFamily="2" charset="-122"/>
                <a:ea typeface="华文楷体" panose="02010600040101010101" pitchFamily="2" charset="-122"/>
              </a:rPr>
              <a:t>元。</a:t>
            </a:r>
            <a:endParaRPr lang="en-US" altLang="zh-CN" dirty="0">
              <a:solidFill>
                <a:prstClr val="black"/>
              </a:solidFill>
              <a:latin typeface="华文楷体" panose="02010600040101010101" pitchFamily="2" charset="-122"/>
              <a:ea typeface="华文楷体" panose="02010600040101010101" pitchFamily="2" charset="-122"/>
            </a:endParaRPr>
          </a:p>
          <a:p>
            <a:pPr>
              <a:buClr>
                <a:srgbClr val="B80E0F"/>
              </a:buClr>
              <a:defRPr/>
            </a:pPr>
            <a:r>
              <a:rPr lang="en-US" altLang="zh-CN" dirty="0">
                <a:solidFill>
                  <a:prstClr val="black"/>
                </a:solidFill>
                <a:latin typeface="华文楷体" panose="02010600040101010101" pitchFamily="2" charset="-122"/>
                <a:ea typeface="华文楷体" panose="02010600040101010101" pitchFamily="2" charset="-122"/>
              </a:rPr>
              <a:t>2013</a:t>
            </a:r>
            <a:r>
              <a:rPr lang="zh-CN" altLang="en-US" dirty="0">
                <a:solidFill>
                  <a:prstClr val="black"/>
                </a:solidFill>
                <a:latin typeface="华文楷体" panose="02010600040101010101" pitchFamily="2" charset="-122"/>
                <a:ea typeface="华文楷体" panose="02010600040101010101" pitchFamily="2" charset="-122"/>
              </a:rPr>
              <a:t>年</a:t>
            </a:r>
            <a:r>
              <a:rPr lang="en-US" altLang="zh-CN" dirty="0">
                <a:solidFill>
                  <a:prstClr val="black"/>
                </a:solidFill>
                <a:latin typeface="华文楷体" panose="02010600040101010101" pitchFamily="2" charset="-122"/>
                <a:ea typeface="华文楷体" panose="02010600040101010101" pitchFamily="2" charset="-122"/>
              </a:rPr>
              <a:t>12</a:t>
            </a:r>
            <a:r>
              <a:rPr lang="zh-CN" altLang="en-US" dirty="0">
                <a:solidFill>
                  <a:prstClr val="black"/>
                </a:solidFill>
                <a:latin typeface="华文楷体" panose="02010600040101010101" pitchFamily="2" charset="-122"/>
                <a:ea typeface="华文楷体" panose="02010600040101010101" pitchFamily="2" charset="-122"/>
              </a:rPr>
              <a:t>月</a:t>
            </a:r>
            <a:r>
              <a:rPr lang="en-US" altLang="zh-CN" dirty="0">
                <a:solidFill>
                  <a:prstClr val="black"/>
                </a:solidFill>
                <a:latin typeface="华文楷体" panose="02010600040101010101" pitchFamily="2" charset="-122"/>
                <a:ea typeface="华文楷体" panose="02010600040101010101" pitchFamily="2" charset="-122"/>
              </a:rPr>
              <a:t>27</a:t>
            </a:r>
            <a:r>
              <a:rPr lang="zh-CN" altLang="en-US" dirty="0">
                <a:solidFill>
                  <a:prstClr val="black"/>
                </a:solidFill>
                <a:latin typeface="华文楷体" panose="02010600040101010101" pitchFamily="2" charset="-122"/>
                <a:ea typeface="华文楷体" panose="02010600040101010101" pitchFamily="2" charset="-122"/>
              </a:rPr>
              <a:t>日，以</a:t>
            </a:r>
            <a:r>
              <a:rPr lang="en-US" altLang="zh-CN" dirty="0">
                <a:solidFill>
                  <a:prstClr val="black"/>
                </a:solidFill>
                <a:latin typeface="华文楷体" panose="02010600040101010101" pitchFamily="2" charset="-122"/>
                <a:ea typeface="华文楷体" panose="02010600040101010101" pitchFamily="2" charset="-122"/>
              </a:rPr>
              <a:t>90</a:t>
            </a:r>
            <a:r>
              <a:rPr lang="zh-CN" altLang="en-US" dirty="0">
                <a:solidFill>
                  <a:prstClr val="black"/>
                </a:solidFill>
                <a:latin typeface="华文楷体" panose="02010600040101010101" pitchFamily="2" charset="-122"/>
                <a:ea typeface="华文楷体" panose="02010600040101010101" pitchFamily="2" charset="-122"/>
              </a:rPr>
              <a:t>元卖出，付息日应计利息</a:t>
            </a:r>
            <a:r>
              <a:rPr lang="en-US" altLang="zh-CN" dirty="0">
                <a:solidFill>
                  <a:prstClr val="black"/>
                </a:solidFill>
                <a:latin typeface="华文楷体" panose="02010600040101010101" pitchFamily="2" charset="-122"/>
                <a:ea typeface="华文楷体" panose="02010600040101010101" pitchFamily="2" charset="-122"/>
              </a:rPr>
              <a:t>6%</a:t>
            </a:r>
            <a:r>
              <a:rPr lang="zh-CN" altLang="en-US" dirty="0">
                <a:solidFill>
                  <a:prstClr val="black"/>
                </a:solidFill>
                <a:latin typeface="华文楷体" panose="02010600040101010101" pitchFamily="2" charset="-122"/>
                <a:ea typeface="华文楷体" panose="02010600040101010101" pitchFamily="2" charset="-122"/>
              </a:rPr>
              <a:t>，净收入</a:t>
            </a:r>
            <a:r>
              <a:rPr lang="en-US" altLang="zh-CN" dirty="0">
                <a:solidFill>
                  <a:prstClr val="black"/>
                </a:solidFill>
                <a:latin typeface="华文楷体" panose="02010600040101010101" pitchFamily="2" charset="-122"/>
                <a:ea typeface="华文楷体" panose="02010600040101010101" pitchFamily="2" charset="-122"/>
              </a:rPr>
              <a:t>=</a:t>
            </a:r>
            <a:r>
              <a:rPr lang="zh-CN" altLang="en-US" dirty="0">
                <a:solidFill>
                  <a:prstClr val="black"/>
                </a:solidFill>
                <a:latin typeface="华文楷体" panose="02010600040101010101" pitchFamily="2" charset="-122"/>
                <a:ea typeface="华文楷体" panose="02010600040101010101" pitchFamily="2" charset="-122"/>
              </a:rPr>
              <a:t>（结算价</a:t>
            </a:r>
            <a:r>
              <a:rPr lang="en-US" altLang="zh-CN" dirty="0">
                <a:solidFill>
                  <a:prstClr val="black"/>
                </a:solidFill>
                <a:latin typeface="华文楷体" panose="02010600040101010101" pitchFamily="2" charset="-122"/>
                <a:ea typeface="华文楷体" panose="02010600040101010101" pitchFamily="2" charset="-122"/>
              </a:rPr>
              <a:t>-</a:t>
            </a:r>
            <a:r>
              <a:rPr lang="zh-CN" altLang="en-US" dirty="0">
                <a:solidFill>
                  <a:prstClr val="black"/>
                </a:solidFill>
                <a:latin typeface="华文楷体" panose="02010600040101010101" pitchFamily="2" charset="-122"/>
                <a:ea typeface="华文楷体" panose="02010600040101010101" pitchFamily="2" charset="-122"/>
              </a:rPr>
              <a:t>成本价）数量</a:t>
            </a:r>
            <a:r>
              <a:rPr lang="en-US" altLang="zh-CN" dirty="0">
                <a:solidFill>
                  <a:prstClr val="black"/>
                </a:solidFill>
                <a:latin typeface="华文楷体" panose="02010600040101010101" pitchFamily="2" charset="-122"/>
                <a:ea typeface="华文楷体" panose="02010600040101010101" pitchFamily="2" charset="-122"/>
              </a:rPr>
              <a:t>=</a:t>
            </a:r>
            <a:r>
              <a:rPr lang="zh-CN" altLang="en-US" dirty="0">
                <a:solidFill>
                  <a:prstClr val="black"/>
                </a:solidFill>
                <a:latin typeface="华文楷体" panose="02010600040101010101" pitchFamily="2" charset="-122"/>
                <a:ea typeface="华文楷体" panose="02010600040101010101" pitchFamily="2" charset="-122"/>
              </a:rPr>
              <a:t>（（交易价</a:t>
            </a:r>
            <a:r>
              <a:rPr lang="en-US" altLang="zh-CN" dirty="0">
                <a:solidFill>
                  <a:prstClr val="black"/>
                </a:solidFill>
                <a:latin typeface="华文楷体" panose="02010600040101010101" pitchFamily="2" charset="-122"/>
                <a:ea typeface="华文楷体" panose="02010600040101010101" pitchFamily="2" charset="-122"/>
              </a:rPr>
              <a:t>+</a:t>
            </a:r>
            <a:r>
              <a:rPr lang="zh-CN" altLang="en-US" dirty="0">
                <a:solidFill>
                  <a:prstClr val="black"/>
                </a:solidFill>
                <a:latin typeface="华文楷体" panose="02010600040101010101" pitchFamily="2" charset="-122"/>
                <a:ea typeface="华文楷体" panose="02010600040101010101" pitchFamily="2" charset="-122"/>
              </a:rPr>
              <a:t>应计利息）</a:t>
            </a:r>
            <a:r>
              <a:rPr lang="en-US" altLang="zh-CN" dirty="0">
                <a:solidFill>
                  <a:prstClr val="black"/>
                </a:solidFill>
                <a:latin typeface="华文楷体" panose="02010600040101010101" pitchFamily="2" charset="-122"/>
                <a:ea typeface="华文楷体" panose="02010600040101010101" pitchFamily="2" charset="-122"/>
              </a:rPr>
              <a:t>-</a:t>
            </a:r>
            <a:r>
              <a:rPr lang="zh-CN" altLang="en-US" dirty="0">
                <a:solidFill>
                  <a:prstClr val="black"/>
                </a:solidFill>
                <a:latin typeface="华文楷体" panose="02010600040101010101" pitchFamily="2" charset="-122"/>
                <a:ea typeface="华文楷体" panose="02010600040101010101" pitchFamily="2" charset="-122"/>
              </a:rPr>
              <a:t>成本价）数量</a:t>
            </a:r>
            <a:r>
              <a:rPr lang="en-US" altLang="zh-CN" dirty="0">
                <a:solidFill>
                  <a:prstClr val="black"/>
                </a:solidFill>
                <a:latin typeface="华文楷体" panose="02010600040101010101" pitchFamily="2" charset="-122"/>
                <a:ea typeface="华文楷体" panose="02010600040101010101" pitchFamily="2" charset="-122"/>
              </a:rPr>
              <a:t>=</a:t>
            </a:r>
            <a:r>
              <a:rPr lang="zh-CN" altLang="en-US" dirty="0">
                <a:solidFill>
                  <a:prstClr val="black"/>
                </a:solidFill>
                <a:latin typeface="华文楷体" panose="02010600040101010101" pitchFamily="2" charset="-122"/>
                <a:ea typeface="华文楷体" panose="02010600040101010101" pitchFamily="2" charset="-122"/>
              </a:rPr>
              <a:t>（</a:t>
            </a:r>
            <a:r>
              <a:rPr lang="en-US" altLang="zh-CN" dirty="0">
                <a:solidFill>
                  <a:prstClr val="black"/>
                </a:solidFill>
                <a:latin typeface="华文楷体" panose="02010600040101010101" pitchFamily="2" charset="-122"/>
                <a:ea typeface="华文楷体" panose="02010600040101010101" pitchFamily="2" charset="-122"/>
              </a:rPr>
              <a:t>90+6-90</a:t>
            </a:r>
            <a:r>
              <a:rPr lang="zh-CN" altLang="en-US" dirty="0">
                <a:solidFill>
                  <a:prstClr val="black"/>
                </a:solidFill>
                <a:latin typeface="华文楷体" panose="02010600040101010101" pitchFamily="2" charset="-122"/>
                <a:ea typeface="华文楷体" panose="02010600040101010101" pitchFamily="2" charset="-122"/>
              </a:rPr>
              <a:t>）</a:t>
            </a:r>
            <a:r>
              <a:rPr lang="en-US" altLang="zh-CN" dirty="0">
                <a:solidFill>
                  <a:prstClr val="black"/>
                </a:solidFill>
                <a:latin typeface="华文楷体" panose="02010600040101010101" pitchFamily="2" charset="-122"/>
                <a:ea typeface="华文楷体" panose="02010600040101010101" pitchFamily="2" charset="-122"/>
              </a:rPr>
              <a:t>×100=600</a:t>
            </a:r>
            <a:r>
              <a:rPr lang="zh-CN" altLang="en-US" dirty="0">
                <a:solidFill>
                  <a:prstClr val="black"/>
                </a:solidFill>
                <a:latin typeface="华文楷体" panose="02010600040101010101" pitchFamily="2" charset="-122"/>
                <a:ea typeface="华文楷体" panose="02010600040101010101" pitchFamily="2" charset="-122"/>
              </a:rPr>
              <a:t>元。</a:t>
            </a:r>
            <a:endParaRPr lang="en-US" altLang="zh-CN" dirty="0">
              <a:solidFill>
                <a:prstClr val="black"/>
              </a:solidFill>
              <a:latin typeface="华文楷体" panose="02010600040101010101" pitchFamily="2" charset="-122"/>
              <a:ea typeface="华文楷体" panose="02010600040101010101" pitchFamily="2" charset="-122"/>
            </a:endParaRPr>
          </a:p>
          <a:p>
            <a:pPr>
              <a:buClr>
                <a:srgbClr val="B80E0F"/>
              </a:buClr>
              <a:defRPr/>
            </a:pPr>
            <a:r>
              <a:rPr lang="zh-CN" altLang="en-US" dirty="0">
                <a:solidFill>
                  <a:prstClr val="black"/>
                </a:solidFill>
                <a:latin typeface="华文楷体" panose="02010600040101010101" pitchFamily="2" charset="-122"/>
                <a:ea typeface="华文楷体" panose="02010600040101010101" pitchFamily="2" charset="-122"/>
              </a:rPr>
              <a:t>最终获得净收入</a:t>
            </a:r>
            <a:r>
              <a:rPr lang="en-US" altLang="zh-CN" dirty="0">
                <a:solidFill>
                  <a:prstClr val="black"/>
                </a:solidFill>
                <a:latin typeface="华文楷体" panose="02010600040101010101" pitchFamily="2" charset="-122"/>
                <a:ea typeface="华文楷体" panose="02010600040101010101" pitchFamily="2" charset="-122"/>
              </a:rPr>
              <a:t>=600</a:t>
            </a:r>
            <a:r>
              <a:rPr lang="zh-CN" altLang="en-US" dirty="0">
                <a:solidFill>
                  <a:prstClr val="black"/>
                </a:solidFill>
                <a:latin typeface="华文楷体" panose="02010600040101010101" pitchFamily="2" charset="-122"/>
                <a:ea typeface="华文楷体" panose="02010600040101010101" pitchFamily="2" charset="-122"/>
              </a:rPr>
              <a:t>元</a:t>
            </a:r>
            <a:endParaRPr lang="en-US" altLang="zh-CN" dirty="0">
              <a:solidFill>
                <a:prstClr val="black"/>
              </a:solidFill>
              <a:latin typeface="华文楷体" panose="02010600040101010101" pitchFamily="2" charset="-122"/>
              <a:ea typeface="华文楷体" panose="02010600040101010101" pitchFamily="2" charset="-122"/>
            </a:endParaRPr>
          </a:p>
          <a:p>
            <a:pPr>
              <a:buClr>
                <a:srgbClr val="B80E0F"/>
              </a:buClr>
              <a:defRPr/>
            </a:pPr>
            <a:r>
              <a:rPr lang="zh-CN" altLang="en-US" dirty="0">
                <a:solidFill>
                  <a:prstClr val="black"/>
                </a:solidFill>
                <a:latin typeface="华文楷体" panose="02010600040101010101" pitchFamily="2" charset="-122"/>
                <a:ea typeface="华文楷体" panose="02010600040101010101" pitchFamily="2" charset="-122"/>
              </a:rPr>
              <a:t>比较上面的两种操作，以高价卖出债券比持有到期获得利息有更高的收益。每个月都有不少到期或者付息企业债券，靠企业债也能获得不错的收益率。</a:t>
            </a:r>
            <a:endParaRPr lang="en-US" altLang="zh-CN" dirty="0">
              <a:solidFill>
                <a:prstClr val="black"/>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19014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A507AD-AA7D-45B1-A03D-1E271A62156B}"/>
              </a:ext>
            </a:extLst>
          </p:cNvPr>
          <p:cNvSpPr>
            <a:spLocks noGrp="1"/>
          </p:cNvSpPr>
          <p:nvPr>
            <p:ph type="title"/>
          </p:nvPr>
        </p:nvSpPr>
        <p:spPr>
          <a:xfrm>
            <a:off x="685801" y="685800"/>
            <a:ext cx="10579230" cy="1151965"/>
          </a:xfrm>
        </p:spPr>
        <p:txBody>
          <a:bodyPr>
            <a:normAutofit/>
          </a:bodyPr>
          <a:lstStyle/>
          <a:p>
            <a:r>
              <a:rPr lang="en-US" altLang="zh-CN" dirty="0"/>
              <a:t>Part 3</a:t>
            </a:r>
            <a:r>
              <a:rPr lang="zh-CN" altLang="en-US" dirty="0"/>
              <a:t>：</a:t>
            </a:r>
            <a:r>
              <a:rPr lang="en-US" altLang="zh-CN" sz="5400" dirty="0">
                <a:latin typeface="华文楷体" panose="02010600040101010101" pitchFamily="2" charset="-122"/>
                <a:ea typeface="华文楷体" panose="02010600040101010101" pitchFamily="2" charset="-122"/>
              </a:rPr>
              <a:t> </a:t>
            </a:r>
            <a:r>
              <a:rPr lang="zh-CN" altLang="en-US" sz="5400"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27BE86-2289-4304-A442-E2C8EC7E066E}"/>
              </a:ext>
            </a:extLst>
          </p:cNvPr>
          <p:cNvSpPr>
            <a:spLocks noGrp="1"/>
          </p:cNvSpPr>
          <p:nvPr>
            <p:ph idx="1"/>
          </p:nvPr>
        </p:nvSpPr>
        <p:spPr/>
        <p:txBody>
          <a:bodyPr>
            <a:normAutofit/>
          </a:bodyPr>
          <a:lstStyle/>
          <a:p>
            <a:r>
              <a:rPr lang="en-US" altLang="zh-CN" sz="2800" b="1" dirty="0">
                <a:latin typeface="华文楷体" panose="02010600040101010101" pitchFamily="2" charset="-122"/>
                <a:ea typeface="华文楷体" panose="02010600040101010101" pitchFamily="2" charset="-122"/>
              </a:rPr>
              <a:t>Chapter 5</a:t>
            </a:r>
            <a:r>
              <a:rPr lang="zh-CN" altLang="en-US" sz="2800" b="1" dirty="0">
                <a:latin typeface="华文楷体" panose="02010600040101010101" pitchFamily="2" charset="-122"/>
                <a:ea typeface="华文楷体" panose="02010600040101010101" pitchFamily="2" charset="-122"/>
              </a:rPr>
              <a:t>：债券和回购</a:t>
            </a:r>
            <a:endParaRPr lang="en-US" altLang="zh-CN" sz="2800" b="1"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en-US" altLang="zh-CN" sz="2400" dirty="0">
                <a:latin typeface="华文楷体" panose="02010600040101010101" pitchFamily="2" charset="-122"/>
                <a:ea typeface="华文楷体" panose="02010600040101010101" pitchFamily="2" charset="-122"/>
              </a:rPr>
              <a:t>5.1 </a:t>
            </a:r>
            <a:r>
              <a:rPr lang="zh-CN" altLang="en-US" sz="2400" dirty="0">
                <a:latin typeface="华文楷体" panose="02010600040101010101" pitchFamily="2" charset="-122"/>
                <a:ea typeface="华文楷体" panose="02010600040101010101" pitchFamily="2" charset="-122"/>
              </a:rPr>
              <a:t>了解国债</a:t>
            </a:r>
            <a:endParaRPr lang="en-US" altLang="zh-CN" sz="240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en-US" altLang="zh-CN" sz="2400" dirty="0">
                <a:highlight>
                  <a:srgbClr val="FFFF00"/>
                </a:highlight>
                <a:latin typeface="华文楷体" panose="02010600040101010101" pitchFamily="2" charset="-122"/>
                <a:ea typeface="华文楷体" panose="02010600040101010101" pitchFamily="2" charset="-122"/>
              </a:rPr>
              <a:t>5.2 </a:t>
            </a:r>
            <a:r>
              <a:rPr lang="zh-CN" altLang="en-US" sz="2400" dirty="0">
                <a:highlight>
                  <a:srgbClr val="FFFF00"/>
                </a:highlight>
                <a:latin typeface="华文楷体" panose="02010600040101010101" pitchFamily="2" charset="-122"/>
                <a:ea typeface="华文楷体" panose="02010600040101010101" pitchFamily="2" charset="-122"/>
              </a:rPr>
              <a:t>企业债和企业债套利</a:t>
            </a:r>
            <a:endParaRPr lang="en-US" altLang="zh-CN" sz="2400" dirty="0">
              <a:highlight>
                <a:srgbClr val="FFFF00"/>
              </a:highlight>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en-US" altLang="zh-CN" sz="2400" dirty="0">
                <a:latin typeface="华文楷体" panose="02010600040101010101" pitchFamily="2" charset="-122"/>
                <a:ea typeface="华文楷体" panose="02010600040101010101" pitchFamily="2" charset="-122"/>
              </a:rPr>
              <a:t>5.3 </a:t>
            </a:r>
            <a:r>
              <a:rPr lang="zh-CN" altLang="en-US" sz="2400" dirty="0">
                <a:latin typeface="华文楷体" panose="02010600040101010101" pitchFamily="2" charset="-122"/>
                <a:ea typeface="华文楷体" panose="02010600040101010101" pitchFamily="2" charset="-122"/>
              </a:rPr>
              <a:t>可转债套利实践</a:t>
            </a:r>
            <a:endParaRPr lang="en-US" altLang="zh-CN" sz="240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en-US" altLang="zh-CN" sz="2400" dirty="0">
                <a:latin typeface="华文楷体" panose="02010600040101010101" pitchFamily="2" charset="-122"/>
                <a:ea typeface="华文楷体" panose="02010600040101010101" pitchFamily="2" charset="-122"/>
              </a:rPr>
              <a:t>5.4 </a:t>
            </a:r>
            <a:r>
              <a:rPr lang="zh-CN" altLang="en-US" sz="2400" dirty="0">
                <a:latin typeface="华文楷体" panose="02010600040101010101" pitchFamily="2" charset="-122"/>
                <a:ea typeface="华文楷体" panose="02010600040101010101" pitchFamily="2" charset="-122"/>
              </a:rPr>
              <a:t>金融无风险交易工具逆回购</a:t>
            </a:r>
            <a:endParaRPr lang="en-US" altLang="zh-CN" sz="2400" dirty="0">
              <a:latin typeface="华文楷体" panose="02010600040101010101" pitchFamily="2" charset="-122"/>
              <a:ea typeface="华文楷体" panose="02010600040101010101" pitchFamily="2" charset="-122"/>
            </a:endParaRPr>
          </a:p>
          <a:p>
            <a:endParaRPr lang="zh-CN" altLang="en-US" dirty="0"/>
          </a:p>
        </p:txBody>
      </p:sp>
    </p:spTree>
    <p:extLst>
      <p:ext uri="{BB962C8B-B14F-4D97-AF65-F5344CB8AC3E}">
        <p14:creationId xmlns:p14="http://schemas.microsoft.com/office/powerpoint/2010/main" val="1006184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685800"/>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357461"/>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5.2</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企业债和企业债套利</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zh-CN" altLang="en-US" dirty="0">
                <a:solidFill>
                  <a:prstClr val="black"/>
                </a:solidFill>
                <a:latin typeface="华文楷体" panose="02010600040101010101" pitchFamily="2" charset="-122"/>
                <a:ea typeface="华文楷体" panose="02010600040101010101" pitchFamily="2" charset="-122"/>
              </a:rPr>
              <a:t>问题：如何进行企业债投资</a:t>
            </a:r>
            <a:endParaRPr lang="en-US" altLang="zh-CN"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zh-CN" altLang="en-US" dirty="0">
                <a:solidFill>
                  <a:prstClr val="black"/>
                </a:solidFill>
                <a:latin typeface="华文楷体" panose="02010600040101010101" pitchFamily="2" charset="-122"/>
                <a:ea typeface="华文楷体" panose="02010600040101010101" pitchFamily="2" charset="-122"/>
              </a:rPr>
              <a:t>引言：债，是金融体系中一个重要的组成部分。近</a:t>
            </a:r>
            <a:r>
              <a:rPr lang="en-US" altLang="zh-CN" dirty="0">
                <a:solidFill>
                  <a:prstClr val="black"/>
                </a:solidFill>
                <a:latin typeface="华文楷体" panose="02010600040101010101" pitchFamily="2" charset="-122"/>
                <a:ea typeface="华文楷体" panose="02010600040101010101" pitchFamily="2" charset="-122"/>
              </a:rPr>
              <a:t>40</a:t>
            </a:r>
            <a:r>
              <a:rPr lang="zh-CN" altLang="en-US" dirty="0">
                <a:solidFill>
                  <a:prstClr val="black"/>
                </a:solidFill>
                <a:latin typeface="华文楷体" panose="02010600040101010101" pitchFamily="2" charset="-122"/>
                <a:ea typeface="华文楷体" panose="02010600040101010101" pitchFamily="2" charset="-122"/>
              </a:rPr>
              <a:t>年来的经济危机都是债造成的，比如</a:t>
            </a:r>
            <a:r>
              <a:rPr lang="en-US" altLang="zh-CN" dirty="0">
                <a:solidFill>
                  <a:prstClr val="black"/>
                </a:solidFill>
                <a:latin typeface="华文楷体" panose="02010600040101010101" pitchFamily="2" charset="-122"/>
                <a:ea typeface="华文楷体" panose="02010600040101010101" pitchFamily="2" charset="-122"/>
              </a:rPr>
              <a:t>1980</a:t>
            </a:r>
            <a:r>
              <a:rPr lang="zh-CN" altLang="en-US" dirty="0">
                <a:solidFill>
                  <a:prstClr val="black"/>
                </a:solidFill>
                <a:latin typeface="华文楷体" panose="02010600040101010101" pitchFamily="2" charset="-122"/>
                <a:ea typeface="华文楷体" panose="02010600040101010101" pitchFamily="2" charset="-122"/>
              </a:rPr>
              <a:t>年的拉美债务危机、</a:t>
            </a:r>
            <a:r>
              <a:rPr lang="en-US" altLang="zh-CN" dirty="0">
                <a:solidFill>
                  <a:prstClr val="black"/>
                </a:solidFill>
                <a:latin typeface="华文楷体" panose="02010600040101010101" pitchFamily="2" charset="-122"/>
                <a:ea typeface="华文楷体" panose="02010600040101010101" pitchFamily="2" charset="-122"/>
              </a:rPr>
              <a:t>1997</a:t>
            </a:r>
            <a:r>
              <a:rPr lang="zh-CN" altLang="en-US" dirty="0">
                <a:solidFill>
                  <a:prstClr val="black"/>
                </a:solidFill>
                <a:latin typeface="华文楷体" panose="02010600040101010101" pitchFamily="2" charset="-122"/>
                <a:ea typeface="华文楷体" panose="02010600040101010101" pitchFamily="2" charset="-122"/>
              </a:rPr>
              <a:t>年的东南亚经济危机、</a:t>
            </a:r>
            <a:r>
              <a:rPr lang="en-US" altLang="zh-CN" dirty="0">
                <a:solidFill>
                  <a:prstClr val="black"/>
                </a:solidFill>
                <a:latin typeface="华文楷体" panose="02010600040101010101" pitchFamily="2" charset="-122"/>
                <a:ea typeface="华文楷体" panose="02010600040101010101" pitchFamily="2" charset="-122"/>
              </a:rPr>
              <a:t>2007</a:t>
            </a:r>
            <a:r>
              <a:rPr lang="zh-CN" altLang="en-US" dirty="0">
                <a:solidFill>
                  <a:prstClr val="black"/>
                </a:solidFill>
                <a:latin typeface="华文楷体" panose="02010600040101010101" pitchFamily="2" charset="-122"/>
                <a:ea typeface="华文楷体" panose="02010600040101010101" pitchFamily="2" charset="-122"/>
              </a:rPr>
              <a:t>年的次贷危机、</a:t>
            </a:r>
            <a:r>
              <a:rPr lang="en-US" altLang="zh-CN" dirty="0">
                <a:solidFill>
                  <a:prstClr val="black"/>
                </a:solidFill>
                <a:latin typeface="华文楷体" panose="02010600040101010101" pitchFamily="2" charset="-122"/>
                <a:ea typeface="华文楷体" panose="02010600040101010101" pitchFamily="2" charset="-122"/>
              </a:rPr>
              <a:t>2009</a:t>
            </a:r>
            <a:r>
              <a:rPr lang="zh-CN" altLang="en-US" dirty="0">
                <a:solidFill>
                  <a:prstClr val="black"/>
                </a:solidFill>
                <a:latin typeface="华文楷体" panose="02010600040101010101" pitchFamily="2" charset="-122"/>
                <a:ea typeface="华文楷体" panose="02010600040101010101" pitchFamily="2" charset="-122"/>
              </a:rPr>
              <a:t>年的欧债危机。如何认识企业债，在金融市场中找到交易机会是本节讨论的重点内容。</a:t>
            </a:r>
            <a:endParaRPr lang="en-US" altLang="zh-CN" b="1"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949747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327582"/>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357461"/>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5.2</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企业债和企业债套利</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——1.</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什么是企业债</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marL="0" lvl="0" indent="0">
                  <a:buClr>
                    <a:srgbClr val="B80E0F"/>
                  </a:buClr>
                  <a:buNone/>
                  <a:defRPr/>
                </a:pPr>
                <a:r>
                  <a:rPr lang="zh-CN" altLang="en-US" dirty="0">
                    <a:latin typeface="华文楷体" panose="02010600040101010101" pitchFamily="2" charset="-122"/>
                    <a:ea typeface="华文楷体" panose="02010600040101010101" pitchFamily="2" charset="-122"/>
                  </a:rPr>
                  <a:t>企业债（</a:t>
                </a:r>
                <a14:m>
                  <m:oMath xmlns:m="http://schemas.openxmlformats.org/officeDocument/2006/math">
                    <m:r>
                      <a:rPr lang="en-US" altLang="zh-CN" i="1" dirty="0" smtClean="0">
                        <a:latin typeface="Cambria Math" panose="02040503050406030204" pitchFamily="18" charset="0"/>
                        <a:ea typeface="华文楷体" panose="02010600040101010101" pitchFamily="2" charset="-122"/>
                      </a:rPr>
                      <m:t>𝐸𝑛𝑡𝑒𝑟𝑝𝑟𝑖𝑠𝑒</m:t>
                    </m:r>
                    <m:r>
                      <a:rPr lang="en-US" altLang="zh-CN" i="1" dirty="0" smtClean="0">
                        <a:latin typeface="Cambria Math" panose="02040503050406030204" pitchFamily="18" charset="0"/>
                        <a:ea typeface="华文楷体" panose="02010600040101010101" pitchFamily="2" charset="-122"/>
                      </a:rPr>
                      <m:t> </m:t>
                    </m:r>
                    <m:r>
                      <a:rPr lang="en-US" altLang="zh-CN" i="1" dirty="0" smtClean="0">
                        <a:latin typeface="Cambria Math" panose="02040503050406030204" pitchFamily="18" charset="0"/>
                        <a:ea typeface="华文楷体" panose="02010600040101010101" pitchFamily="2" charset="-122"/>
                      </a:rPr>
                      <m:t>𝑏𝑜𝑛𝑑</m:t>
                    </m:r>
                  </m:oMath>
                </a14:m>
                <a:r>
                  <a:rPr lang="zh-CN" altLang="en-US" dirty="0">
                    <a:latin typeface="华文楷体" panose="02010600040101010101" pitchFamily="2" charset="-122"/>
                    <a:ea typeface="华文楷体" panose="02010600040101010101" pitchFamily="2" charset="-122"/>
                  </a:rPr>
                  <a:t>）是由中央政府部门所属机构、国有独资企业或国有控股企业发行的债券。企业债是从事生产、贸易、运输等经济活动的企业发行的债券。在西方国家，由于只有股份公司才能发行企业债券，所以在西方国家企业债券即公司债券。在中国，企业债券泛指各种所有制企业发行的债券。</a:t>
                </a:r>
                <a:endParaRPr lang="en-US" altLang="zh-CN" dirty="0">
                  <a:latin typeface="华文楷体" panose="02010600040101010101" pitchFamily="2" charset="-122"/>
                  <a:ea typeface="华文楷体" panose="02010600040101010101" pitchFamily="2" charset="-122"/>
                </a:endParaRPr>
              </a:p>
              <a:p>
                <a:pPr marL="0" lvl="0" indent="0">
                  <a:buClr>
                    <a:srgbClr val="B80E0F"/>
                  </a:buClr>
                  <a:buNone/>
                  <a:defRPr/>
                </a:pPr>
                <a:r>
                  <a:rPr lang="en-US" altLang="zh-CN" b="1" dirty="0">
                    <a:solidFill>
                      <a:srgbClr val="FF0000"/>
                    </a:solidFill>
                    <a:latin typeface="华文楷体" panose="02010600040101010101" pitchFamily="2" charset="-122"/>
                    <a:ea typeface="华文楷体" panose="02010600040101010101" pitchFamily="2" charset="-122"/>
                  </a:rPr>
                  <a:t>1</a:t>
                </a:r>
                <a:r>
                  <a:rPr lang="zh-CN" altLang="en-US" b="1" dirty="0">
                    <a:solidFill>
                      <a:srgbClr val="FF0000"/>
                    </a:solidFill>
                    <a:latin typeface="华文楷体" panose="02010600040101010101" pitchFamily="2" charset="-122"/>
                    <a:ea typeface="华文楷体" panose="02010600040101010101" pitchFamily="2" charset="-122"/>
                  </a:rPr>
                  <a:t>）企业债的分类方式</a:t>
                </a:r>
                <a:endParaRPr lang="en-US" altLang="zh-CN" b="1" dirty="0">
                  <a:solidFill>
                    <a:srgbClr val="FF0000"/>
                  </a:solidFill>
                  <a:latin typeface="华文楷体" panose="02010600040101010101" pitchFamily="2" charset="-122"/>
                  <a:ea typeface="华文楷体" panose="02010600040101010101" pitchFamily="2" charset="-122"/>
                </a:endParaRPr>
              </a:p>
              <a:p>
                <a:pPr>
                  <a:buClr>
                    <a:srgbClr val="B80E0F"/>
                  </a:buClr>
                  <a:defRPr/>
                </a:pPr>
                <a:r>
                  <a:rPr lang="zh-CN" altLang="en-US" dirty="0">
                    <a:latin typeface="华文楷体" panose="02010600040101010101" pitchFamily="2" charset="-122"/>
                    <a:ea typeface="华文楷体" panose="02010600040101010101" pitchFamily="2" charset="-122"/>
                  </a:rPr>
                  <a:t>按期限划分：企业债券有短期企业债券、中期企业债券和长期企业债券。根据我国企业债券的期限划分，短期企业债券期限在</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年以内，中期企业债券期限在</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年以上</a:t>
                </a:r>
                <a:r>
                  <a:rPr lang="en-US" altLang="zh-CN" dirty="0">
                    <a:latin typeface="华文楷体" panose="02010600040101010101" pitchFamily="2" charset="-122"/>
                    <a:ea typeface="华文楷体" panose="02010600040101010101" pitchFamily="2" charset="-122"/>
                  </a:rPr>
                  <a:t>5</a:t>
                </a:r>
                <a:r>
                  <a:rPr lang="zh-CN" altLang="en-US" dirty="0">
                    <a:latin typeface="华文楷体" panose="02010600040101010101" pitchFamily="2" charset="-122"/>
                    <a:ea typeface="华文楷体" panose="02010600040101010101" pitchFamily="2" charset="-122"/>
                  </a:rPr>
                  <a:t>年以内，长期企业债券期限在</a:t>
                </a:r>
                <a:r>
                  <a:rPr lang="en-US" altLang="zh-CN" dirty="0">
                    <a:latin typeface="华文楷体" panose="02010600040101010101" pitchFamily="2" charset="-122"/>
                    <a:ea typeface="华文楷体" panose="02010600040101010101" pitchFamily="2" charset="-122"/>
                  </a:rPr>
                  <a:t>5</a:t>
                </a:r>
                <a:r>
                  <a:rPr lang="zh-CN" altLang="en-US" dirty="0">
                    <a:latin typeface="华文楷体" panose="02010600040101010101" pitchFamily="2" charset="-122"/>
                    <a:ea typeface="华文楷体" panose="02010600040101010101" pitchFamily="2" charset="-122"/>
                  </a:rPr>
                  <a:t>年以上。</a:t>
                </a:r>
                <a:endParaRPr lang="en-US" altLang="zh-CN" dirty="0">
                  <a:latin typeface="华文楷体" panose="02010600040101010101" pitchFamily="2" charset="-122"/>
                  <a:ea typeface="华文楷体" panose="02010600040101010101" pitchFamily="2" charset="-122"/>
                </a:endParaRPr>
              </a:p>
            </p:txBody>
          </p:sp>
        </mc:Choice>
        <mc:Fallback xmlns="">
          <p:sp>
            <p:nvSpPr>
              <p:cNvPr id="3" name="内容占位符 2">
                <a:extLst>
                  <a:ext uri="{FF2B5EF4-FFF2-40B4-BE49-F238E27FC236}">
                    <a16:creationId xmlns:a16="http://schemas.microsoft.com/office/drawing/2014/main" id="{FFF581B0-FDBB-4179-A6AA-CCF60E618349}"/>
                  </a:ext>
                </a:extLst>
              </p:cNvPr>
              <p:cNvSpPr>
                <a:spLocks noGrp="1" noRot="1" noChangeAspect="1" noMove="1" noResize="1" noEditPoints="1" noAdjustHandles="1" noChangeArrowheads="1" noChangeShapeType="1" noTextEdit="1"/>
              </p:cNvSpPr>
              <p:nvPr>
                <p:ph idx="1"/>
              </p:nvPr>
            </p:nvSpPr>
            <p:spPr>
              <a:xfrm>
                <a:off x="685800" y="1357461"/>
                <a:ext cx="10396883" cy="4411744"/>
              </a:xfrm>
              <a:blipFill>
                <a:blip r:embed="rId2"/>
                <a:stretch>
                  <a:fillRect l="-1760" r="-2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88229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327582"/>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357461"/>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5.2</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企业债和企业债套利</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——1.</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什么是企业债</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marL="0" lvl="0" indent="0">
              <a:buClr>
                <a:srgbClr val="B80E0F"/>
              </a:buClr>
              <a:buNone/>
              <a:defRPr/>
            </a:pPr>
            <a:r>
              <a:rPr lang="en-US" altLang="zh-CN" b="1" dirty="0">
                <a:solidFill>
                  <a:srgbClr val="FF0000"/>
                </a:solidFill>
                <a:latin typeface="华文楷体" panose="02010600040101010101" pitchFamily="2" charset="-122"/>
                <a:ea typeface="华文楷体" panose="02010600040101010101" pitchFamily="2" charset="-122"/>
              </a:rPr>
              <a:t>1</a:t>
            </a:r>
            <a:r>
              <a:rPr lang="zh-CN" altLang="en-US" b="1" dirty="0">
                <a:solidFill>
                  <a:srgbClr val="FF0000"/>
                </a:solidFill>
                <a:latin typeface="华文楷体" panose="02010600040101010101" pitchFamily="2" charset="-122"/>
                <a:ea typeface="华文楷体" panose="02010600040101010101" pitchFamily="2" charset="-122"/>
              </a:rPr>
              <a:t>）企业债的分类方式</a:t>
            </a:r>
            <a:endParaRPr lang="en-US" altLang="zh-CN" b="1" dirty="0">
              <a:solidFill>
                <a:srgbClr val="FF0000"/>
              </a:solidFill>
              <a:latin typeface="华文楷体" panose="02010600040101010101" pitchFamily="2" charset="-122"/>
              <a:ea typeface="华文楷体" panose="02010600040101010101" pitchFamily="2" charset="-122"/>
            </a:endParaRPr>
          </a:p>
          <a:p>
            <a:pPr>
              <a:buClr>
                <a:srgbClr val="B80E0F"/>
              </a:buClr>
              <a:defRPr/>
            </a:pPr>
            <a:r>
              <a:rPr lang="zh-CN" altLang="en-US" dirty="0">
                <a:latin typeface="华文楷体" panose="02010600040101010101" pitchFamily="2" charset="-122"/>
                <a:ea typeface="华文楷体" panose="02010600040101010101" pitchFamily="2" charset="-122"/>
              </a:rPr>
              <a:t>按可否提前赎回划分：企业债券可分为可提前赎回债券和不可提前赎回债券。如果企业在债券到期前有权定期或随时购回全部或部分债券，这种债券就称为可提前赎回企业债券，反之则是不可提前赎回企业债券。</a:t>
            </a:r>
            <a:endParaRPr lang="en-US" altLang="zh-CN" dirty="0">
              <a:latin typeface="华文楷体" panose="02010600040101010101" pitchFamily="2" charset="-122"/>
              <a:ea typeface="华文楷体" panose="02010600040101010101" pitchFamily="2" charset="-122"/>
            </a:endParaRPr>
          </a:p>
          <a:p>
            <a:pPr>
              <a:buClr>
                <a:srgbClr val="B80E0F"/>
              </a:buClr>
              <a:defRPr/>
            </a:pPr>
            <a:r>
              <a:rPr lang="zh-CN" altLang="en-US" dirty="0">
                <a:latin typeface="华文楷体" panose="02010600040101010101" pitchFamily="2" charset="-122"/>
                <a:ea typeface="华文楷体" panose="02010600040101010101" pitchFamily="2" charset="-122"/>
              </a:rPr>
              <a:t>按票面利率是否变动划分：企业债券可分为固定利率债券、浮动利率债券和累进利率债券。固定利率债券指在偿还期内利率固定不变的债券；浮动利率债券指票面利率随市场利率定期变动的债券；累进利率债券指随着债券期限的增加，利率累进的债券。</a:t>
            </a:r>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89676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327582"/>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291474"/>
            <a:ext cx="10396883" cy="4411744"/>
          </a:xfrm>
        </p:spPr>
        <p:txBody>
          <a:bodyPr>
            <a:normAutofit lnSpcReduction="10000"/>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5.2</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企业债和企业债套利</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——1.</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什么是企业债</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marL="0" lvl="0" indent="0">
              <a:buClr>
                <a:srgbClr val="B80E0F"/>
              </a:buClr>
              <a:buNone/>
              <a:defRPr/>
            </a:pPr>
            <a:r>
              <a:rPr lang="en-US" altLang="zh-CN" b="1" dirty="0">
                <a:solidFill>
                  <a:srgbClr val="FF0000"/>
                </a:solidFill>
                <a:latin typeface="华文楷体" panose="02010600040101010101" pitchFamily="2" charset="-122"/>
                <a:ea typeface="华文楷体" panose="02010600040101010101" pitchFamily="2" charset="-122"/>
              </a:rPr>
              <a:t>1</a:t>
            </a:r>
            <a:r>
              <a:rPr lang="zh-CN" altLang="en-US" b="1" dirty="0">
                <a:solidFill>
                  <a:srgbClr val="FF0000"/>
                </a:solidFill>
                <a:latin typeface="华文楷体" panose="02010600040101010101" pitchFamily="2" charset="-122"/>
                <a:ea typeface="华文楷体" panose="02010600040101010101" pitchFamily="2" charset="-122"/>
              </a:rPr>
              <a:t>）企业债的分类方式</a:t>
            </a:r>
            <a:endParaRPr lang="en-US" altLang="zh-CN" b="1" dirty="0">
              <a:solidFill>
                <a:srgbClr val="FF0000"/>
              </a:solidFill>
              <a:latin typeface="华文楷体" panose="02010600040101010101" pitchFamily="2" charset="-122"/>
              <a:ea typeface="华文楷体" panose="02010600040101010101" pitchFamily="2" charset="-122"/>
            </a:endParaRPr>
          </a:p>
          <a:p>
            <a:pPr>
              <a:buClr>
                <a:srgbClr val="B80E0F"/>
              </a:buClr>
              <a:defRPr/>
            </a:pPr>
            <a:r>
              <a:rPr lang="zh-CN" altLang="en-US" dirty="0">
                <a:latin typeface="华文楷体" panose="02010600040101010101" pitchFamily="2" charset="-122"/>
                <a:ea typeface="华文楷体" panose="02010600040101010101" pitchFamily="2" charset="-122"/>
              </a:rPr>
              <a:t>按投资者是否给予选择权划分：企业债券可分为附有选择权的企业债券和不附有选择权的企业债券。附有选择权的企业债券，指债券发行人给予债券持有人一定的选择权，如可转换公司债券、有认股权证的企业债券、可返还企业债券等。可转换公司债券的持有者，能够在一定时间内按照规定的价格将债券转换成企业发行的股票；有认股权证的债券持有者，可凭认股权证购买所约定的公司的股票；可返还的企业债券在规定的期限内可以退还。反之，债券持有人没有上述选择权的债券，即是不附有选择权的企业债券。</a:t>
            </a:r>
            <a:endParaRPr lang="en-US" altLang="zh-CN" dirty="0">
              <a:latin typeface="华文楷体" panose="02010600040101010101" pitchFamily="2" charset="-122"/>
              <a:ea typeface="华文楷体" panose="02010600040101010101" pitchFamily="2" charset="-122"/>
            </a:endParaRPr>
          </a:p>
          <a:p>
            <a:pPr>
              <a:buClr>
                <a:srgbClr val="B80E0F"/>
              </a:buClr>
              <a:defRPr/>
            </a:pPr>
            <a:r>
              <a:rPr lang="zh-CN" altLang="en-US" dirty="0">
                <a:latin typeface="华文楷体" panose="02010600040101010101" pitchFamily="2" charset="-122"/>
                <a:ea typeface="华文楷体" panose="02010600040101010101" pitchFamily="2" charset="-122"/>
              </a:rPr>
              <a:t>按发行方式划分：企业债券可分为公募债券和私募债券。公募债券指按法定手续经证券主管部门批准公开向社会投资者发行的债券；私募债券指以特定的少数投资者为对象发行的债券，发行手续简单，一般不能公开上市交易。</a:t>
            </a:r>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856394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666948"/>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357461"/>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5.2</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企业债和企业债套利</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——1.</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什么是企业债</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marL="0" lvl="0" indent="0">
              <a:buClr>
                <a:srgbClr val="B80E0F"/>
              </a:buClr>
              <a:buNone/>
              <a:defRPr/>
            </a:pPr>
            <a:r>
              <a:rPr lang="en-US" altLang="zh-CN" b="1" dirty="0">
                <a:solidFill>
                  <a:srgbClr val="FF0000"/>
                </a:solidFill>
                <a:latin typeface="华文楷体" panose="02010600040101010101" pitchFamily="2" charset="-122"/>
                <a:ea typeface="华文楷体" panose="02010600040101010101" pitchFamily="2" charset="-122"/>
              </a:rPr>
              <a:t>2</a:t>
            </a:r>
            <a:r>
              <a:rPr lang="zh-CN" altLang="en-US" b="1" dirty="0">
                <a:solidFill>
                  <a:srgbClr val="FF0000"/>
                </a:solidFill>
                <a:latin typeface="华文楷体" panose="02010600040101010101" pitchFamily="2" charset="-122"/>
                <a:ea typeface="华文楷体" panose="02010600040101010101" pitchFamily="2" charset="-122"/>
              </a:rPr>
              <a:t>）发行条件</a:t>
            </a:r>
            <a:endParaRPr lang="en-US" altLang="zh-CN" b="1" dirty="0">
              <a:solidFill>
                <a:srgbClr val="FF0000"/>
              </a:solidFill>
              <a:latin typeface="华文楷体" panose="02010600040101010101" pitchFamily="2" charset="-122"/>
              <a:ea typeface="华文楷体" panose="02010600040101010101" pitchFamily="2" charset="-122"/>
            </a:endParaRPr>
          </a:p>
          <a:p>
            <a:pPr>
              <a:buClr>
                <a:srgbClr val="B80E0F"/>
              </a:buClr>
              <a:defRPr/>
            </a:pPr>
            <a:r>
              <a:rPr lang="zh-CN" altLang="en-US" dirty="0">
                <a:latin typeface="华文楷体" panose="02010600040101010101" pitchFamily="2" charset="-122"/>
                <a:ea typeface="华文楷体" panose="02010600040101010101" pitchFamily="2" charset="-122"/>
              </a:rPr>
              <a:t>发债前连续三年盈利，所筹资金用途符合国家产业政策。</a:t>
            </a:r>
            <a:endParaRPr lang="en-US" altLang="zh-CN" dirty="0">
              <a:latin typeface="华文楷体" panose="02010600040101010101" pitchFamily="2" charset="-122"/>
              <a:ea typeface="华文楷体" panose="02010600040101010101" pitchFamily="2" charset="-122"/>
            </a:endParaRPr>
          </a:p>
          <a:p>
            <a:pPr>
              <a:buClr>
                <a:srgbClr val="B80E0F"/>
              </a:buClr>
              <a:defRPr/>
            </a:pPr>
            <a:r>
              <a:rPr lang="zh-CN" altLang="en-US" dirty="0">
                <a:latin typeface="华文楷体" panose="02010600040101010101" pitchFamily="2" charset="-122"/>
                <a:ea typeface="华文楷体" panose="02010600040101010101" pitchFamily="2" charset="-122"/>
              </a:rPr>
              <a:t>累计债券余额不超过公司净资产额的</a:t>
            </a:r>
            <a:r>
              <a:rPr lang="en-US" altLang="zh-CN" dirty="0">
                <a:latin typeface="华文楷体" panose="02010600040101010101" pitchFamily="2" charset="-122"/>
                <a:ea typeface="华文楷体" panose="02010600040101010101" pitchFamily="2" charset="-122"/>
              </a:rPr>
              <a:t>40%</a:t>
            </a:r>
            <a:r>
              <a:rPr lang="zh-CN" altLang="en-US" dirty="0">
                <a:latin typeface="华文楷体" panose="02010600040101010101" pitchFamily="2" charset="-122"/>
                <a:ea typeface="华文楷体" panose="02010600040101010101" pitchFamily="2" charset="-122"/>
              </a:rPr>
              <a:t>，最近三年企业债发行定向宽松，保障房债券逆势放量年平均可分配利润足以支付公司债券一年的利息。</a:t>
            </a:r>
            <a:endParaRPr lang="en-US" altLang="zh-CN" dirty="0">
              <a:latin typeface="华文楷体" panose="02010600040101010101" pitchFamily="2" charset="-122"/>
              <a:ea typeface="华文楷体" panose="02010600040101010101" pitchFamily="2" charset="-122"/>
            </a:endParaRPr>
          </a:p>
          <a:p>
            <a:pPr>
              <a:buClr>
                <a:srgbClr val="B80E0F"/>
              </a:buClr>
              <a:defRPr/>
            </a:pPr>
            <a:r>
              <a:rPr lang="zh-CN" altLang="en-US" dirty="0">
                <a:latin typeface="华文楷体" panose="02010600040101010101" pitchFamily="2" charset="-122"/>
                <a:ea typeface="华文楷体" panose="02010600040101010101" pitchFamily="2" charset="-122"/>
              </a:rPr>
              <a:t>发债用于技改项目的，发行总额不得超过其投资总额的</a:t>
            </a:r>
            <a:r>
              <a:rPr lang="en-US" altLang="zh-CN" dirty="0">
                <a:latin typeface="华文楷体" panose="02010600040101010101" pitchFamily="2" charset="-122"/>
                <a:ea typeface="华文楷体" panose="02010600040101010101" pitchFamily="2" charset="-122"/>
              </a:rPr>
              <a:t>30%</a:t>
            </a:r>
            <a:r>
              <a:rPr lang="zh-CN" altLang="en-US" dirty="0">
                <a:latin typeface="华文楷体" panose="02010600040101010101" pitchFamily="2" charset="-122"/>
                <a:ea typeface="华文楷体" panose="02010600040101010101" pitchFamily="2" charset="-122"/>
              </a:rPr>
              <a:t>，用于基建项目的不超过</a:t>
            </a:r>
            <a:r>
              <a:rPr lang="en-US" altLang="zh-CN" dirty="0">
                <a:latin typeface="华文楷体" panose="02010600040101010101" pitchFamily="2" charset="-122"/>
                <a:ea typeface="华文楷体" panose="02010600040101010101" pitchFamily="2" charset="-122"/>
              </a:rPr>
              <a:t>20%</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pPr>
              <a:buClr>
                <a:srgbClr val="B80E0F"/>
              </a:buClr>
              <a:defRPr/>
            </a:pPr>
            <a:r>
              <a:rPr lang="zh-CN" altLang="en-US" dirty="0">
                <a:latin typeface="华文楷体" panose="02010600040101010101" pitchFamily="2" charset="-122"/>
                <a:ea typeface="华文楷体" panose="02010600040101010101" pitchFamily="2" charset="-122"/>
              </a:rPr>
              <a:t>取得公司董事会或市国资委同意申请发行债券的决定。</a:t>
            </a:r>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299588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685800"/>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357461"/>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5.2</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企业债和企业债套利</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——2.</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什么是公司债</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a:buClr>
                    <a:srgbClr val="B80E0F"/>
                  </a:buClr>
                  <a:defRPr/>
                </a:pPr>
                <a:r>
                  <a:rPr lang="zh-CN" altLang="en-US" dirty="0">
                    <a:solidFill>
                      <a:prstClr val="black"/>
                    </a:solidFill>
                    <a:latin typeface="华文楷体" panose="02010600040101010101" pitchFamily="2" charset="-122"/>
                    <a:ea typeface="华文楷体" panose="02010600040101010101" pitchFamily="2" charset="-122"/>
                  </a:rPr>
                  <a:t>公司债（</a:t>
                </a:r>
                <a14:m>
                  <m:oMath xmlns:m="http://schemas.openxmlformats.org/officeDocument/2006/math">
                    <m:r>
                      <a:rPr lang="en-US" altLang="zh-CN" i="1" dirty="0" smtClean="0">
                        <a:solidFill>
                          <a:prstClr val="black"/>
                        </a:solidFill>
                        <a:latin typeface="Cambria Math" panose="02040503050406030204" pitchFamily="18" charset="0"/>
                        <a:ea typeface="华文楷体" panose="02010600040101010101" pitchFamily="2" charset="-122"/>
                      </a:rPr>
                      <m:t>𝐶𝑜𝑟𝑝𝑜𝑟𝑎𝑡𝑒</m:t>
                    </m:r>
                    <m:r>
                      <a:rPr lang="en-US" altLang="zh-CN" i="1" dirty="0" smtClean="0">
                        <a:solidFill>
                          <a:prstClr val="black"/>
                        </a:solidFill>
                        <a:latin typeface="Cambria Math" panose="02040503050406030204" pitchFamily="18" charset="0"/>
                        <a:ea typeface="华文楷体" panose="02010600040101010101" pitchFamily="2" charset="-122"/>
                      </a:rPr>
                      <m:t> </m:t>
                    </m:r>
                    <m:r>
                      <a:rPr lang="en-US" altLang="zh-CN" i="1" dirty="0" smtClean="0">
                        <a:solidFill>
                          <a:prstClr val="black"/>
                        </a:solidFill>
                        <a:latin typeface="Cambria Math" panose="02040503050406030204" pitchFamily="18" charset="0"/>
                        <a:ea typeface="华文楷体" panose="02010600040101010101" pitchFamily="2" charset="-122"/>
                      </a:rPr>
                      <m:t>𝑏𝑜𝑛𝑑</m:t>
                    </m:r>
                  </m:oMath>
                </a14:m>
                <a:r>
                  <a:rPr lang="zh-CN" altLang="en-US" dirty="0">
                    <a:solidFill>
                      <a:prstClr val="black"/>
                    </a:solidFill>
                    <a:latin typeface="华文楷体" panose="02010600040101010101" pitchFamily="2" charset="-122"/>
                    <a:ea typeface="华文楷体" panose="02010600040101010101" pitchFamily="2" charset="-122"/>
                  </a:rPr>
                  <a:t>）是由股份有限公司或有限责任公司发行的债券，证券法对此做出了明确规定，因此，非公司制企业不得发行公司债券。</a:t>
                </a:r>
                <a:endParaRPr lang="en-US" altLang="zh-CN" dirty="0">
                  <a:solidFill>
                    <a:prstClr val="black"/>
                  </a:solidFill>
                  <a:latin typeface="华文楷体" panose="02010600040101010101" pitchFamily="2" charset="-122"/>
                  <a:ea typeface="华文楷体" panose="02010600040101010101" pitchFamily="2" charset="-122"/>
                </a:endParaRPr>
              </a:p>
              <a:p>
                <a:pPr>
                  <a:buClr>
                    <a:srgbClr val="B80E0F"/>
                  </a:buClr>
                  <a:defRPr/>
                </a:pPr>
                <a:r>
                  <a:rPr lang="zh-CN" altLang="en-US" dirty="0">
                    <a:solidFill>
                      <a:prstClr val="black"/>
                    </a:solidFill>
                    <a:latin typeface="华文楷体" panose="02010600040101010101" pitchFamily="2" charset="-122"/>
                    <a:ea typeface="华文楷体" panose="02010600040101010101" pitchFamily="2" charset="-122"/>
                  </a:rPr>
                  <a:t>公司债是由上市公司依照法定程序发行，约定在一年以上期限内还本付息的有价证券，是由证监会监管的中⻓期直接融资品种。公司债承诺于指定到期日向债权人无条件支付票面金额，并于固定期间按期依据约定利率支付利息。公司债券是公司外部融资的一种重要手段，是企业融资的重要来源，同时也是金融市场上的重要金融工具之一。</a:t>
                </a:r>
                <a:endParaRPr lang="en-US" altLang="zh-CN" dirty="0">
                  <a:solidFill>
                    <a:prstClr val="black"/>
                  </a:solidFill>
                  <a:latin typeface="华文楷体" panose="02010600040101010101" pitchFamily="2" charset="-122"/>
                  <a:ea typeface="华文楷体" panose="02010600040101010101" pitchFamily="2" charset="-122"/>
                </a:endParaRPr>
              </a:p>
            </p:txBody>
          </p:sp>
        </mc:Choice>
        <mc:Fallback xmlns="">
          <p:sp>
            <p:nvSpPr>
              <p:cNvPr id="3" name="内容占位符 2">
                <a:extLst>
                  <a:ext uri="{FF2B5EF4-FFF2-40B4-BE49-F238E27FC236}">
                    <a16:creationId xmlns:a16="http://schemas.microsoft.com/office/drawing/2014/main" id="{FFF581B0-FDBB-4179-A6AA-CCF60E618349}"/>
                  </a:ext>
                </a:extLst>
              </p:cNvPr>
              <p:cNvSpPr>
                <a:spLocks noGrp="1" noRot="1" noChangeAspect="1" noMove="1" noResize="1" noEditPoints="1" noAdjustHandles="1" noChangeArrowheads="1" noChangeShapeType="1" noTextEdit="1"/>
              </p:cNvSpPr>
              <p:nvPr>
                <p:ph idx="1"/>
              </p:nvPr>
            </p:nvSpPr>
            <p:spPr>
              <a:xfrm>
                <a:off x="685800" y="1357461"/>
                <a:ext cx="10396883" cy="4411744"/>
              </a:xfrm>
              <a:blipFill>
                <a:blip r:embed="rId2"/>
                <a:stretch>
                  <a:fillRect l="-1760" r="-2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6112901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主要事件">
  <a:themeElements>
    <a:clrScheme name="主要事件">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主要事件">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主要事件">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主要事件</Template>
  <TotalTime>78</TotalTime>
  <Words>2682</Words>
  <Application>Microsoft Office PowerPoint</Application>
  <PresentationFormat>宽屏</PresentationFormat>
  <Paragraphs>108</Paragraphs>
  <Slides>22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华文楷体</vt:lpstr>
      <vt:lpstr>Arial</vt:lpstr>
      <vt:lpstr>Cambria Math</vt:lpstr>
      <vt:lpstr>Impact</vt:lpstr>
      <vt:lpstr>Wingdings</vt:lpstr>
      <vt:lpstr>主要事件</vt:lpstr>
      <vt:lpstr>R语言量化投资</vt:lpstr>
      <vt:lpstr>Outline：大纲</vt:lpstr>
      <vt:lpstr>Part 3： 金融策略实战</vt:lpstr>
      <vt:lpstr>Part 3： 金融策略实战</vt:lpstr>
      <vt:lpstr>Part 3： 金融策略实战</vt:lpstr>
      <vt:lpstr>Part 3： 金融策略实战</vt:lpstr>
      <vt:lpstr>Part 3： 金融策略实战</vt:lpstr>
      <vt:lpstr>Part 3： 金融策略实战</vt:lpstr>
      <vt:lpstr>Part 3： 金融策略实战</vt:lpstr>
      <vt:lpstr>Part 3： 金融策略实战</vt:lpstr>
      <vt:lpstr>Part 3： 金融策略实战</vt:lpstr>
      <vt:lpstr>Part 3： 金融策略实战</vt:lpstr>
      <vt:lpstr>Part 3： 金融策略实战</vt:lpstr>
      <vt:lpstr>Part 3： 金融策略实战</vt:lpstr>
      <vt:lpstr>Part 3： 金融策略实战</vt:lpstr>
      <vt:lpstr>Part 3： 金融策略实战</vt:lpstr>
      <vt:lpstr>Part 3： 金融策略实战</vt:lpstr>
      <vt:lpstr>Part 3： 金融策略实战</vt:lpstr>
      <vt:lpstr>Part 3： 金融策略实战</vt:lpstr>
      <vt:lpstr>Part 3： 金融策略实战</vt:lpstr>
      <vt:lpstr>Part 3： 金融策略实战</vt:lpstr>
      <vt:lpstr>Part 3： 金融策略实战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R语言量化投资</dc:title>
  <dc:creator>steven thompson</dc:creator>
  <cp:lastModifiedBy>steven thompson</cp:lastModifiedBy>
  <cp:revision>53</cp:revision>
  <dcterms:created xsi:type="dcterms:W3CDTF">2022-06-20T20:53:40Z</dcterms:created>
  <dcterms:modified xsi:type="dcterms:W3CDTF">2022-06-21T16:15:44Z</dcterms:modified>
</cp:coreProperties>
</file>