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8" r:id="rId2"/>
    <p:sldId id="261" r:id="rId3"/>
    <p:sldId id="264" r:id="rId4"/>
    <p:sldId id="259"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C95DB7A7-196F-42E2-BBBA-8D11317FF73A}" type="datetimeFigureOut">
              <a:rPr lang="zh-CN" altLang="en-US" smtClean="0"/>
              <a:t>2022/7/2</a:t>
            </a:fld>
            <a:endParaRPr lang="zh-CN"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zh-CN"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A2A811F5-939E-4E28-8336-00528F2CBF9D}" type="slidenum">
              <a:rPr lang="zh-CN" altLang="en-US" smtClean="0"/>
              <a:t>‹#›</a:t>
            </a:fld>
            <a:endParaRPr lang="zh-CN"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82247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95DB7A7-196F-42E2-BBBA-8D11317FF73A}" type="datetimeFigureOut">
              <a:rPr lang="zh-CN" altLang="en-US" smtClean="0"/>
              <a:t>2022/7/2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A811F5-939E-4E28-8336-00528F2CBF9D}" type="slidenum">
              <a:rPr lang="zh-CN" altLang="en-US" smtClean="0"/>
              <a:t>‹#›</a:t>
            </a:fld>
            <a:endParaRPr lang="zh-CN" altLang="en-US"/>
          </a:p>
        </p:txBody>
      </p:sp>
    </p:spTree>
    <p:extLst>
      <p:ext uri="{BB962C8B-B14F-4D97-AF65-F5344CB8AC3E}">
        <p14:creationId xmlns:p14="http://schemas.microsoft.com/office/powerpoint/2010/main" val="346473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95DB7A7-196F-42E2-BBBA-8D11317FF73A}" type="datetimeFigureOut">
              <a:rPr lang="zh-CN" altLang="en-US" smtClean="0"/>
              <a:t>2022/7/2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A811F5-939E-4E28-8336-00528F2CBF9D}" type="slidenum">
              <a:rPr lang="zh-CN" altLang="en-US" smtClean="0"/>
              <a:t>‹#›</a:t>
            </a:fld>
            <a:endParaRPr lang="zh-CN" altLang="en-US"/>
          </a:p>
        </p:txBody>
      </p:sp>
    </p:spTree>
    <p:extLst>
      <p:ext uri="{BB962C8B-B14F-4D97-AF65-F5344CB8AC3E}">
        <p14:creationId xmlns:p14="http://schemas.microsoft.com/office/powerpoint/2010/main" val="3051839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95DB7A7-196F-42E2-BBBA-8D11317FF73A}" type="datetimeFigureOut">
              <a:rPr lang="zh-CN" altLang="en-US" smtClean="0"/>
              <a:t>2022/7/2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A811F5-939E-4E28-8336-00528F2CBF9D}" type="slidenum">
              <a:rPr lang="zh-CN" altLang="en-US" smtClean="0"/>
              <a:t>‹#›</a:t>
            </a:fld>
            <a:endParaRPr lang="zh-CN"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7540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95DB7A7-196F-42E2-BBBA-8D11317FF73A}" type="datetimeFigureOut">
              <a:rPr lang="zh-CN" altLang="en-US" smtClean="0"/>
              <a:t>2022/7/2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A811F5-939E-4E28-8336-00528F2CBF9D}" type="slidenum">
              <a:rPr lang="zh-CN" altLang="en-US" smtClean="0"/>
              <a:t>‹#›</a:t>
            </a:fld>
            <a:endParaRPr lang="zh-CN" altLang="en-US"/>
          </a:p>
        </p:txBody>
      </p:sp>
    </p:spTree>
    <p:extLst>
      <p:ext uri="{BB962C8B-B14F-4D97-AF65-F5344CB8AC3E}">
        <p14:creationId xmlns:p14="http://schemas.microsoft.com/office/powerpoint/2010/main" val="3753227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C95DB7A7-196F-42E2-BBBA-8D11317FF73A}" type="datetimeFigureOut">
              <a:rPr lang="zh-CN" altLang="en-US" smtClean="0"/>
              <a:t>2022/7/2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A811F5-939E-4E28-8336-00528F2CBF9D}" type="slidenum">
              <a:rPr lang="zh-CN" altLang="en-US" smtClean="0"/>
              <a:t>‹#›</a:t>
            </a:fld>
            <a:endParaRPr lang="zh-CN" altLang="en-US"/>
          </a:p>
        </p:txBody>
      </p:sp>
    </p:spTree>
    <p:extLst>
      <p:ext uri="{BB962C8B-B14F-4D97-AF65-F5344CB8AC3E}">
        <p14:creationId xmlns:p14="http://schemas.microsoft.com/office/powerpoint/2010/main" val="976758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C95DB7A7-196F-42E2-BBBA-8D11317FF73A}" type="datetimeFigureOut">
              <a:rPr lang="zh-CN" altLang="en-US" smtClean="0"/>
              <a:t>2022/7/2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A811F5-939E-4E28-8336-00528F2CBF9D}" type="slidenum">
              <a:rPr lang="zh-CN" altLang="en-US" smtClean="0"/>
              <a:t>‹#›</a:t>
            </a:fld>
            <a:endParaRPr lang="zh-CN" altLang="en-US"/>
          </a:p>
        </p:txBody>
      </p:sp>
    </p:spTree>
    <p:extLst>
      <p:ext uri="{BB962C8B-B14F-4D97-AF65-F5344CB8AC3E}">
        <p14:creationId xmlns:p14="http://schemas.microsoft.com/office/powerpoint/2010/main" val="2847835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95DB7A7-196F-42E2-BBBA-8D11317FF73A}"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A811F5-939E-4E28-8336-00528F2CBF9D}" type="slidenum">
              <a:rPr lang="zh-CN" altLang="en-US" smtClean="0"/>
              <a:t>‹#›</a:t>
            </a:fld>
            <a:endParaRPr lang="zh-CN" altLang="en-US"/>
          </a:p>
        </p:txBody>
      </p:sp>
    </p:spTree>
    <p:extLst>
      <p:ext uri="{BB962C8B-B14F-4D97-AF65-F5344CB8AC3E}">
        <p14:creationId xmlns:p14="http://schemas.microsoft.com/office/powerpoint/2010/main" val="3079634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95DB7A7-196F-42E2-BBBA-8D11317FF73A}"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A811F5-939E-4E28-8336-00528F2CBF9D}" type="slidenum">
              <a:rPr lang="zh-CN" altLang="en-US" smtClean="0"/>
              <a:t>‹#›</a:t>
            </a:fld>
            <a:endParaRPr lang="zh-CN" altLang="en-US"/>
          </a:p>
        </p:txBody>
      </p:sp>
    </p:spTree>
    <p:extLst>
      <p:ext uri="{BB962C8B-B14F-4D97-AF65-F5344CB8AC3E}">
        <p14:creationId xmlns:p14="http://schemas.microsoft.com/office/powerpoint/2010/main" val="4202117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37B10-1FC1-14B4-2BD0-61E94A7AC16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A9A5286-EE76-01F5-9667-02DD76071E6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9A137D-CEBE-D036-9CE7-26DBBCE959C6}"/>
              </a:ext>
            </a:extLst>
          </p:cNvPr>
          <p:cNvSpPr>
            <a:spLocks noGrp="1"/>
          </p:cNvSpPr>
          <p:nvPr>
            <p:ph type="dt" sz="half" idx="10"/>
          </p:nvPr>
        </p:nvSpPr>
        <p:spPr/>
        <p:txBody>
          <a:bodyPr/>
          <a:lstStyle/>
          <a:p>
            <a:fld id="{C95DB7A7-196F-42E2-BBBA-8D11317FF73A}" type="datetimeFigureOut">
              <a:rPr lang="zh-CN" altLang="en-US" smtClean="0"/>
              <a:t>2022/7/2</a:t>
            </a:fld>
            <a:endParaRPr lang="zh-CN" altLang="en-US"/>
          </a:p>
        </p:txBody>
      </p:sp>
      <p:sp>
        <p:nvSpPr>
          <p:cNvPr id="5" name="页脚占位符 4">
            <a:extLst>
              <a:ext uri="{FF2B5EF4-FFF2-40B4-BE49-F238E27FC236}">
                <a16:creationId xmlns:a16="http://schemas.microsoft.com/office/drawing/2014/main" id="{EE6F275E-A4A9-32F9-FD5C-3952322AC9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4E8EA6-52D5-407E-1BEE-A9ACB7A4A0B9}"/>
              </a:ext>
            </a:extLst>
          </p:cNvPr>
          <p:cNvSpPr>
            <a:spLocks noGrp="1"/>
          </p:cNvSpPr>
          <p:nvPr>
            <p:ph type="sldNum" sz="quarter" idx="12"/>
          </p:nvPr>
        </p:nvSpPr>
        <p:spPr/>
        <p:txBody>
          <a:bodyPr/>
          <a:lstStyle/>
          <a:p>
            <a:fld id="{A2A811F5-939E-4E28-8336-00528F2CBF9D}" type="slidenum">
              <a:rPr lang="zh-CN" altLang="en-US" smtClean="0"/>
              <a:t>‹#›</a:t>
            </a:fld>
            <a:endParaRPr lang="zh-CN" altLang="en-US"/>
          </a:p>
        </p:txBody>
      </p:sp>
    </p:spTree>
    <p:extLst>
      <p:ext uri="{BB962C8B-B14F-4D97-AF65-F5344CB8AC3E}">
        <p14:creationId xmlns:p14="http://schemas.microsoft.com/office/powerpoint/2010/main" val="138007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95DB7A7-196F-42E2-BBBA-8D11317FF73A}"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A811F5-939E-4E28-8336-00528F2CBF9D}" type="slidenum">
              <a:rPr lang="zh-CN" altLang="en-US" smtClean="0"/>
              <a:t>‹#›</a:t>
            </a:fld>
            <a:endParaRPr lang="zh-CN" altLang="en-US"/>
          </a:p>
        </p:txBody>
      </p:sp>
    </p:spTree>
    <p:extLst>
      <p:ext uri="{BB962C8B-B14F-4D97-AF65-F5344CB8AC3E}">
        <p14:creationId xmlns:p14="http://schemas.microsoft.com/office/powerpoint/2010/main" val="39688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95DB7A7-196F-42E2-BBBA-8D11317FF73A}"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A811F5-939E-4E28-8336-00528F2CBF9D}" type="slidenum">
              <a:rPr lang="zh-CN" altLang="en-US" smtClean="0"/>
              <a:t>‹#›</a:t>
            </a:fld>
            <a:endParaRPr lang="zh-CN" altLang="en-US"/>
          </a:p>
        </p:txBody>
      </p:sp>
    </p:spTree>
    <p:extLst>
      <p:ext uri="{BB962C8B-B14F-4D97-AF65-F5344CB8AC3E}">
        <p14:creationId xmlns:p14="http://schemas.microsoft.com/office/powerpoint/2010/main" val="1359915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95DB7A7-196F-42E2-BBBA-8D11317FF73A}" type="datetimeFigureOut">
              <a:rPr lang="zh-CN" altLang="en-US" smtClean="0"/>
              <a:t>2022/7/2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A811F5-939E-4E28-8336-00528F2CBF9D}" type="slidenum">
              <a:rPr lang="zh-CN" altLang="en-US" smtClean="0"/>
              <a:t>‹#›</a:t>
            </a:fld>
            <a:endParaRPr lang="zh-CN" altLang="en-US"/>
          </a:p>
        </p:txBody>
      </p:sp>
    </p:spTree>
    <p:extLst>
      <p:ext uri="{BB962C8B-B14F-4D97-AF65-F5344CB8AC3E}">
        <p14:creationId xmlns:p14="http://schemas.microsoft.com/office/powerpoint/2010/main" val="3482357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95DB7A7-196F-42E2-BBBA-8D11317FF73A}" type="datetimeFigureOut">
              <a:rPr lang="zh-CN" altLang="en-US" smtClean="0"/>
              <a:t>2022/7/2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A811F5-939E-4E28-8336-00528F2CBF9D}" type="slidenum">
              <a:rPr lang="zh-CN" altLang="en-US" smtClean="0"/>
              <a:t>‹#›</a:t>
            </a:fld>
            <a:endParaRPr lang="zh-CN" altLang="en-US"/>
          </a:p>
        </p:txBody>
      </p:sp>
    </p:spTree>
    <p:extLst>
      <p:ext uri="{BB962C8B-B14F-4D97-AF65-F5344CB8AC3E}">
        <p14:creationId xmlns:p14="http://schemas.microsoft.com/office/powerpoint/2010/main" val="414083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5DB7A7-196F-42E2-BBBA-8D11317FF73A}" type="datetimeFigureOut">
              <a:rPr lang="zh-CN" altLang="en-US" smtClean="0"/>
              <a:t>2022/7/2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A811F5-939E-4E28-8336-00528F2CBF9D}" type="slidenum">
              <a:rPr lang="zh-CN" altLang="en-US" smtClean="0"/>
              <a:t>‹#›</a:t>
            </a:fld>
            <a:endParaRPr lang="zh-CN" altLang="en-US"/>
          </a:p>
        </p:txBody>
      </p:sp>
    </p:spTree>
    <p:extLst>
      <p:ext uri="{BB962C8B-B14F-4D97-AF65-F5344CB8AC3E}">
        <p14:creationId xmlns:p14="http://schemas.microsoft.com/office/powerpoint/2010/main" val="3460970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DB7A7-196F-42E2-BBBA-8D11317FF73A}" type="datetimeFigureOut">
              <a:rPr lang="zh-CN" altLang="en-US" smtClean="0"/>
              <a:t>2022/7/2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A811F5-939E-4E28-8336-00528F2CBF9D}" type="slidenum">
              <a:rPr lang="zh-CN" altLang="en-US" smtClean="0"/>
              <a:t>‹#›</a:t>
            </a:fld>
            <a:endParaRPr lang="zh-CN" altLang="en-US"/>
          </a:p>
        </p:txBody>
      </p:sp>
    </p:spTree>
    <p:extLst>
      <p:ext uri="{BB962C8B-B14F-4D97-AF65-F5344CB8AC3E}">
        <p14:creationId xmlns:p14="http://schemas.microsoft.com/office/powerpoint/2010/main" val="3300565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95DB7A7-196F-42E2-BBBA-8D11317FF73A}" type="datetimeFigureOut">
              <a:rPr lang="zh-CN" altLang="en-US" smtClean="0"/>
              <a:t>2022/7/2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A811F5-939E-4E28-8336-00528F2CBF9D}" type="slidenum">
              <a:rPr lang="zh-CN" altLang="en-US" smtClean="0"/>
              <a:t>‹#›</a:t>
            </a:fld>
            <a:endParaRPr lang="zh-CN" altLang="en-US"/>
          </a:p>
        </p:txBody>
      </p:sp>
    </p:spTree>
    <p:extLst>
      <p:ext uri="{BB962C8B-B14F-4D97-AF65-F5344CB8AC3E}">
        <p14:creationId xmlns:p14="http://schemas.microsoft.com/office/powerpoint/2010/main" val="407181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95DB7A7-196F-42E2-BBBA-8D11317FF73A}" type="datetimeFigureOut">
              <a:rPr lang="zh-CN" altLang="en-US" smtClean="0"/>
              <a:t>2022/7/2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A811F5-939E-4E28-8336-00528F2CBF9D}" type="slidenum">
              <a:rPr lang="zh-CN" altLang="en-US" smtClean="0"/>
              <a:t>‹#›</a:t>
            </a:fld>
            <a:endParaRPr lang="zh-CN" altLang="en-US"/>
          </a:p>
        </p:txBody>
      </p:sp>
    </p:spTree>
    <p:extLst>
      <p:ext uri="{BB962C8B-B14F-4D97-AF65-F5344CB8AC3E}">
        <p14:creationId xmlns:p14="http://schemas.microsoft.com/office/powerpoint/2010/main" val="4118451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95DB7A7-196F-42E2-BBBA-8D11317FF73A}" type="datetimeFigureOut">
              <a:rPr lang="zh-CN" altLang="en-US" smtClean="0"/>
              <a:t>2022/7/2</a:t>
            </a:fld>
            <a:endParaRPr lang="zh-CN"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zh-CN"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A2A811F5-939E-4E28-8336-00528F2CBF9D}" type="slidenum">
              <a:rPr lang="zh-CN" altLang="en-US" smtClean="0"/>
              <a:t>‹#›</a:t>
            </a:fld>
            <a:endParaRPr lang="zh-CN" altLang="en-US"/>
          </a:p>
        </p:txBody>
      </p:sp>
    </p:spTree>
    <p:extLst>
      <p:ext uri="{BB962C8B-B14F-4D97-AF65-F5344CB8AC3E}">
        <p14:creationId xmlns:p14="http://schemas.microsoft.com/office/powerpoint/2010/main" val="273329054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F102C-CF2E-4D8E-A570-876641B0A1EA}"/>
              </a:ext>
            </a:extLst>
          </p:cNvPr>
          <p:cNvSpPr>
            <a:spLocks noGrp="1"/>
          </p:cNvSpPr>
          <p:nvPr>
            <p:ph type="ctrTitle"/>
          </p:nvPr>
        </p:nvSpPr>
        <p:spPr/>
        <p:txBody>
          <a:bodyPr/>
          <a:lstStyle/>
          <a:p>
            <a:r>
              <a:rPr lang="en-US" altLang="zh-CN" b="1" dirty="0">
                <a:latin typeface="华文楷体" panose="02010600040101010101" pitchFamily="2" charset="-122"/>
                <a:ea typeface="华文楷体" panose="02010600040101010101" pitchFamily="2" charset="-122"/>
              </a:rPr>
              <a:t>R</a:t>
            </a:r>
            <a:r>
              <a:rPr lang="zh-CN" altLang="en-US" b="1" dirty="0">
                <a:latin typeface="华文楷体" panose="02010600040101010101" pitchFamily="2" charset="-122"/>
                <a:ea typeface="华文楷体" panose="02010600040101010101" pitchFamily="2" charset="-122"/>
              </a:rPr>
              <a:t>语言量化投资</a:t>
            </a:r>
          </a:p>
        </p:txBody>
      </p:sp>
      <p:sp>
        <p:nvSpPr>
          <p:cNvPr id="3" name="副标题 2">
            <a:extLst>
              <a:ext uri="{FF2B5EF4-FFF2-40B4-BE49-F238E27FC236}">
                <a16:creationId xmlns:a16="http://schemas.microsoft.com/office/drawing/2014/main" id="{B73004CE-C67E-407A-BF72-DF02D17FC113}"/>
              </a:ext>
            </a:extLst>
          </p:cNvPr>
          <p:cNvSpPr>
            <a:spLocks noGrp="1"/>
          </p:cNvSpPr>
          <p:nvPr>
            <p:ph type="subTitle" idx="1"/>
          </p:nvPr>
        </p:nvSpPr>
        <p:spPr/>
        <p:txBody>
          <a:bodyPr/>
          <a:lstStyle/>
          <a:p>
            <a:r>
              <a:rPr lang="en-US" altLang="zh-CN" dirty="0"/>
              <a:t>——《R</a:t>
            </a:r>
            <a:r>
              <a:rPr lang="zh-CN" altLang="en-US" dirty="0"/>
              <a:t>的极课理想：量化投资篇</a:t>
            </a:r>
            <a:r>
              <a:rPr lang="en-US" altLang="zh-CN" dirty="0"/>
              <a:t>》</a:t>
            </a:r>
            <a:endParaRPr lang="zh-CN" altLang="en-US" dirty="0"/>
          </a:p>
        </p:txBody>
      </p:sp>
    </p:spTree>
    <p:extLst>
      <p:ext uri="{BB962C8B-B14F-4D97-AF65-F5344CB8AC3E}">
        <p14:creationId xmlns:p14="http://schemas.microsoft.com/office/powerpoint/2010/main" val="342890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734343"/>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10326"/>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5.3</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lang="zh-CN" altLang="en-US" sz="2400" dirty="0">
                <a:solidFill>
                  <a:prstClr val="black"/>
                </a:solidFill>
                <a:latin typeface="华文楷体" panose="02010600040101010101" pitchFamily="2" charset="-122"/>
                <a:ea typeface="华文楷体" panose="02010600040101010101" pitchFamily="2" charset="-122"/>
              </a:rPr>
              <a:t>可转债套利实践</a:t>
            </a:r>
            <a:r>
              <a:rPr lang="en-US" altLang="zh-CN" sz="2400" dirty="0">
                <a:solidFill>
                  <a:prstClr val="black"/>
                </a:solidFill>
                <a:latin typeface="华文楷体" panose="02010600040101010101" pitchFamily="2" charset="-122"/>
                <a:ea typeface="华文楷体" panose="02010600040101010101" pitchFamily="2" charset="-122"/>
              </a:rPr>
              <a:t>——1.</a:t>
            </a:r>
            <a:r>
              <a:rPr lang="zh-CN" altLang="en-US" sz="2400" dirty="0">
                <a:solidFill>
                  <a:prstClr val="black"/>
                </a:solidFill>
                <a:latin typeface="华文楷体" panose="02010600040101010101" pitchFamily="2" charset="-122"/>
                <a:ea typeface="华文楷体" panose="02010600040101010101" pitchFamily="2" charset="-122"/>
              </a:rPr>
              <a:t>可转债介绍</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b="1" dirty="0">
                <a:solidFill>
                  <a:srgbClr val="FF0000"/>
                </a:solidFill>
                <a:latin typeface="华文楷体" panose="02010600040101010101" pitchFamily="2" charset="-122"/>
                <a:ea typeface="华文楷体" panose="02010600040101010101" pitchFamily="2" charset="-122"/>
              </a:rPr>
              <a:t>债券要素：</a:t>
            </a:r>
          </a:p>
          <a:p>
            <a:pPr>
              <a:buClr>
                <a:srgbClr val="B80E0F"/>
              </a:buClr>
              <a:defRPr/>
            </a:pPr>
            <a:r>
              <a:rPr lang="zh-CN" altLang="en-US" dirty="0">
                <a:latin typeface="华文楷体" panose="02010600040101010101" pitchFamily="2" charset="-122"/>
                <a:ea typeface="华文楷体" panose="02010600040101010101" pitchFamily="2" charset="-122"/>
              </a:rPr>
              <a:t>回售条款：回售是指公司股票在一段时间内，连续低于转换价格达到某一幅度时，投资人可以按事先约定的价格，将所持可转换债券卖给发行人，从而保护投资人的利益。</a:t>
            </a:r>
            <a:endParaRPr lang="en-US" altLang="zh-CN" dirty="0">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投资价值：可转换债券可以使投资者获得最低收益权，可转换债券当期收益较普通股红利高，可转换债券比股票有优先偿还的要求权。</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72127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734343"/>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10326"/>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5.3</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lang="zh-CN" altLang="en-US" sz="2400" dirty="0">
                <a:solidFill>
                  <a:prstClr val="black"/>
                </a:solidFill>
                <a:latin typeface="华文楷体" panose="02010600040101010101" pitchFamily="2" charset="-122"/>
                <a:ea typeface="华文楷体" panose="02010600040101010101" pitchFamily="2" charset="-122"/>
              </a:rPr>
              <a:t>可转债套利实践</a:t>
            </a:r>
            <a:r>
              <a:rPr lang="en-US" altLang="zh-CN" sz="2400" dirty="0">
                <a:solidFill>
                  <a:prstClr val="black"/>
                </a:solidFill>
                <a:latin typeface="华文楷体" panose="02010600040101010101" pitchFamily="2" charset="-122"/>
                <a:ea typeface="华文楷体" panose="02010600040101010101" pitchFamily="2" charset="-122"/>
              </a:rPr>
              <a:t>——2.</a:t>
            </a:r>
            <a:r>
              <a:rPr lang="zh-CN" altLang="en-US" sz="2400" dirty="0">
                <a:solidFill>
                  <a:prstClr val="black"/>
                </a:solidFill>
                <a:latin typeface="华文楷体" panose="02010600040101010101" pitchFamily="2" charset="-122"/>
                <a:ea typeface="华文楷体" panose="02010600040101010101" pitchFamily="2" charset="-122"/>
              </a:rPr>
              <a:t>可转债操作</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indent="0">
              <a:buClr>
                <a:srgbClr val="B80E0F"/>
              </a:buClr>
              <a:buNone/>
              <a:defRPr/>
            </a:pPr>
            <a:r>
              <a:rPr lang="zh-CN" altLang="en-US" dirty="0">
                <a:latin typeface="华文楷体" panose="02010600040101010101" pitchFamily="2" charset="-122"/>
                <a:ea typeface="华文楷体" panose="02010600040101010101" pitchFamily="2" charset="-122"/>
              </a:rPr>
              <a:t>在市场的震荡起伏中，可转债的涨跌并不与正股完全同步，这样就使得可转债的转股价值可能高于转债市价，存在一定的套利空间。对于可转债的投资策略，可以从</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个方面入手，一种是参与新的可转债发行，打新债；另一种是在可转债上市后的投资分析，包括转债议价率的套利分析，以及接近回售条件或者修正转股价时的事件套利分析等。</a:t>
            </a:r>
            <a:endParaRPr lang="en-US" altLang="zh-CN" dirty="0">
              <a:latin typeface="华文楷体" panose="02010600040101010101" pitchFamily="2" charset="-122"/>
              <a:ea typeface="华文楷体" panose="02010600040101010101" pitchFamily="2" charset="-122"/>
            </a:endParaRPr>
          </a:p>
          <a:p>
            <a:pPr marL="0" indent="0">
              <a:buClr>
                <a:srgbClr val="B80E0F"/>
              </a:buClr>
              <a:buNone/>
              <a:defRPr/>
            </a:pPr>
            <a:r>
              <a:rPr lang="zh-CN" altLang="en-US" b="1" dirty="0">
                <a:solidFill>
                  <a:srgbClr val="FF0000"/>
                </a:solidFill>
                <a:latin typeface="华文楷体" panose="02010600040101010101" pitchFamily="2" charset="-122"/>
                <a:ea typeface="华文楷体" panose="02010600040101010101" pitchFamily="2" charset="-122"/>
              </a:rPr>
              <a:t>可转债交易的业务规则：</a:t>
            </a:r>
            <a:endParaRPr lang="en-US" altLang="zh-CN" b="1" dirty="0">
              <a:solidFill>
                <a:srgbClr val="FF0000"/>
              </a:solidFill>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可转债：交易是</a:t>
            </a:r>
            <a:r>
              <a:rPr lang="en-US" altLang="zh-CN" dirty="0" err="1">
                <a:latin typeface="华文楷体" panose="02010600040101010101" pitchFamily="2" charset="-122"/>
                <a:ea typeface="华文楷体" panose="02010600040101010101" pitchFamily="2" charset="-122"/>
              </a:rPr>
              <a:t>T+0</a:t>
            </a:r>
            <a:r>
              <a:rPr lang="zh-CN" altLang="en-US" dirty="0">
                <a:latin typeface="华文楷体" panose="02010600040101010101" pitchFamily="2" charset="-122"/>
                <a:ea typeface="华文楷体" panose="02010600040101010101" pitchFamily="2" charset="-122"/>
              </a:rPr>
              <a:t>的，可以进行当日回转交易，即当日买入的债券可在当日卖出。</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88679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734343"/>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4988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5.3</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lang="zh-CN" altLang="en-US" sz="2400" dirty="0">
                <a:solidFill>
                  <a:prstClr val="black"/>
                </a:solidFill>
                <a:latin typeface="华文楷体" panose="02010600040101010101" pitchFamily="2" charset="-122"/>
                <a:ea typeface="华文楷体" panose="02010600040101010101" pitchFamily="2" charset="-122"/>
              </a:rPr>
              <a:t>可转债套利实践</a:t>
            </a:r>
            <a:r>
              <a:rPr lang="en-US" altLang="zh-CN" sz="2400" dirty="0">
                <a:solidFill>
                  <a:prstClr val="black"/>
                </a:solidFill>
                <a:latin typeface="华文楷体" panose="02010600040101010101" pitchFamily="2" charset="-122"/>
                <a:ea typeface="华文楷体" panose="02010600040101010101" pitchFamily="2" charset="-122"/>
              </a:rPr>
              <a:t>——2.</a:t>
            </a:r>
            <a:r>
              <a:rPr lang="zh-CN" altLang="en-US" sz="2400" dirty="0">
                <a:solidFill>
                  <a:prstClr val="black"/>
                </a:solidFill>
                <a:latin typeface="华文楷体" panose="02010600040101010101" pitchFamily="2" charset="-122"/>
                <a:ea typeface="华文楷体" panose="02010600040101010101" pitchFamily="2" charset="-122"/>
              </a:rPr>
              <a:t>可转债操作</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indent="0">
              <a:buClr>
                <a:srgbClr val="B80E0F"/>
              </a:buClr>
              <a:buNone/>
              <a:defRPr/>
            </a:pPr>
            <a:r>
              <a:rPr lang="zh-CN" altLang="en-US" b="1" dirty="0">
                <a:solidFill>
                  <a:srgbClr val="FF0000"/>
                </a:solidFill>
                <a:latin typeface="华文楷体" panose="02010600040101010101" pitchFamily="2" charset="-122"/>
                <a:ea typeface="华文楷体" panose="02010600040101010101" pitchFamily="2" charset="-122"/>
              </a:rPr>
              <a:t>可转债交易的业务规则：</a:t>
            </a:r>
            <a:endParaRPr lang="en-US" altLang="zh-CN" b="1" dirty="0">
              <a:solidFill>
                <a:srgbClr val="FF0000"/>
              </a:solidFill>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交易单位：手（</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手＝</a:t>
            </a:r>
            <a:r>
              <a:rPr lang="en-US" altLang="zh-CN" dirty="0">
                <a:latin typeface="华文楷体" panose="02010600040101010101" pitchFamily="2" charset="-122"/>
                <a:ea typeface="华文楷体" panose="02010600040101010101" pitchFamily="2" charset="-122"/>
              </a:rPr>
              <a:t>1000</a:t>
            </a:r>
            <a:r>
              <a:rPr lang="zh-CN" altLang="en-US" dirty="0">
                <a:latin typeface="华文楷体" panose="02010600040101010101" pitchFamily="2" charset="-122"/>
                <a:ea typeface="华文楷体" panose="02010600040101010101" pitchFamily="2" charset="-122"/>
              </a:rPr>
              <a:t>元面值）</a:t>
            </a:r>
            <a:endParaRPr lang="en-US" altLang="zh-CN" dirty="0">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计价单位：每百元面值债券的价格。</a:t>
            </a:r>
            <a:endParaRPr lang="en-US" altLang="zh-CN" dirty="0">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价格变动单位：</a:t>
            </a:r>
            <a:r>
              <a:rPr lang="en-US" altLang="zh-CN" dirty="0">
                <a:latin typeface="华文楷体" panose="02010600040101010101" pitchFamily="2" charset="-122"/>
                <a:ea typeface="华文楷体" panose="02010600040101010101" pitchFamily="2" charset="-122"/>
              </a:rPr>
              <a:t>0.01</a:t>
            </a:r>
            <a:r>
              <a:rPr lang="zh-CN" altLang="en-US" dirty="0">
                <a:latin typeface="华文楷体" panose="02010600040101010101" pitchFamily="2" charset="-122"/>
                <a:ea typeface="华文楷体" panose="02010600040101010101" pitchFamily="2" charset="-122"/>
              </a:rPr>
              <a:t>元。</a:t>
            </a:r>
            <a:endParaRPr lang="en-US" altLang="zh-CN" dirty="0">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每笔申报限制：最低申报限额为</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手，最高申报限额为</a:t>
            </a:r>
            <a:r>
              <a:rPr lang="en-US" altLang="zh-CN" dirty="0">
                <a:latin typeface="华文楷体" panose="02010600040101010101" pitchFamily="2" charset="-122"/>
                <a:ea typeface="华文楷体" panose="02010600040101010101" pitchFamily="2" charset="-122"/>
              </a:rPr>
              <a:t>10000</a:t>
            </a:r>
            <a:r>
              <a:rPr lang="zh-CN" altLang="en-US" dirty="0">
                <a:latin typeface="华文楷体" panose="02010600040101010101" pitchFamily="2" charset="-122"/>
                <a:ea typeface="华文楷体" panose="02010600040101010101" pitchFamily="2" charset="-122"/>
              </a:rPr>
              <a:t>手。</a:t>
            </a:r>
            <a:endParaRPr lang="en-US" altLang="zh-CN" dirty="0">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申报价格限制按照交易规则的规定执行。</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41382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734343"/>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4988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5.3</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lang="zh-CN" altLang="en-US" sz="2400" dirty="0">
                <a:solidFill>
                  <a:prstClr val="black"/>
                </a:solidFill>
                <a:latin typeface="华文楷体" panose="02010600040101010101" pitchFamily="2" charset="-122"/>
                <a:ea typeface="华文楷体" panose="02010600040101010101" pitchFamily="2" charset="-122"/>
              </a:rPr>
              <a:t>可转债套利实践</a:t>
            </a:r>
            <a:r>
              <a:rPr lang="en-US" altLang="zh-CN" sz="2400" dirty="0">
                <a:solidFill>
                  <a:prstClr val="black"/>
                </a:solidFill>
                <a:latin typeface="华文楷体" panose="02010600040101010101" pitchFamily="2" charset="-122"/>
                <a:ea typeface="华文楷体" panose="02010600040101010101" pitchFamily="2" charset="-122"/>
              </a:rPr>
              <a:t>——2.</a:t>
            </a:r>
            <a:r>
              <a:rPr lang="zh-CN" altLang="en-US" sz="2400" dirty="0">
                <a:solidFill>
                  <a:prstClr val="black"/>
                </a:solidFill>
                <a:latin typeface="华文楷体" panose="02010600040101010101" pitchFamily="2" charset="-122"/>
                <a:ea typeface="华文楷体" panose="02010600040101010101" pitchFamily="2" charset="-122"/>
              </a:rPr>
              <a:t>可转债操作</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indent="0">
              <a:buClr>
                <a:srgbClr val="B80E0F"/>
              </a:buClr>
              <a:buNone/>
              <a:defRPr/>
            </a:pPr>
            <a:r>
              <a:rPr lang="zh-CN" altLang="en-US" b="1" dirty="0">
                <a:solidFill>
                  <a:srgbClr val="FF0000"/>
                </a:solidFill>
                <a:latin typeface="华文楷体" panose="02010600040101010101" pitchFamily="2" charset="-122"/>
                <a:ea typeface="华文楷体" panose="02010600040101010101" pitchFamily="2" charset="-122"/>
              </a:rPr>
              <a:t>可转债交易的业务规则：</a:t>
            </a:r>
            <a:endParaRPr lang="en-US" altLang="zh-CN" b="1" dirty="0">
              <a:solidFill>
                <a:srgbClr val="FF0000"/>
              </a:solidFill>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转股规定：当日买入可转债券当日就可以转股，可转债在</a:t>
            </a:r>
            <a:r>
              <a:rPr lang="en-US" altLang="zh-CN" dirty="0">
                <a:latin typeface="华文楷体" panose="02010600040101010101" pitchFamily="2" charset="-122"/>
                <a:ea typeface="华文楷体" panose="02010600040101010101" pitchFamily="2" charset="-122"/>
              </a:rPr>
              <a:t>T</a:t>
            </a:r>
            <a:r>
              <a:rPr lang="zh-CN" altLang="en-US" dirty="0">
                <a:latin typeface="华文楷体" panose="02010600040101010101" pitchFamily="2" charset="-122"/>
                <a:ea typeface="华文楷体" panose="02010600040101010101" pitchFamily="2" charset="-122"/>
              </a:rPr>
              <a:t>日申请转股后，</a:t>
            </a:r>
            <a:r>
              <a:rPr lang="en-US" altLang="zh-CN" dirty="0" err="1">
                <a:latin typeface="华文楷体" panose="02010600040101010101" pitchFamily="2" charset="-122"/>
                <a:ea typeface="华文楷体" panose="02010600040101010101" pitchFamily="2" charset="-122"/>
              </a:rPr>
              <a:t>T+1</a:t>
            </a:r>
            <a:r>
              <a:rPr lang="zh-CN" altLang="en-US" dirty="0">
                <a:latin typeface="华文楷体" panose="02010600040101010101" pitchFamily="2" charset="-122"/>
                <a:ea typeface="华文楷体" panose="02010600040101010101" pitchFamily="2" charset="-122"/>
              </a:rPr>
              <a:t>日开盘前可获得股票，盘中将所转换的股票卖出。</a:t>
            </a:r>
            <a:endParaRPr lang="en-US" altLang="zh-CN" dirty="0">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手续费：转股不收取费用，交易成本主要来自可转债和股票的买卖交易费用。</a:t>
            </a:r>
            <a:endParaRPr lang="en-US" altLang="zh-CN" dirty="0">
              <a:latin typeface="华文楷体" panose="02010600040101010101" pitchFamily="2" charset="-122"/>
              <a:ea typeface="华文楷体" panose="02010600040101010101" pitchFamily="2" charset="-122"/>
            </a:endParaRPr>
          </a:p>
          <a:p>
            <a:pPr marL="0" indent="0">
              <a:buClr>
                <a:srgbClr val="B80E0F"/>
              </a:buClr>
              <a:buNone/>
              <a:defRPr/>
            </a:pPr>
            <a:r>
              <a:rPr lang="zh-CN" altLang="en-US" b="1" dirty="0">
                <a:solidFill>
                  <a:srgbClr val="00B0F0"/>
                </a:solidFill>
                <a:latin typeface="华文楷体" panose="02010600040101010101" pitchFamily="2" charset="-122"/>
                <a:ea typeface="华文楷体" panose="02010600040101010101" pitchFamily="2" charset="-122"/>
              </a:rPr>
              <a:t>两个现象：</a:t>
            </a:r>
            <a:r>
              <a:rPr lang="zh-CN" altLang="en-US" dirty="0">
                <a:latin typeface="华文楷体" panose="02010600040101010101" pitchFamily="2" charset="-122"/>
                <a:ea typeface="华文楷体" panose="02010600040101010101" pitchFamily="2" charset="-122"/>
              </a:rPr>
              <a:t>当一些可转债正股股价低迷，在快要满足回售条件时，正股价往往被一种“神秘力量”拉起，上涨到脱离回售条件的区域；可转债转股价修正完之后其正股一般会随着股市反弹。所以，当可转债接近回售条件或者修正转股价时均有可能出现短暂的投资机会。</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9075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734343"/>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630837"/>
                <a:ext cx="11020327" cy="419492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5.3</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lang="zh-CN" altLang="en-US" sz="2400" dirty="0">
                    <a:solidFill>
                      <a:prstClr val="black"/>
                    </a:solidFill>
                    <a:latin typeface="华文楷体" panose="02010600040101010101" pitchFamily="2" charset="-122"/>
                    <a:ea typeface="华文楷体" panose="02010600040101010101" pitchFamily="2" charset="-122"/>
                  </a:rPr>
                  <a:t>可转债套利实践</a:t>
                </a:r>
                <a:r>
                  <a:rPr lang="en-US" altLang="zh-CN" sz="2400" dirty="0">
                    <a:solidFill>
                      <a:prstClr val="black"/>
                    </a:solidFill>
                    <a:latin typeface="华文楷体" panose="02010600040101010101" pitchFamily="2" charset="-122"/>
                    <a:ea typeface="华文楷体" panose="02010600040101010101" pitchFamily="2" charset="-122"/>
                  </a:rPr>
                  <a:t>——3.</a:t>
                </a:r>
                <a:r>
                  <a:rPr lang="zh-CN" altLang="en-US" sz="2400" dirty="0">
                    <a:solidFill>
                      <a:prstClr val="black"/>
                    </a:solidFill>
                    <a:latin typeface="华文楷体" panose="02010600040101010101" pitchFamily="2" charset="-122"/>
                    <a:ea typeface="华文楷体" panose="02010600040101010101" pitchFamily="2" charset="-122"/>
                  </a:rPr>
                  <a:t>负溢价率套利策略</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kumimoji="0" lang="zh-CN" altLang="en-US" sz="20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接下来，我们对可转债进行量化研究，操作过程是从基本的统计规则开始，再到套利实战。</a:t>
                </a:r>
                <a:endParaRPr kumimoji="0" lang="en-US" altLang="zh-CN" sz="20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en-US" altLang="zh-CN" b="1" dirty="0">
                    <a:solidFill>
                      <a:srgbClr val="FF0000"/>
                    </a:solidFill>
                    <a:latin typeface="华文楷体" panose="02010600040101010101" pitchFamily="2" charset="-122"/>
                    <a:ea typeface="华文楷体" panose="02010600040101010101" pitchFamily="2" charset="-122"/>
                  </a:rPr>
                  <a:t>1</a:t>
                </a:r>
                <a:r>
                  <a:rPr lang="zh-CN" altLang="en-US" b="1" dirty="0">
                    <a:solidFill>
                      <a:srgbClr val="FF0000"/>
                    </a:solidFill>
                    <a:latin typeface="华文楷体" panose="02010600040101010101" pitchFamily="2" charset="-122"/>
                    <a:ea typeface="华文楷体" panose="02010600040101010101" pitchFamily="2" charset="-122"/>
                  </a:rPr>
                  <a:t>）获取数据</a:t>
                </a:r>
                <a:endParaRPr lang="en-US" altLang="zh-CN" b="1" dirty="0">
                  <a:solidFill>
                    <a:srgbClr val="FF0000"/>
                  </a:solidFill>
                  <a:latin typeface="华文楷体" panose="02010600040101010101" pitchFamily="2" charset="-122"/>
                  <a:ea typeface="华文楷体" panose="02010600040101010101" pitchFamily="2" charset="-122"/>
                </a:endParaRPr>
              </a:p>
              <a:p>
                <a:pPr marL="0" lvl="0" indent="0">
                  <a:buClr>
                    <a:srgbClr val="B80E0F"/>
                  </a:buClr>
                  <a:buNone/>
                  <a:defRPr/>
                </a:pPr>
                <a:r>
                  <a:rPr kumimoji="0" lang="zh-CN" altLang="en-US" i="0" u="none" strike="noStrike" kern="1200" cap="all" spc="0" normalizeH="0" baseline="0" noProof="0" dirty="0">
                    <a:ln>
                      <a:noFill/>
                    </a:ln>
                    <a:effectLst/>
                    <a:uLnTx/>
                    <a:uFillTx/>
                    <a:latin typeface="华文楷体" panose="02010600040101010101" pitchFamily="2" charset="-122"/>
                    <a:ea typeface="华文楷体" panose="02010600040101010101" pitchFamily="2" charset="-122"/>
                  </a:rPr>
                  <a:t>首先，我们可以从互联网上来抓一些数据，找到雪球网站的可转债页面，发现数据是通过</a:t>
                </a:r>
                <a14:m>
                  <m:oMath xmlns:m="http://schemas.openxmlformats.org/officeDocument/2006/math">
                    <m:r>
                      <a:rPr kumimoji="0" lang="en-US" altLang="zh-CN" i="1" u="none" strike="noStrike" kern="1200" cap="all" spc="0" normalizeH="0" baseline="0" noProof="0" dirty="0" smtClean="0">
                        <a:ln>
                          <a:noFill/>
                        </a:ln>
                        <a:effectLst/>
                        <a:uLnTx/>
                        <a:uFillTx/>
                        <a:latin typeface="Cambria Math" panose="02040503050406030204" pitchFamily="18" charset="0"/>
                        <a:ea typeface="华文楷体" panose="02010600040101010101" pitchFamily="2" charset="-122"/>
                      </a:rPr>
                      <m:t>𝐴𝑗𝑎𝑥</m:t>
                    </m:r>
                  </m:oMath>
                </a14:m>
                <a:r>
                  <a:rPr kumimoji="0" lang="zh-CN" altLang="en-US" i="0" u="none" strike="noStrike" kern="1200" cap="all" spc="0" normalizeH="0" baseline="0" noProof="0" dirty="0">
                    <a:ln>
                      <a:noFill/>
                    </a:ln>
                    <a:effectLst/>
                    <a:uLnTx/>
                    <a:uFillTx/>
                    <a:latin typeface="华文楷体" panose="02010600040101010101" pitchFamily="2" charset="-122"/>
                    <a:ea typeface="华文楷体" panose="02010600040101010101" pitchFamily="2" charset="-122"/>
                  </a:rPr>
                  <a:t>的方式传输，以</a:t>
                </a:r>
                <a:r>
                  <a:rPr kumimoji="0" lang="en-US" altLang="zh-CN" i="0" u="none" strike="noStrike" kern="1200" cap="all" spc="0" normalizeH="0" baseline="0" noProof="0" dirty="0">
                    <a:ln>
                      <a:noFill/>
                    </a:ln>
                    <a:effectLst/>
                    <a:uLnTx/>
                    <a:uFillTx/>
                    <a:latin typeface="华文楷体" panose="02010600040101010101" pitchFamily="2" charset="-122"/>
                    <a:ea typeface="华文楷体" panose="02010600040101010101" pitchFamily="2" charset="-122"/>
                  </a:rPr>
                  <a:t>JSON</a:t>
                </a:r>
                <a:r>
                  <a:rPr kumimoji="0" lang="zh-CN" altLang="en-US" i="0" u="none" strike="noStrike" kern="1200" cap="all" spc="0" normalizeH="0" baseline="0" noProof="0" dirty="0">
                    <a:ln>
                      <a:noFill/>
                    </a:ln>
                    <a:effectLst/>
                    <a:uLnTx/>
                    <a:uFillTx/>
                    <a:latin typeface="华文楷体" panose="02010600040101010101" pitchFamily="2" charset="-122"/>
                    <a:ea typeface="华文楷体" panose="02010600040101010101" pitchFamily="2" charset="-122"/>
                  </a:rPr>
                  <a:t>的形式进行存储的，那么我们可以直接爬取该</a:t>
                </a:r>
                <a:r>
                  <a:rPr kumimoji="0" lang="en-US" altLang="zh-CN" i="0" u="none" strike="noStrike" kern="1200" cap="all" spc="0" normalizeH="0" baseline="0" noProof="0" dirty="0">
                    <a:ln>
                      <a:noFill/>
                    </a:ln>
                    <a:effectLst/>
                    <a:uLnTx/>
                    <a:uFillTx/>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数据。下载的数据格式为</a:t>
                </a:r>
                <a:r>
                  <a:rPr lang="en-US" altLang="zh-CN" dirty="0">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，保存该文件到</a:t>
                </a:r>
                <a14:m>
                  <m:oMath xmlns:m="http://schemas.openxmlformats.org/officeDocument/2006/math">
                    <m:r>
                      <a:rPr lang="en-US" altLang="zh-CN" i="1" dirty="0" smtClean="0">
                        <a:latin typeface="Cambria Math" panose="02040503050406030204" pitchFamily="18" charset="0"/>
                        <a:ea typeface="华文楷体" panose="02010600040101010101" pitchFamily="2" charset="-122"/>
                      </a:rPr>
                      <m:t>𝑐𝑏</m:t>
                    </m:r>
                    <m:r>
                      <a:rPr lang="en-US" altLang="zh-CN" i="1" dirty="0" err="1">
                        <a:latin typeface="Cambria Math" panose="02040503050406030204" pitchFamily="18" charset="0"/>
                        <a:ea typeface="华文楷体" panose="02010600040101010101" pitchFamily="2" charset="-122"/>
                      </a:rPr>
                      <m:t>.</m:t>
                    </m:r>
                    <m:r>
                      <a:rPr lang="en-US" altLang="zh-CN" i="1" dirty="0" err="1">
                        <a:latin typeface="Cambria Math" panose="02040503050406030204" pitchFamily="18" charset="0"/>
                        <a:ea typeface="华文楷体" panose="02010600040101010101" pitchFamily="2" charset="-122"/>
                      </a:rPr>
                      <m:t>𝑗𝑠𝑜𝑛</m:t>
                    </m:r>
                  </m:oMath>
                </a14:m>
                <a:r>
                  <a:rPr lang="zh-CN" altLang="en-US" dirty="0">
                    <a:latin typeface="华文楷体" panose="02010600040101010101" pitchFamily="2" charset="-122"/>
                    <a:ea typeface="华文楷体" panose="02010600040101010101" pitchFamily="2" charset="-122"/>
                  </a:rPr>
                  <a:t>文件中。接下来，通过</a:t>
                </a:r>
                <a:r>
                  <a:rPr lang="en-US" altLang="zh-CN" dirty="0">
                    <a:latin typeface="华文楷体" panose="02010600040101010101" pitchFamily="2" charset="-122"/>
                    <a:ea typeface="华文楷体" panose="02010600040101010101" pitchFamily="2" charset="-122"/>
                  </a:rPr>
                  <a:t>R</a:t>
                </a:r>
                <a:r>
                  <a:rPr lang="zh-CN" altLang="en-US" dirty="0">
                    <a:latin typeface="华文楷体" panose="02010600040101010101" pitchFamily="2" charset="-122"/>
                    <a:ea typeface="华文楷体" panose="02010600040101010101" pitchFamily="2" charset="-122"/>
                  </a:rPr>
                  <a:t>语言来处理这个</a:t>
                </a:r>
                <a:r>
                  <a:rPr lang="en-US" altLang="zh-CN" dirty="0">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数据，把它变成我们所熟悉的</a:t>
                </a:r>
                <a:r>
                  <a:rPr lang="en-US" altLang="zh-CN" dirty="0">
                    <a:latin typeface="华文楷体" panose="02010600040101010101" pitchFamily="2" charset="-122"/>
                    <a:ea typeface="华文楷体" panose="02010600040101010101" pitchFamily="2" charset="-122"/>
                  </a:rPr>
                  <a:t>R</a:t>
                </a:r>
                <a:r>
                  <a:rPr lang="zh-CN" altLang="en-US" dirty="0">
                    <a:latin typeface="华文楷体" panose="02010600040101010101" pitchFamily="2" charset="-122"/>
                    <a:ea typeface="华文楷体" panose="02010600040101010101" pitchFamily="2" charset="-122"/>
                  </a:rPr>
                  <a:t>语言中的数据格式</a:t>
                </a:r>
                <a14:m>
                  <m:oMath xmlns:m="http://schemas.openxmlformats.org/officeDocument/2006/math">
                    <m:r>
                      <a:rPr lang="en-US" altLang="zh-CN" i="1" dirty="0" smtClean="0">
                        <a:latin typeface="Cambria Math" panose="02040503050406030204" pitchFamily="18" charset="0"/>
                        <a:ea typeface="华文楷体" panose="02010600040101010101" pitchFamily="2" charset="-122"/>
                      </a:rPr>
                      <m:t>𝑑𝑎𝑡𝑎</m:t>
                    </m:r>
                    <m:r>
                      <a:rPr lang="en-US" altLang="zh-CN" i="1" dirty="0" err="1">
                        <a:latin typeface="Cambria Math" panose="02040503050406030204" pitchFamily="18" charset="0"/>
                        <a:ea typeface="华文楷体" panose="02010600040101010101" pitchFamily="2" charset="-122"/>
                      </a:rPr>
                      <m:t>.</m:t>
                    </m:r>
                    <m:r>
                      <a:rPr lang="en-US" altLang="zh-CN" i="1" dirty="0" err="1">
                        <a:latin typeface="Cambria Math" panose="02040503050406030204" pitchFamily="18" charset="0"/>
                        <a:ea typeface="华文楷体" panose="02010600040101010101" pitchFamily="2" charset="-122"/>
                      </a:rPr>
                      <m:t>𝑓𝑟𝑎𝑚𝑒</m:t>
                    </m:r>
                  </m:oMath>
                </a14:m>
                <a:r>
                  <a:rPr lang="zh-CN" altLang="en-US" dirty="0">
                    <a:latin typeface="华文楷体" panose="02010600040101010101" pitchFamily="2" charset="-122"/>
                    <a:ea typeface="华文楷体" panose="02010600040101010101" pitchFamily="2" charset="-122"/>
                  </a:rPr>
                  <a:t>。那么，可以用</a:t>
                </a:r>
                <a14:m>
                  <m:oMath xmlns:m="http://schemas.openxmlformats.org/officeDocument/2006/math">
                    <m:r>
                      <a:rPr lang="en-US" altLang="zh-CN" i="1" dirty="0" smtClean="0">
                        <a:latin typeface="Cambria Math" panose="02040503050406030204" pitchFamily="18" charset="0"/>
                        <a:ea typeface="华文楷体" panose="02010600040101010101" pitchFamily="2" charset="-122"/>
                      </a:rPr>
                      <m:t>𝑟𝑗𝑠𝑜𝑛</m:t>
                    </m:r>
                  </m:oMath>
                </a14:m>
                <a:r>
                  <a:rPr lang="zh-CN" altLang="en-US" dirty="0">
                    <a:latin typeface="华文楷体" panose="02010600040101010101" pitchFamily="2" charset="-122"/>
                    <a:ea typeface="华文楷体" panose="02010600040101010101" pitchFamily="2" charset="-122"/>
                  </a:rPr>
                  <a:t>包来执行转换操作。</a:t>
                </a:r>
                <a:endParaRPr kumimoji="0" lang="en-US" altLang="zh-CN" i="0" u="none" strike="noStrike" kern="1200" cap="all" spc="0" normalizeH="0" baseline="0" noProof="0" dirty="0">
                  <a:ln>
                    <a:noFill/>
                  </a:ln>
                  <a:effectLst/>
                  <a:uLnTx/>
                  <a:uFillTx/>
                  <a:latin typeface="华文楷体" panose="02010600040101010101" pitchFamily="2" charset="-122"/>
                  <a:ea typeface="华文楷体" panose="02010600040101010101" pitchFamily="2" charset="-122"/>
                </a:endParaRPr>
              </a:p>
            </p:txBody>
          </p:sp>
        </mc:Choice>
        <mc:Fallback xmlns="">
          <p:sp>
            <p:nvSpPr>
              <p:cNvPr id="3" name="内容占位符 2">
                <a:extLst>
                  <a:ext uri="{FF2B5EF4-FFF2-40B4-BE49-F238E27FC236}">
                    <a16:creationId xmlns:a16="http://schemas.microsoft.com/office/drawing/2014/main" id="{FFF581B0-FDBB-4179-A6AA-CCF60E618349}"/>
                  </a:ext>
                </a:extLst>
              </p:cNvPr>
              <p:cNvSpPr>
                <a:spLocks noGrp="1" noRot="1" noChangeAspect="1" noMove="1" noResize="1" noEditPoints="1" noAdjustHandles="1" noChangeArrowheads="1" noChangeShapeType="1" noTextEdit="1"/>
              </p:cNvSpPr>
              <p:nvPr>
                <p:ph idx="1"/>
              </p:nvPr>
            </p:nvSpPr>
            <p:spPr>
              <a:xfrm>
                <a:off x="685800" y="1630837"/>
                <a:ext cx="11020327" cy="4194929"/>
              </a:xfrm>
              <a:blipFill>
                <a:blip r:embed="rId2"/>
                <a:stretch>
                  <a:fillRect l="-16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162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734343"/>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630837"/>
            <a:ext cx="11020327" cy="419492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5.3</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lang="zh-CN" altLang="en-US" sz="2400" dirty="0">
                <a:solidFill>
                  <a:prstClr val="black"/>
                </a:solidFill>
                <a:latin typeface="华文楷体" panose="02010600040101010101" pitchFamily="2" charset="-122"/>
                <a:ea typeface="华文楷体" panose="02010600040101010101" pitchFamily="2" charset="-122"/>
              </a:rPr>
              <a:t>可转债套利实践</a:t>
            </a:r>
            <a:r>
              <a:rPr lang="en-US" altLang="zh-CN" sz="2400" dirty="0">
                <a:solidFill>
                  <a:prstClr val="black"/>
                </a:solidFill>
                <a:latin typeface="华文楷体" panose="02010600040101010101" pitchFamily="2" charset="-122"/>
                <a:ea typeface="华文楷体" panose="02010600040101010101" pitchFamily="2" charset="-122"/>
              </a:rPr>
              <a:t>——3.</a:t>
            </a:r>
            <a:r>
              <a:rPr lang="zh-CN" altLang="en-US" sz="2400" dirty="0">
                <a:solidFill>
                  <a:prstClr val="black"/>
                </a:solidFill>
                <a:latin typeface="华文楷体" panose="02010600040101010101" pitchFamily="2" charset="-122"/>
                <a:ea typeface="华文楷体" panose="02010600040101010101" pitchFamily="2" charset="-122"/>
              </a:rPr>
              <a:t>负溢价率套利策略</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en-US" altLang="zh-CN" b="1" dirty="0">
                <a:solidFill>
                  <a:srgbClr val="FF0000"/>
                </a:solidFill>
                <a:latin typeface="华文楷体" panose="02010600040101010101" pitchFamily="2" charset="-122"/>
                <a:ea typeface="华文楷体" panose="02010600040101010101" pitchFamily="2" charset="-122"/>
              </a:rPr>
              <a:t>2</a:t>
            </a:r>
            <a:r>
              <a:rPr lang="zh-CN" altLang="en-US" b="1" dirty="0">
                <a:solidFill>
                  <a:srgbClr val="FF0000"/>
                </a:solidFill>
                <a:latin typeface="华文楷体" panose="02010600040101010101" pitchFamily="2" charset="-122"/>
                <a:ea typeface="华文楷体" panose="02010600040101010101" pitchFamily="2" charset="-122"/>
              </a:rPr>
              <a:t>）数据清洗和过滤</a:t>
            </a:r>
            <a:endParaRPr lang="en-US" altLang="zh-CN" b="1" dirty="0">
              <a:solidFill>
                <a:srgbClr val="FF0000"/>
              </a:solidFill>
              <a:latin typeface="华文楷体" panose="02010600040101010101" pitchFamily="2" charset="-122"/>
              <a:ea typeface="华文楷体" panose="02010600040101010101" pitchFamily="2" charset="-122"/>
            </a:endParaRPr>
          </a:p>
          <a:p>
            <a:pPr marL="0" lvl="0" indent="0">
              <a:buClr>
                <a:srgbClr val="B80E0F"/>
              </a:buClr>
              <a:buNone/>
              <a:defRPr/>
            </a:pPr>
            <a:r>
              <a:rPr lang="zh-CN" altLang="en-US" dirty="0">
                <a:latin typeface="华文楷体" panose="02010600040101010101" pitchFamily="2" charset="-122"/>
                <a:ea typeface="华文楷体" panose="02010600040101010101" pitchFamily="2" charset="-122"/>
              </a:rPr>
              <a:t>接下来，对数据进行处理。在</a:t>
            </a:r>
            <a:r>
              <a:rPr lang="en-US" altLang="zh-CN" dirty="0">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格式中，所存储的数据都是字符串类型，为了后面的数值计算，我们需要把字符型的数据变成数字型。具体见</a:t>
            </a:r>
            <a:r>
              <a:rPr lang="en-US" altLang="zh-CN" dirty="0">
                <a:latin typeface="华文楷体" panose="02010600040101010101" pitchFamily="2" charset="-122"/>
                <a:ea typeface="华文楷体" panose="02010600040101010101" pitchFamily="2" charset="-122"/>
              </a:rPr>
              <a:t>R</a:t>
            </a:r>
            <a:r>
              <a:rPr lang="zh-CN" altLang="en-US" dirty="0">
                <a:latin typeface="华文楷体" panose="02010600040101010101" pitchFamily="2" charset="-122"/>
                <a:ea typeface="华文楷体" panose="02010600040101010101" pitchFamily="2" charset="-122"/>
              </a:rPr>
              <a:t>。</a:t>
            </a:r>
            <a:endParaRPr kumimoji="0" lang="en-US" altLang="zh-CN" i="0" u="none" strike="noStrike" kern="1200" cap="all" spc="0" normalizeH="0" baseline="0" noProof="0" dirty="0">
              <a:ln>
                <a:noFill/>
              </a:ln>
              <a:effectLst/>
              <a:uLnTx/>
              <a:uFillTx/>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53472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734343"/>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630837"/>
                <a:ext cx="11020327" cy="419492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5.3</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lang="zh-CN" altLang="en-US" sz="2400" dirty="0">
                    <a:solidFill>
                      <a:prstClr val="black"/>
                    </a:solidFill>
                    <a:latin typeface="华文楷体" panose="02010600040101010101" pitchFamily="2" charset="-122"/>
                    <a:ea typeface="华文楷体" panose="02010600040101010101" pitchFamily="2" charset="-122"/>
                  </a:rPr>
                  <a:t>可转债套利实践</a:t>
                </a:r>
                <a:r>
                  <a:rPr lang="en-US" altLang="zh-CN" sz="2400" dirty="0">
                    <a:solidFill>
                      <a:prstClr val="black"/>
                    </a:solidFill>
                    <a:latin typeface="华文楷体" panose="02010600040101010101" pitchFamily="2" charset="-122"/>
                    <a:ea typeface="华文楷体" panose="02010600040101010101" pitchFamily="2" charset="-122"/>
                  </a:rPr>
                  <a:t>——3.</a:t>
                </a:r>
                <a:r>
                  <a:rPr lang="zh-CN" altLang="en-US" sz="2400" dirty="0">
                    <a:solidFill>
                      <a:prstClr val="black"/>
                    </a:solidFill>
                    <a:latin typeface="华文楷体" panose="02010600040101010101" pitchFamily="2" charset="-122"/>
                    <a:ea typeface="华文楷体" panose="02010600040101010101" pitchFamily="2" charset="-122"/>
                  </a:rPr>
                  <a:t>负溢价率套利策略</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en-US" altLang="zh-CN" b="1" dirty="0">
                    <a:solidFill>
                      <a:srgbClr val="FF0000"/>
                    </a:solidFill>
                    <a:latin typeface="华文楷体" panose="02010600040101010101" pitchFamily="2" charset="-122"/>
                    <a:ea typeface="华文楷体" panose="02010600040101010101" pitchFamily="2" charset="-122"/>
                  </a:rPr>
                  <a:t>3</a:t>
                </a:r>
                <a:r>
                  <a:rPr lang="zh-CN" altLang="en-US" b="1" dirty="0">
                    <a:solidFill>
                      <a:srgbClr val="FF0000"/>
                    </a:solidFill>
                    <a:latin typeface="华文楷体" panose="02010600040101010101" pitchFamily="2" charset="-122"/>
                    <a:ea typeface="华文楷体" panose="02010600040101010101" pitchFamily="2" charset="-122"/>
                  </a:rPr>
                  <a:t>）负溢价率套利策略</a:t>
                </a:r>
                <a:endParaRPr lang="en-US" altLang="zh-CN" b="1" dirty="0">
                  <a:solidFill>
                    <a:srgbClr val="FF0000"/>
                  </a:solidFill>
                  <a:latin typeface="华文楷体" panose="02010600040101010101" pitchFamily="2" charset="-122"/>
                  <a:ea typeface="华文楷体" panose="02010600040101010101" pitchFamily="2" charset="-122"/>
                </a:endParaRPr>
              </a:p>
              <a:p>
                <a:pPr marL="0" lvl="0" indent="0">
                  <a:buClr>
                    <a:srgbClr val="B80E0F"/>
                  </a:buClr>
                  <a:buNone/>
                  <a:defRPr/>
                </a:pPr>
                <a:r>
                  <a:rPr lang="zh-CN" altLang="en-US" dirty="0">
                    <a:latin typeface="华文楷体" panose="02010600040101010101" pitchFamily="2" charset="-122"/>
                    <a:ea typeface="华文楷体" panose="02010600040101010101" pitchFamily="2" charset="-122"/>
                  </a:rPr>
                  <a:t>我们是要做的是负溢价率套利策略，要先找到处于转股期的可转债。下面的代码主要会用到</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个</a:t>
                </a:r>
              </a:p>
              <a:p>
                <a:pPr marL="0" lvl="0" indent="0">
                  <a:buClr>
                    <a:srgbClr val="B80E0F"/>
                  </a:buClr>
                  <a:buNone/>
                  <a:defRPr/>
                </a:pPr>
                <a:r>
                  <a:rPr lang="zh-CN" altLang="en-US" dirty="0">
                    <a:latin typeface="华文楷体" panose="02010600040101010101" pitchFamily="2" charset="-122"/>
                    <a:ea typeface="华文楷体" panose="02010600040101010101" pitchFamily="2" charset="-122"/>
                  </a:rPr>
                  <a:t>数据处理的包</a:t>
                </a:r>
                <a14:m>
                  <m:oMath xmlns:m="http://schemas.openxmlformats.org/officeDocument/2006/math">
                    <m:r>
                      <a:rPr lang="en-US" altLang="zh-CN" i="1" dirty="0" smtClean="0">
                        <a:latin typeface="Cambria Math" panose="02040503050406030204" pitchFamily="18" charset="0"/>
                        <a:ea typeface="华文楷体" panose="02010600040101010101" pitchFamily="2" charset="-122"/>
                      </a:rPr>
                      <m:t>𝑠𝑡𝑟𝑖𝑛𝑔𝑟</m:t>
                    </m:r>
                  </m:oMath>
                </a14:m>
                <a:r>
                  <a:rPr lang="zh-CN" altLang="en-US" dirty="0">
                    <a:latin typeface="华文楷体" panose="02010600040101010101" pitchFamily="2" charset="-122"/>
                    <a:ea typeface="华文楷体" panose="02010600040101010101" pitchFamily="2" charset="-122"/>
                  </a:rPr>
                  <a:t>和</a:t>
                </a:r>
                <a14:m>
                  <m:oMath xmlns:m="http://schemas.openxmlformats.org/officeDocument/2006/math">
                    <m:r>
                      <a:rPr lang="en-US" altLang="zh-CN" i="1" dirty="0" smtClean="0">
                        <a:latin typeface="Cambria Math" panose="02040503050406030204" pitchFamily="18" charset="0"/>
                        <a:ea typeface="华文楷体" panose="02010600040101010101" pitchFamily="2" charset="-122"/>
                      </a:rPr>
                      <m:t>𝑚𝑎𝑔𝑟𝑖𝑡𝑡𝑟</m:t>
                    </m:r>
                  </m:oMath>
                </a14:m>
                <a:endParaRPr kumimoji="0" lang="en-US" altLang="zh-CN" i="0" u="none" strike="noStrike" kern="1200" cap="all" spc="0" normalizeH="0" baseline="0" noProof="0" dirty="0">
                  <a:ln>
                    <a:noFill/>
                  </a:ln>
                  <a:effectLst/>
                  <a:uLnTx/>
                  <a:uFillTx/>
                  <a:latin typeface="华文楷体" panose="02010600040101010101" pitchFamily="2" charset="-122"/>
                  <a:ea typeface="华文楷体" panose="02010600040101010101" pitchFamily="2" charset="-122"/>
                </a:endParaRPr>
              </a:p>
            </p:txBody>
          </p:sp>
        </mc:Choice>
        <mc:Fallback xmlns="">
          <p:sp>
            <p:nvSpPr>
              <p:cNvPr id="3" name="内容占位符 2">
                <a:extLst>
                  <a:ext uri="{FF2B5EF4-FFF2-40B4-BE49-F238E27FC236}">
                    <a16:creationId xmlns:a16="http://schemas.microsoft.com/office/drawing/2014/main" id="{FFF581B0-FDBB-4179-A6AA-CCF60E618349}"/>
                  </a:ext>
                </a:extLst>
              </p:cNvPr>
              <p:cNvSpPr>
                <a:spLocks noGrp="1" noRot="1" noChangeAspect="1" noMove="1" noResize="1" noEditPoints="1" noAdjustHandles="1" noChangeArrowheads="1" noChangeShapeType="1" noTextEdit="1"/>
              </p:cNvSpPr>
              <p:nvPr>
                <p:ph idx="1"/>
              </p:nvPr>
            </p:nvSpPr>
            <p:spPr>
              <a:xfrm>
                <a:off x="685800" y="1630837"/>
                <a:ext cx="11020327" cy="4194929"/>
              </a:xfrm>
              <a:blipFill>
                <a:blip r:embed="rId2"/>
                <a:stretch>
                  <a:fillRect l="-16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0132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734343"/>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630837"/>
            <a:ext cx="11020327" cy="419492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5.3</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lang="zh-CN" altLang="en-US" sz="2400" dirty="0">
                <a:solidFill>
                  <a:prstClr val="black"/>
                </a:solidFill>
                <a:latin typeface="华文楷体" panose="02010600040101010101" pitchFamily="2" charset="-122"/>
                <a:ea typeface="华文楷体" panose="02010600040101010101" pitchFamily="2" charset="-122"/>
              </a:rPr>
              <a:t>可转债套利实践</a:t>
            </a:r>
            <a:r>
              <a:rPr lang="en-US" altLang="zh-CN" sz="2400" dirty="0">
                <a:solidFill>
                  <a:prstClr val="black"/>
                </a:solidFill>
                <a:latin typeface="华文楷体" panose="02010600040101010101" pitchFamily="2" charset="-122"/>
                <a:ea typeface="华文楷体" panose="02010600040101010101" pitchFamily="2" charset="-122"/>
              </a:rPr>
              <a:t>——3.</a:t>
            </a:r>
            <a:r>
              <a:rPr lang="zh-CN" altLang="en-US" sz="2400" dirty="0">
                <a:solidFill>
                  <a:prstClr val="black"/>
                </a:solidFill>
                <a:latin typeface="华文楷体" panose="02010600040101010101" pitchFamily="2" charset="-122"/>
                <a:ea typeface="华文楷体" panose="02010600040101010101" pitchFamily="2" charset="-122"/>
              </a:rPr>
              <a:t>负溢价率套利策略</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en-US" altLang="zh-CN" b="1" dirty="0">
                <a:solidFill>
                  <a:srgbClr val="FF0000"/>
                </a:solidFill>
                <a:latin typeface="华文楷体" panose="02010600040101010101" pitchFamily="2" charset="-122"/>
                <a:ea typeface="华文楷体" panose="02010600040101010101" pitchFamily="2" charset="-122"/>
              </a:rPr>
              <a:t>4</a:t>
            </a:r>
            <a:r>
              <a:rPr lang="zh-CN" altLang="en-US" b="1" dirty="0">
                <a:solidFill>
                  <a:srgbClr val="FF0000"/>
                </a:solidFill>
                <a:latin typeface="华文楷体" panose="02010600040101010101" pitchFamily="2" charset="-122"/>
                <a:ea typeface="华文楷体" panose="02010600040101010101" pitchFamily="2" charset="-122"/>
              </a:rPr>
              <a:t>）数据可视化解读</a:t>
            </a:r>
            <a:endParaRPr lang="en-US" altLang="zh-CN" b="1" dirty="0">
              <a:solidFill>
                <a:srgbClr val="FF0000"/>
              </a:solidFill>
              <a:latin typeface="华文楷体" panose="02010600040101010101" pitchFamily="2" charset="-122"/>
              <a:ea typeface="华文楷体" panose="02010600040101010101" pitchFamily="2" charset="-122"/>
            </a:endParaRPr>
          </a:p>
          <a:p>
            <a:pPr marL="0" lvl="0" indent="0">
              <a:buClr>
                <a:srgbClr val="B80E0F"/>
              </a:buClr>
              <a:buNone/>
              <a:defRPr/>
            </a:pPr>
            <a:r>
              <a:rPr lang="zh-CN" altLang="en-US" dirty="0">
                <a:latin typeface="华文楷体" panose="02010600040101010101" pitchFamily="2" charset="-122"/>
                <a:ea typeface="华文楷体" panose="02010600040101010101" pitchFamily="2" charset="-122"/>
              </a:rPr>
              <a:t>接下来，我们通过画图来解释数据，这样可能会更清楚一些，具体见</a:t>
            </a:r>
            <a:r>
              <a:rPr lang="en-GB" altLang="zh-CN" dirty="0">
                <a:latin typeface="华文楷体" panose="02010600040101010101" pitchFamily="2" charset="-122"/>
                <a:ea typeface="华文楷体" panose="02010600040101010101" pitchFamily="2" charset="-122"/>
              </a:rPr>
              <a:t>R</a:t>
            </a:r>
            <a:r>
              <a:rPr lang="zh-CN" altLang="en-US" dirty="0">
                <a:latin typeface="华文楷体" panose="02010600040101010101" pitchFamily="2" charset="-122"/>
                <a:ea typeface="华文楷体" panose="02010600040101010101" pitchFamily="2" charset="-122"/>
              </a:rPr>
              <a:t>。</a:t>
            </a:r>
            <a:endParaRPr kumimoji="0" lang="en-US" altLang="zh-CN" i="0" u="none" strike="noStrike" kern="1200" cap="all" spc="0" normalizeH="0" baseline="0" noProof="0" dirty="0">
              <a:ln>
                <a:noFill/>
              </a:ln>
              <a:effectLst/>
              <a:uLnTx/>
              <a:uFillTx/>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3049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19992-B373-4EE8-9293-499BD6F95101}"/>
              </a:ext>
            </a:extLst>
          </p:cNvPr>
          <p:cNvSpPr>
            <a:spLocks noGrp="1"/>
          </p:cNvSpPr>
          <p:nvPr>
            <p:ph type="title"/>
          </p:nvPr>
        </p:nvSpPr>
        <p:spPr/>
        <p:txBody>
          <a:bodyPr/>
          <a:lstStyle/>
          <a:p>
            <a:r>
              <a:rPr lang="en-US" altLang="zh-CN" dirty="0"/>
              <a:t>Outline</a:t>
            </a:r>
            <a:r>
              <a:rPr lang="zh-CN" altLang="en-US" dirty="0"/>
              <a:t>：</a:t>
            </a:r>
            <a:r>
              <a:rPr lang="zh-CN" altLang="en-US" dirty="0">
                <a:latin typeface="华文楷体" panose="02010600040101010101" pitchFamily="2" charset="-122"/>
                <a:ea typeface="华文楷体" panose="02010600040101010101" pitchFamily="2" charset="-122"/>
              </a:rPr>
              <a:t>大纲</a:t>
            </a:r>
          </a:p>
        </p:txBody>
      </p:sp>
      <p:sp>
        <p:nvSpPr>
          <p:cNvPr id="3" name="内容占位符 2">
            <a:extLst>
              <a:ext uri="{FF2B5EF4-FFF2-40B4-BE49-F238E27FC236}">
                <a16:creationId xmlns:a16="http://schemas.microsoft.com/office/drawing/2014/main" id="{83F4918F-5555-4454-B38E-1980B8A5408B}"/>
              </a:ext>
            </a:extLst>
          </p:cNvPr>
          <p:cNvSpPr>
            <a:spLocks noGrp="1"/>
          </p:cNvSpPr>
          <p:nvPr>
            <p:ph sz="quarter" idx="13"/>
          </p:nvPr>
        </p:nvSpPr>
        <p:spPr/>
        <p:txBody>
          <a:bodyPr>
            <a:normAutofit/>
          </a:bodyPr>
          <a:lstStyle/>
          <a:p>
            <a:r>
              <a:rPr lang="en-US" altLang="zh-CN" sz="2800" dirty="0">
                <a:latin typeface="华文楷体" panose="02010600040101010101" pitchFamily="2" charset="-122"/>
                <a:ea typeface="华文楷体" panose="02010600040101010101" pitchFamily="2" charset="-122"/>
              </a:rPr>
              <a:t>Part 1</a:t>
            </a:r>
            <a:r>
              <a:rPr lang="zh-CN" altLang="en-US" sz="2800" dirty="0">
                <a:latin typeface="华文楷体" panose="02010600040101010101" pitchFamily="2" charset="-122"/>
                <a:ea typeface="华文楷体" panose="02010600040101010101" pitchFamily="2" charset="-122"/>
              </a:rPr>
              <a:t>：金融市场与金融理论</a:t>
            </a:r>
            <a:endParaRPr lang="en-US" altLang="zh-CN"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Part 2</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R</a:t>
            </a:r>
            <a:r>
              <a:rPr lang="zh-CN" altLang="en-US" sz="2800" dirty="0">
                <a:latin typeface="华文楷体" panose="02010600040101010101" pitchFamily="2" charset="-122"/>
                <a:ea typeface="华文楷体" panose="02010600040101010101" pitchFamily="2" charset="-122"/>
              </a:rPr>
              <a:t>语言数据处理与高性能运算</a:t>
            </a:r>
            <a:endParaRPr lang="en-US" altLang="zh-CN"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Part 3</a:t>
            </a:r>
            <a:r>
              <a:rPr lang="zh-CN" altLang="en-US" sz="2800" dirty="0">
                <a:latin typeface="华文楷体" panose="02010600040101010101" pitchFamily="2" charset="-122"/>
                <a:ea typeface="华文楷体" panose="02010600040101010101" pitchFamily="2" charset="-122"/>
              </a:rPr>
              <a:t>：金融策略实战</a:t>
            </a:r>
            <a:endParaRPr lang="en-US" altLang="zh-CN" sz="2800" dirty="0">
              <a:latin typeface="华文楷体" panose="02010600040101010101" pitchFamily="2" charset="-122"/>
              <a:ea typeface="华文楷体" panose="02010600040101010101" pitchFamily="2" charset="-122"/>
            </a:endParaRPr>
          </a:p>
          <a:p>
            <a:pPr marL="0" indent="0">
              <a:buNone/>
            </a:pPr>
            <a:r>
              <a:rPr lang="en-US" altLang="zh-CN" sz="2800" dirty="0">
                <a:latin typeface="华文楷体" panose="02010600040101010101" pitchFamily="2" charset="-122"/>
                <a:ea typeface="华文楷体" panose="02010600040101010101" pitchFamily="2" charset="-122"/>
              </a:rPr>
              <a:t>                    -chapter 5: </a:t>
            </a:r>
            <a:r>
              <a:rPr lang="zh-CN" altLang="en-US" sz="2800" dirty="0">
                <a:latin typeface="华文楷体" panose="02010600040101010101" pitchFamily="2" charset="-122"/>
                <a:ea typeface="华文楷体" panose="02010600040101010101" pitchFamily="2" charset="-122"/>
              </a:rPr>
              <a:t>债券和回购</a:t>
            </a:r>
            <a:endParaRPr lang="en-US" altLang="zh-CN" sz="2800" dirty="0">
              <a:latin typeface="华文楷体" panose="02010600040101010101" pitchFamily="2" charset="-122"/>
              <a:ea typeface="华文楷体" panose="02010600040101010101" pitchFamily="2" charset="-122"/>
            </a:endParaRPr>
          </a:p>
          <a:p>
            <a:pPr marL="0" indent="0">
              <a:buNone/>
            </a:pPr>
            <a:r>
              <a:rPr lang="en-US" altLang="zh-CN" sz="2800" dirty="0">
                <a:latin typeface="华文楷体" panose="02010600040101010101" pitchFamily="2" charset="-122"/>
                <a:ea typeface="华文楷体" panose="02010600040101010101" pitchFamily="2" charset="-122"/>
              </a:rPr>
              <a:t>                    -chapter 6:</a:t>
            </a:r>
            <a:r>
              <a:rPr lang="zh-CN" altLang="en-US" sz="2800" dirty="0">
                <a:latin typeface="华文楷体" panose="02010600040101010101" pitchFamily="2" charset="-122"/>
                <a:ea typeface="华文楷体" panose="02010600040101010101" pitchFamily="2" charset="-122"/>
              </a:rPr>
              <a:t> 量化投资策略案例</a:t>
            </a:r>
            <a:endParaRPr lang="zh-CN" altLang="en-US" dirty="0"/>
          </a:p>
        </p:txBody>
      </p:sp>
    </p:spTree>
    <p:extLst>
      <p:ext uri="{BB962C8B-B14F-4D97-AF65-F5344CB8AC3E}">
        <p14:creationId xmlns:p14="http://schemas.microsoft.com/office/powerpoint/2010/main" val="1378942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507AD-AA7D-45B1-A03D-1E271A62156B}"/>
              </a:ext>
            </a:extLst>
          </p:cNvPr>
          <p:cNvSpPr>
            <a:spLocks noGrp="1"/>
          </p:cNvSpPr>
          <p:nvPr>
            <p:ph type="title"/>
          </p:nvPr>
        </p:nvSpPr>
        <p:spPr>
          <a:xfrm>
            <a:off x="685801" y="685800"/>
            <a:ext cx="10579230" cy="1151965"/>
          </a:xfrm>
        </p:spPr>
        <p:txBody>
          <a:bodyPr>
            <a:normAutofit/>
          </a:bodyPr>
          <a:lstStyle/>
          <a:p>
            <a:r>
              <a:rPr lang="en-US" altLang="zh-CN" dirty="0"/>
              <a:t>Part 3</a:t>
            </a:r>
            <a:r>
              <a:rPr lang="zh-CN" altLang="en-US" dirty="0"/>
              <a:t>：</a:t>
            </a:r>
            <a:r>
              <a:rPr lang="en-US" altLang="zh-CN" sz="5400" dirty="0">
                <a:latin typeface="华文楷体" panose="02010600040101010101" pitchFamily="2" charset="-122"/>
                <a:ea typeface="华文楷体" panose="02010600040101010101" pitchFamily="2" charset="-122"/>
              </a:rPr>
              <a:t> </a:t>
            </a:r>
            <a:r>
              <a:rPr lang="zh-CN" altLang="en-US" sz="5400"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27BE86-2289-4304-A442-E2C8EC7E066E}"/>
              </a:ext>
            </a:extLst>
          </p:cNvPr>
          <p:cNvSpPr>
            <a:spLocks noGrp="1"/>
          </p:cNvSpPr>
          <p:nvPr>
            <p:ph idx="1"/>
          </p:nvPr>
        </p:nvSpPr>
        <p:spPr/>
        <p:txBody>
          <a:bodyPr>
            <a:normAutofit/>
          </a:bodyPr>
          <a:lstStyle/>
          <a:p>
            <a:r>
              <a:rPr lang="en-US" altLang="zh-CN" sz="2800" b="1" dirty="0">
                <a:latin typeface="华文楷体" panose="02010600040101010101" pitchFamily="2" charset="-122"/>
                <a:ea typeface="华文楷体" panose="02010600040101010101" pitchFamily="2" charset="-122"/>
              </a:rPr>
              <a:t>Chapter 5</a:t>
            </a:r>
            <a:r>
              <a:rPr lang="zh-CN" altLang="en-US" sz="2800" b="1" dirty="0">
                <a:latin typeface="华文楷体" panose="02010600040101010101" pitchFamily="2" charset="-122"/>
                <a:ea typeface="华文楷体" panose="02010600040101010101" pitchFamily="2" charset="-122"/>
              </a:rPr>
              <a:t>：债券和回购</a:t>
            </a:r>
            <a:endParaRPr lang="en-US" altLang="zh-CN" sz="2800" b="1"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5.1 </a:t>
            </a:r>
            <a:r>
              <a:rPr lang="zh-CN" altLang="en-US" sz="2400" dirty="0">
                <a:latin typeface="华文楷体" panose="02010600040101010101" pitchFamily="2" charset="-122"/>
                <a:ea typeface="华文楷体" panose="02010600040101010101" pitchFamily="2" charset="-122"/>
              </a:rPr>
              <a:t>了解国债</a:t>
            </a:r>
            <a:endParaRPr lang="en-US" altLang="zh-CN" sz="24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5.2 </a:t>
            </a:r>
            <a:r>
              <a:rPr lang="zh-CN" altLang="en-US" sz="2400" dirty="0">
                <a:latin typeface="华文楷体" panose="02010600040101010101" pitchFamily="2" charset="-122"/>
                <a:ea typeface="华文楷体" panose="02010600040101010101" pitchFamily="2" charset="-122"/>
              </a:rPr>
              <a:t>企业债和企业债套利</a:t>
            </a:r>
            <a:endParaRPr lang="en-US" altLang="zh-CN" sz="24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highlight>
                  <a:srgbClr val="FFFF00"/>
                </a:highlight>
                <a:latin typeface="华文楷体" panose="02010600040101010101" pitchFamily="2" charset="-122"/>
                <a:ea typeface="华文楷体" panose="02010600040101010101" pitchFamily="2" charset="-122"/>
              </a:rPr>
              <a:t>5.3 </a:t>
            </a:r>
            <a:r>
              <a:rPr lang="zh-CN" altLang="en-US" sz="2400" dirty="0">
                <a:highlight>
                  <a:srgbClr val="FFFF00"/>
                </a:highlight>
                <a:latin typeface="华文楷体" panose="02010600040101010101" pitchFamily="2" charset="-122"/>
                <a:ea typeface="华文楷体" panose="02010600040101010101" pitchFamily="2" charset="-122"/>
              </a:rPr>
              <a:t>可转债套利实践</a:t>
            </a:r>
            <a:endParaRPr lang="en-US" altLang="zh-CN" sz="2400" dirty="0">
              <a:highlight>
                <a:srgbClr val="FFFF00"/>
              </a:highlight>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5.4 </a:t>
            </a:r>
            <a:r>
              <a:rPr lang="zh-CN" altLang="en-US" sz="2400" dirty="0">
                <a:latin typeface="华文楷体" panose="02010600040101010101" pitchFamily="2" charset="-122"/>
                <a:ea typeface="华文楷体" panose="02010600040101010101" pitchFamily="2" charset="-122"/>
              </a:rPr>
              <a:t>金融无风险交易工具逆回购</a:t>
            </a:r>
            <a:endParaRPr lang="en-US" altLang="zh-CN" sz="2400"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100618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5.3</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lang="zh-CN" altLang="en-US" sz="2400" dirty="0">
                <a:solidFill>
                  <a:prstClr val="black"/>
                </a:solidFill>
                <a:latin typeface="华文楷体" panose="02010600040101010101" pitchFamily="2" charset="-122"/>
                <a:ea typeface="华文楷体" panose="02010600040101010101" pitchFamily="2" charset="-122"/>
              </a:rPr>
              <a:t>可转债套利实践</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dirty="0">
                <a:solidFill>
                  <a:prstClr val="black"/>
                </a:solidFill>
                <a:latin typeface="华文楷体" panose="02010600040101010101" pitchFamily="2" charset="-122"/>
                <a:ea typeface="华文楷体" panose="02010600040101010101" pitchFamily="2" charset="-122"/>
              </a:rPr>
              <a:t>问题：如何进行可转债套利</a:t>
            </a:r>
            <a:endParaRPr lang="en-US" altLang="zh-CN"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dirty="0">
                <a:solidFill>
                  <a:prstClr val="black"/>
                </a:solidFill>
                <a:latin typeface="华文楷体" panose="02010600040101010101" pitchFamily="2" charset="-122"/>
                <a:ea typeface="华文楷体" panose="02010600040101010101" pitchFamily="2" charset="-122"/>
              </a:rPr>
              <a:t>引言：可转债是一个经常被大家忽略的金融产品，可转债兼具股性与债性，价格在</a:t>
            </a:r>
            <a:r>
              <a:rPr lang="en-US" altLang="zh-CN" dirty="0">
                <a:solidFill>
                  <a:prstClr val="black"/>
                </a:solidFill>
                <a:latin typeface="华文楷体" panose="02010600040101010101" pitchFamily="2" charset="-122"/>
                <a:ea typeface="华文楷体" panose="02010600040101010101" pitchFamily="2" charset="-122"/>
              </a:rPr>
              <a:t>100</a:t>
            </a:r>
            <a:r>
              <a:rPr lang="zh-CN" altLang="en-US" dirty="0">
                <a:solidFill>
                  <a:prstClr val="black"/>
                </a:solidFill>
                <a:latin typeface="华文楷体" panose="02010600040101010101" pitchFamily="2" charset="-122"/>
                <a:ea typeface="华文楷体" panose="02010600040101010101" pitchFamily="2" charset="-122"/>
              </a:rPr>
              <a:t>元附近时债性显著，当价格超过</a:t>
            </a:r>
            <a:r>
              <a:rPr lang="en-US" altLang="zh-CN" dirty="0">
                <a:solidFill>
                  <a:prstClr val="black"/>
                </a:solidFill>
                <a:latin typeface="华文楷体" panose="02010600040101010101" pitchFamily="2" charset="-122"/>
                <a:ea typeface="华文楷体" panose="02010600040101010101" pitchFamily="2" charset="-122"/>
              </a:rPr>
              <a:t>110</a:t>
            </a:r>
            <a:r>
              <a:rPr lang="zh-CN" altLang="en-US" dirty="0">
                <a:solidFill>
                  <a:prstClr val="black"/>
                </a:solidFill>
                <a:latin typeface="华文楷体" panose="02010600040101010101" pitchFamily="2" charset="-122"/>
                <a:ea typeface="华文楷体" panose="02010600040101010101" pitchFamily="2" charset="-122"/>
              </a:rPr>
              <a:t>元后股性显著，且股性部分的期权价值相对标的股票价格呈非线性波动，因此可以利用可转债的这一特性构造套利组合。在中国市场，可转债是</a:t>
            </a:r>
            <a:r>
              <a:rPr lang="en-US" altLang="zh-CN" dirty="0" err="1">
                <a:solidFill>
                  <a:prstClr val="black"/>
                </a:solidFill>
                <a:latin typeface="华文楷体" panose="02010600040101010101" pitchFamily="2" charset="-122"/>
                <a:ea typeface="华文楷体" panose="02010600040101010101" pitchFamily="2" charset="-122"/>
              </a:rPr>
              <a:t>T+0</a:t>
            </a:r>
            <a:r>
              <a:rPr lang="zh-CN" altLang="en-US" dirty="0">
                <a:solidFill>
                  <a:prstClr val="black"/>
                </a:solidFill>
                <a:latin typeface="华文楷体" panose="02010600040101010101" pitchFamily="2" charset="-122"/>
                <a:ea typeface="华文楷体" panose="02010600040101010101" pitchFamily="2" charset="-122"/>
              </a:rPr>
              <a:t>交易，并且没有涨跌停的限制，所以可转债比股票有更多的可操作性。当对应股票的价格上涨，超过了可转债的价格时，就可以用债转股，再卖出股票实现套利了。在海外成熟市场，可转债套利策略被广泛运用。</a:t>
            </a:r>
            <a:endParaRPr lang="en-US" altLang="zh-CN" b="1"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4974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5.3</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lang="zh-CN" altLang="en-US" sz="2400" dirty="0">
                <a:solidFill>
                  <a:prstClr val="black"/>
                </a:solidFill>
                <a:latin typeface="华文楷体" panose="02010600040101010101" pitchFamily="2" charset="-122"/>
                <a:ea typeface="华文楷体" panose="02010600040101010101" pitchFamily="2" charset="-122"/>
              </a:rPr>
              <a:t>可转债套利实践</a:t>
            </a:r>
            <a:r>
              <a:rPr lang="en-US" altLang="zh-CN" sz="2400" dirty="0">
                <a:solidFill>
                  <a:prstClr val="black"/>
                </a:solidFill>
                <a:latin typeface="华文楷体" panose="02010600040101010101" pitchFamily="2" charset="-122"/>
                <a:ea typeface="华文楷体" panose="02010600040101010101" pitchFamily="2" charset="-122"/>
              </a:rPr>
              <a:t>——1.</a:t>
            </a:r>
            <a:r>
              <a:rPr lang="zh-CN" altLang="en-US" sz="2400" dirty="0">
                <a:solidFill>
                  <a:prstClr val="black"/>
                </a:solidFill>
                <a:latin typeface="华文楷体" panose="02010600040101010101" pitchFamily="2" charset="-122"/>
                <a:ea typeface="华文楷体" panose="02010600040101010101" pitchFamily="2" charset="-122"/>
              </a:rPr>
              <a:t>可转债介绍</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dirty="0">
                <a:solidFill>
                  <a:prstClr val="black"/>
                </a:solidFill>
                <a:latin typeface="华文楷体" panose="02010600040101010101" pitchFamily="2" charset="-122"/>
                <a:ea typeface="华文楷体" panose="02010600040101010101" pitchFamily="2" charset="-122"/>
              </a:rPr>
              <a:t>可转债即可转换债券，是债券的一种，它可以转换为债券发行公司的股票，通常具有较低的票面利率。从本质上讲，可转换债券是在发行公司债券的基础上，附加了一份期权，并允许购买人在规定的时间范围内将其购买的债券转换成指定公司的股票。</a:t>
            </a:r>
            <a:endParaRPr lang="en-US" altLang="zh-CN"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b="1" dirty="0">
                <a:solidFill>
                  <a:srgbClr val="FF0000"/>
                </a:solidFill>
                <a:latin typeface="华文楷体" panose="02010600040101010101" pitchFamily="2" charset="-122"/>
                <a:ea typeface="华文楷体" panose="02010600040101010101" pitchFamily="2" charset="-122"/>
              </a:rPr>
              <a:t>可转换债券具有债权和期权的双重特性，主要有以下三个特点：</a:t>
            </a: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债权性：可转换债券与其他债券一样，可转换债券也有规定的利率和期限，投资者可以选择持有债券到期，收取本息。</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000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574277"/>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5.3</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lang="zh-CN" altLang="en-US" sz="2400" dirty="0">
                <a:solidFill>
                  <a:prstClr val="black"/>
                </a:solidFill>
                <a:latin typeface="华文楷体" panose="02010600040101010101" pitchFamily="2" charset="-122"/>
                <a:ea typeface="华文楷体" panose="02010600040101010101" pitchFamily="2" charset="-122"/>
              </a:rPr>
              <a:t>可转债套利实践</a:t>
            </a:r>
            <a:r>
              <a:rPr lang="en-US" altLang="zh-CN" sz="2400" dirty="0">
                <a:solidFill>
                  <a:prstClr val="black"/>
                </a:solidFill>
                <a:latin typeface="华文楷体" panose="02010600040101010101" pitchFamily="2" charset="-122"/>
                <a:ea typeface="华文楷体" panose="02010600040101010101" pitchFamily="2" charset="-122"/>
              </a:rPr>
              <a:t>——1.</a:t>
            </a:r>
            <a:r>
              <a:rPr lang="zh-CN" altLang="en-US" sz="2400" dirty="0">
                <a:solidFill>
                  <a:prstClr val="black"/>
                </a:solidFill>
                <a:latin typeface="华文楷体" panose="02010600040101010101" pitchFamily="2" charset="-122"/>
                <a:ea typeface="华文楷体" panose="02010600040101010101" pitchFamily="2" charset="-122"/>
              </a:rPr>
              <a:t>可转债介绍</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b="1" dirty="0">
                <a:solidFill>
                  <a:srgbClr val="FF0000"/>
                </a:solidFill>
                <a:latin typeface="华文楷体" panose="02010600040101010101" pitchFamily="2" charset="-122"/>
                <a:ea typeface="华文楷体" panose="02010600040101010101" pitchFamily="2" charset="-122"/>
              </a:rPr>
              <a:t>可转换债券具有债权和期权的双重特性，主要有以下三个特点：</a:t>
            </a:r>
            <a:endParaRPr lang="en-US" altLang="zh-CN" b="1" dirty="0">
              <a:solidFill>
                <a:srgbClr val="FF0000"/>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股权性：可转换债券在转换成股票之前是纯粹的债券，但在转换成股票之后，原债券持有人就由债券人变成了公司的股东，可参与企业的经营决策和红利分配。</a:t>
            </a:r>
            <a:endParaRPr lang="en-US" altLang="zh-CN" dirty="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可转换性：债券持有人可以按约定的条件将债券转换成股票。转股权是投资者享有的、一般债券所没有的选择权。可转换债券在发行时就明确约定，债券持有人可按照发行时约定的价格将债券转换成公司的普通股票。如果债券持有人不想转换，则可以继续持有债券，直到偿还期满时收取本金和利息，或者在流通市场出售变现。</a:t>
            </a:r>
          </a:p>
        </p:txBody>
      </p:sp>
    </p:spTree>
    <p:extLst>
      <p:ext uri="{BB962C8B-B14F-4D97-AF65-F5344CB8AC3E}">
        <p14:creationId xmlns:p14="http://schemas.microsoft.com/office/powerpoint/2010/main" val="161599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582105"/>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41402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5.3</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lang="zh-CN" altLang="en-US" sz="2400" dirty="0">
                <a:solidFill>
                  <a:prstClr val="black"/>
                </a:solidFill>
                <a:latin typeface="华文楷体" panose="02010600040101010101" pitchFamily="2" charset="-122"/>
                <a:ea typeface="华文楷体" panose="02010600040101010101" pitchFamily="2" charset="-122"/>
              </a:rPr>
              <a:t>可转债套利实践</a:t>
            </a:r>
            <a:r>
              <a:rPr lang="en-US" altLang="zh-CN" sz="2400" dirty="0">
                <a:solidFill>
                  <a:prstClr val="black"/>
                </a:solidFill>
                <a:latin typeface="华文楷体" panose="02010600040101010101" pitchFamily="2" charset="-122"/>
                <a:ea typeface="华文楷体" panose="02010600040101010101" pitchFamily="2" charset="-122"/>
              </a:rPr>
              <a:t>——1.</a:t>
            </a:r>
            <a:r>
              <a:rPr lang="zh-CN" altLang="en-US" sz="2400" dirty="0">
                <a:solidFill>
                  <a:prstClr val="black"/>
                </a:solidFill>
                <a:latin typeface="华文楷体" panose="02010600040101010101" pitchFamily="2" charset="-122"/>
                <a:ea typeface="华文楷体" panose="02010600040101010101" pitchFamily="2" charset="-122"/>
              </a:rPr>
              <a:t>可转债介绍</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b="1" dirty="0">
                <a:solidFill>
                  <a:srgbClr val="FF0000"/>
                </a:solidFill>
                <a:latin typeface="华文楷体" panose="02010600040101010101" pitchFamily="2" charset="-122"/>
                <a:ea typeface="华文楷体" panose="02010600040101010101" pitchFamily="2" charset="-122"/>
              </a:rPr>
              <a:t>债券要素：</a:t>
            </a:r>
            <a:endParaRPr lang="en-US" altLang="zh-CN" b="1" dirty="0">
              <a:solidFill>
                <a:srgbClr val="FF0000"/>
              </a:solidFill>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有效期限和转换期限：转债期限一般不超过</a:t>
            </a:r>
            <a:r>
              <a:rPr lang="en-US" altLang="zh-CN" dirty="0">
                <a:latin typeface="华文楷体" panose="02010600040101010101" pitchFamily="2" charset="-122"/>
                <a:ea typeface="华文楷体" panose="02010600040101010101" pitchFamily="2" charset="-122"/>
              </a:rPr>
              <a:t>6</a:t>
            </a:r>
            <a:r>
              <a:rPr lang="zh-CN" altLang="en-US" dirty="0">
                <a:latin typeface="华文楷体" panose="02010600040101010101" pitchFamily="2" charset="-122"/>
                <a:ea typeface="华文楷体" panose="02010600040101010101" pitchFamily="2" charset="-122"/>
              </a:rPr>
              <a:t>年，多为</a:t>
            </a: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年。可转债有规定的有效期限和转换期限，比如格力转债（</a:t>
            </a:r>
            <a:r>
              <a:rPr lang="en-US" altLang="zh-CN" dirty="0">
                <a:latin typeface="华文楷体" panose="02010600040101010101" pitchFamily="2" charset="-122"/>
                <a:ea typeface="华文楷体" panose="02010600040101010101" pitchFamily="2" charset="-122"/>
              </a:rPr>
              <a:t>110030</a:t>
            </a:r>
            <a:r>
              <a:rPr lang="zh-CN" altLang="en-US" dirty="0">
                <a:latin typeface="华文楷体" panose="02010600040101010101" pitchFamily="2" charset="-122"/>
                <a:ea typeface="华文楷体" panose="02010600040101010101" pitchFamily="2" charset="-122"/>
              </a:rPr>
              <a:t>），上市场日期为</a:t>
            </a:r>
            <a:r>
              <a:rPr lang="en-US" altLang="zh-CN" dirty="0">
                <a:latin typeface="华文楷体" panose="02010600040101010101" pitchFamily="2" charset="-122"/>
                <a:ea typeface="华文楷体" panose="02010600040101010101" pitchFamily="2" charset="-122"/>
              </a:rPr>
              <a:t>2015</a:t>
            </a:r>
            <a:r>
              <a:rPr lang="zh-CN" altLang="en-US" dirty="0">
                <a:latin typeface="华文楷体" panose="02010600040101010101" pitchFamily="2" charset="-122"/>
                <a:ea typeface="华文楷体" panose="02010600040101010101" pitchFamily="2" charset="-122"/>
              </a:rPr>
              <a:t>年</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月</a:t>
            </a:r>
            <a:r>
              <a:rPr lang="en-US" altLang="zh-CN" dirty="0">
                <a:latin typeface="华文楷体" panose="02010600040101010101" pitchFamily="2" charset="-122"/>
                <a:ea typeface="华文楷体" panose="02010600040101010101" pitchFamily="2" charset="-122"/>
              </a:rPr>
              <a:t>13</a:t>
            </a:r>
            <a:r>
              <a:rPr lang="zh-CN" altLang="en-US" dirty="0">
                <a:latin typeface="华文楷体" panose="02010600040101010101" pitchFamily="2" charset="-122"/>
                <a:ea typeface="华文楷体" panose="02010600040101010101" pitchFamily="2" charset="-122"/>
              </a:rPr>
              <a:t>日，摘牌日期为</a:t>
            </a:r>
            <a:r>
              <a:rPr lang="en-US" altLang="zh-CN" dirty="0">
                <a:latin typeface="华文楷体" panose="02010600040101010101" pitchFamily="2" charset="-122"/>
                <a:ea typeface="华文楷体" panose="02010600040101010101" pitchFamily="2" charset="-122"/>
              </a:rPr>
              <a:t>2019</a:t>
            </a:r>
            <a:r>
              <a:rPr lang="zh-CN" altLang="en-US" dirty="0">
                <a:latin typeface="华文楷体" panose="02010600040101010101" pitchFamily="2" charset="-122"/>
                <a:ea typeface="华文楷体" panose="02010600040101010101" pitchFamily="2" charset="-122"/>
              </a:rPr>
              <a:t>年</a:t>
            </a:r>
            <a:r>
              <a:rPr lang="en-US" altLang="zh-CN" dirty="0">
                <a:latin typeface="华文楷体" panose="02010600040101010101" pitchFamily="2" charset="-122"/>
                <a:ea typeface="华文楷体" panose="02010600040101010101" pitchFamily="2" charset="-122"/>
              </a:rPr>
              <a:t>12</a:t>
            </a:r>
            <a:r>
              <a:rPr lang="zh-CN" altLang="en-US" dirty="0">
                <a:latin typeface="华文楷体" panose="02010600040101010101" pitchFamily="2" charset="-122"/>
                <a:ea typeface="华文楷体" panose="02010600040101010101" pitchFamily="2" charset="-122"/>
              </a:rPr>
              <a:t>月</a:t>
            </a:r>
            <a:r>
              <a:rPr lang="en-US" altLang="zh-CN" dirty="0">
                <a:latin typeface="华文楷体" panose="02010600040101010101" pitchFamily="2" charset="-122"/>
                <a:ea typeface="华文楷体" panose="02010600040101010101" pitchFamily="2" charset="-122"/>
              </a:rPr>
              <a:t>25</a:t>
            </a:r>
            <a:r>
              <a:rPr lang="zh-CN" altLang="en-US" dirty="0">
                <a:latin typeface="华文楷体" panose="02010600040101010101" pitchFamily="2" charset="-122"/>
                <a:ea typeface="华文楷体" panose="02010600040101010101" pitchFamily="2" charset="-122"/>
              </a:rPr>
              <a:t>日。进行转股的时间为</a:t>
            </a:r>
            <a:r>
              <a:rPr lang="en-US" altLang="zh-CN" dirty="0">
                <a:latin typeface="华文楷体" panose="02010600040101010101" pitchFamily="2" charset="-122"/>
                <a:ea typeface="华文楷体" panose="02010600040101010101" pitchFamily="2" charset="-122"/>
              </a:rPr>
              <a:t>2015-06-30</a:t>
            </a:r>
            <a:r>
              <a:rPr lang="zh-CN" altLang="en-US" dirty="0">
                <a:latin typeface="华文楷体" panose="02010600040101010101" pitchFamily="2" charset="-122"/>
                <a:ea typeface="华文楷体" panose="02010600040101010101" pitchFamily="2" charset="-122"/>
              </a:rPr>
              <a:t>至</a:t>
            </a:r>
            <a:r>
              <a:rPr lang="en-US" altLang="zh-CN" dirty="0">
                <a:latin typeface="华文楷体" panose="02010600040101010101" pitchFamily="2" charset="-122"/>
                <a:ea typeface="华文楷体" panose="02010600040101010101" pitchFamily="2" charset="-122"/>
              </a:rPr>
              <a:t>2019-12-24</a:t>
            </a:r>
            <a:r>
              <a:rPr lang="zh-CN" altLang="en-US" dirty="0">
                <a:latin typeface="华文楷体" panose="02010600040101010101" pitchFamily="2" charset="-122"/>
                <a:ea typeface="华文楷体" panose="02010600040101010101" pitchFamily="2" charset="-122"/>
              </a:rPr>
              <a:t>，刚发行的前半年是不能转股的。</a:t>
            </a:r>
            <a:endParaRPr lang="en-US" altLang="zh-CN" dirty="0">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股票利率或股息率：票面利率通常按年递增，但低于同等期限相同等级的公司债券。格力转债（</a:t>
            </a:r>
            <a:r>
              <a:rPr lang="en-US" altLang="zh-CN" dirty="0">
                <a:latin typeface="华文楷体" panose="02010600040101010101" pitchFamily="2" charset="-122"/>
                <a:ea typeface="华文楷体" panose="02010600040101010101" pitchFamily="2" charset="-122"/>
              </a:rPr>
              <a:t>110030</a:t>
            </a:r>
            <a:r>
              <a:rPr lang="zh-CN" altLang="en-US" dirty="0">
                <a:latin typeface="华文楷体" panose="02010600040101010101" pitchFamily="2" charset="-122"/>
                <a:ea typeface="华文楷体" panose="02010600040101010101" pitchFamily="2" charset="-122"/>
              </a:rPr>
              <a:t>）票面利率：第一年为</a:t>
            </a:r>
            <a:r>
              <a:rPr lang="en-US" altLang="zh-CN" dirty="0">
                <a:latin typeface="华文楷体" panose="02010600040101010101" pitchFamily="2" charset="-122"/>
                <a:ea typeface="华文楷体" panose="02010600040101010101" pitchFamily="2" charset="-122"/>
              </a:rPr>
              <a:t>0.60%</a:t>
            </a:r>
            <a:r>
              <a:rPr lang="zh-CN" altLang="en-US" dirty="0">
                <a:latin typeface="华文楷体" panose="02010600040101010101" pitchFamily="2" charset="-122"/>
                <a:ea typeface="华文楷体" panose="02010600040101010101" pitchFamily="2" charset="-122"/>
              </a:rPr>
              <a:t>、第二年为</a:t>
            </a:r>
            <a:r>
              <a:rPr lang="en-US" altLang="zh-CN" dirty="0">
                <a:latin typeface="华文楷体" panose="02010600040101010101" pitchFamily="2" charset="-122"/>
                <a:ea typeface="华文楷体" panose="02010600040101010101" pitchFamily="2" charset="-122"/>
              </a:rPr>
              <a:t>0.80%</a:t>
            </a:r>
            <a:r>
              <a:rPr lang="zh-CN" altLang="en-US" dirty="0">
                <a:latin typeface="华文楷体" panose="02010600040101010101" pitchFamily="2" charset="-122"/>
                <a:ea typeface="华文楷体" panose="02010600040101010101" pitchFamily="2" charset="-122"/>
              </a:rPr>
              <a:t>、第三年为</a:t>
            </a:r>
            <a:r>
              <a:rPr lang="en-US" altLang="zh-CN" dirty="0">
                <a:latin typeface="华文楷体" panose="02010600040101010101" pitchFamily="2" charset="-122"/>
                <a:ea typeface="华文楷体" panose="02010600040101010101" pitchFamily="2" charset="-122"/>
              </a:rPr>
              <a:t>1.00%</a:t>
            </a:r>
            <a:r>
              <a:rPr lang="zh-CN" altLang="en-US" dirty="0">
                <a:latin typeface="华文楷体" panose="02010600040101010101" pitchFamily="2" charset="-122"/>
                <a:ea typeface="华文楷体" panose="02010600040101010101" pitchFamily="2" charset="-122"/>
              </a:rPr>
              <a:t>、第四年为</a:t>
            </a:r>
            <a:r>
              <a:rPr lang="en-US" altLang="zh-CN" dirty="0">
                <a:latin typeface="华文楷体" panose="02010600040101010101" pitchFamily="2" charset="-122"/>
                <a:ea typeface="华文楷体" panose="02010600040101010101" pitchFamily="2" charset="-122"/>
              </a:rPr>
              <a:t>1.50%</a:t>
            </a:r>
            <a:r>
              <a:rPr lang="zh-CN" altLang="en-US" dirty="0">
                <a:latin typeface="华文楷体" panose="02010600040101010101" pitchFamily="2" charset="-122"/>
                <a:ea typeface="华文楷体" panose="02010600040101010101" pitchFamily="2" charset="-122"/>
              </a:rPr>
              <a:t>、五年为</a:t>
            </a:r>
            <a:r>
              <a:rPr lang="en-US" altLang="zh-CN" dirty="0">
                <a:latin typeface="华文楷体" panose="02010600040101010101" pitchFamily="2" charset="-122"/>
                <a:ea typeface="华文楷体" panose="02010600040101010101" pitchFamily="2" charset="-122"/>
              </a:rPr>
              <a:t>2.00%</a:t>
            </a:r>
            <a:r>
              <a:rPr lang="zh-CN" altLang="en-US" dirty="0">
                <a:latin typeface="华文楷体" panose="02010600040101010101" pitchFamily="2" charset="-122"/>
                <a:ea typeface="华文楷体" panose="02010600040101010101" pitchFamily="2" charset="-122"/>
              </a:rPr>
              <a:t>。每年付息一次，下一次付息日是</a:t>
            </a:r>
            <a:r>
              <a:rPr lang="en-US" altLang="zh-CN" dirty="0">
                <a:latin typeface="华文楷体" panose="02010600040101010101" pitchFamily="2" charset="-122"/>
                <a:ea typeface="华文楷体" panose="02010600040101010101" pitchFamily="2" charset="-122"/>
              </a:rPr>
              <a:t>2017</a:t>
            </a:r>
            <a:r>
              <a:rPr lang="zh-CN" altLang="en-US" dirty="0">
                <a:latin typeface="华文楷体" panose="02010600040101010101" pitchFamily="2" charset="-122"/>
                <a:ea typeface="华文楷体" panose="02010600040101010101" pitchFamily="2" charset="-122"/>
              </a:rPr>
              <a:t>年</a:t>
            </a:r>
            <a:r>
              <a:rPr lang="en-US" altLang="zh-CN" dirty="0">
                <a:latin typeface="华文楷体" panose="02010600040101010101" pitchFamily="2" charset="-122"/>
                <a:ea typeface="华文楷体" panose="02010600040101010101" pitchFamily="2" charset="-122"/>
              </a:rPr>
              <a:t>12</a:t>
            </a:r>
            <a:r>
              <a:rPr lang="zh-CN" altLang="en-US" dirty="0">
                <a:latin typeface="华文楷体" panose="02010600040101010101" pitchFamily="2" charset="-122"/>
                <a:ea typeface="华文楷体" panose="02010600040101010101" pitchFamily="2" charset="-122"/>
              </a:rPr>
              <a:t>月</a:t>
            </a:r>
            <a:r>
              <a:rPr lang="en-US" altLang="zh-CN" dirty="0">
                <a:latin typeface="华文楷体" panose="02010600040101010101" pitchFamily="2" charset="-122"/>
                <a:ea typeface="华文楷体" panose="02010600040101010101" pitchFamily="2" charset="-122"/>
              </a:rPr>
              <a:t>25</a:t>
            </a:r>
            <a:r>
              <a:rPr lang="zh-CN" altLang="en-US" dirty="0">
                <a:latin typeface="华文楷体" panose="02010600040101010101" pitchFamily="2" charset="-122"/>
                <a:ea typeface="华文楷体" panose="02010600040101010101" pitchFamily="2" charset="-122"/>
              </a:rPr>
              <a:t>日。当前为第三年，剩余年限</a:t>
            </a:r>
            <a:r>
              <a:rPr lang="en-US" altLang="zh-CN" dirty="0">
                <a:latin typeface="华文楷体" panose="02010600040101010101" pitchFamily="2" charset="-122"/>
                <a:ea typeface="华文楷体" panose="02010600040101010101" pitchFamily="2" charset="-122"/>
              </a:rPr>
              <a:t>2.84</a:t>
            </a:r>
            <a:r>
              <a:rPr lang="zh-CN" altLang="en-US" dirty="0">
                <a:latin typeface="华文楷体" panose="02010600040101010101" pitchFamily="2" charset="-122"/>
                <a:ea typeface="华文楷体" panose="02010600040101010101" pitchFamily="2" charset="-122"/>
              </a:rPr>
              <a:t>年，当期的票面利率是</a:t>
            </a:r>
            <a:r>
              <a:rPr lang="en-US" altLang="zh-CN" dirty="0">
                <a:latin typeface="华文楷体" panose="02010600040101010101" pitchFamily="2" charset="-122"/>
                <a:ea typeface="华文楷体" panose="02010600040101010101" pitchFamily="2" charset="-122"/>
              </a:rPr>
              <a:t>1.0%</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9320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399691"/>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10326"/>
            <a:ext cx="10396883" cy="4411744"/>
          </a:xfrm>
        </p:spPr>
        <p:txBody>
          <a:bodyPr>
            <a:normAutofit lnSpcReduction="10000"/>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5.3</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lang="zh-CN" altLang="en-US" sz="2400" dirty="0">
                <a:solidFill>
                  <a:prstClr val="black"/>
                </a:solidFill>
                <a:latin typeface="华文楷体" panose="02010600040101010101" pitchFamily="2" charset="-122"/>
                <a:ea typeface="华文楷体" panose="02010600040101010101" pitchFamily="2" charset="-122"/>
              </a:rPr>
              <a:t>可转债套利实践</a:t>
            </a:r>
            <a:r>
              <a:rPr lang="en-US" altLang="zh-CN" sz="2400" dirty="0">
                <a:solidFill>
                  <a:prstClr val="black"/>
                </a:solidFill>
                <a:latin typeface="华文楷体" panose="02010600040101010101" pitchFamily="2" charset="-122"/>
                <a:ea typeface="华文楷体" panose="02010600040101010101" pitchFamily="2" charset="-122"/>
              </a:rPr>
              <a:t>——1.</a:t>
            </a:r>
            <a:r>
              <a:rPr lang="zh-CN" altLang="en-US" sz="2400" dirty="0">
                <a:solidFill>
                  <a:prstClr val="black"/>
                </a:solidFill>
                <a:latin typeface="华文楷体" panose="02010600040101010101" pitchFamily="2" charset="-122"/>
                <a:ea typeface="华文楷体" panose="02010600040101010101" pitchFamily="2" charset="-122"/>
              </a:rPr>
              <a:t>可转债介绍</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b="1" dirty="0">
                <a:solidFill>
                  <a:srgbClr val="FF0000"/>
                </a:solidFill>
                <a:latin typeface="华文楷体" panose="02010600040101010101" pitchFamily="2" charset="-122"/>
                <a:ea typeface="华文楷体" panose="02010600040101010101" pitchFamily="2" charset="-122"/>
              </a:rPr>
              <a:t>债券要素：</a:t>
            </a:r>
          </a:p>
          <a:p>
            <a:pPr>
              <a:buClr>
                <a:srgbClr val="B80E0F"/>
              </a:buClr>
              <a:defRPr/>
            </a:pPr>
            <a:r>
              <a:rPr lang="zh-CN" altLang="en-US" dirty="0">
                <a:latin typeface="华文楷体" panose="02010600040101010101" pitchFamily="2" charset="-122"/>
                <a:ea typeface="华文楷体" panose="02010600040101010101" pitchFamily="2" charset="-122"/>
              </a:rPr>
              <a:t>转债纯债价值：与企业债类似，计算本金和票息收入之和，按一定贴现率得到的当期价值。</a:t>
            </a:r>
            <a:endParaRPr lang="en-US" altLang="zh-CN" dirty="0">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纯债溢价率：是指转债市场价格相对纯债价值的比例，转债纯债溢价率越低，其市场价格越接近纯债价值。</a:t>
            </a:r>
            <a:endParaRPr lang="en-US" altLang="zh-CN" dirty="0">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转债转股价值：是指转债按比例转换为公司股票后的市值，转换比例计算方式为</a:t>
            </a:r>
            <a:r>
              <a:rPr lang="en-US" altLang="zh-CN" dirty="0">
                <a:latin typeface="华文楷体" panose="02010600040101010101" pitchFamily="2" charset="-122"/>
                <a:ea typeface="华文楷体" panose="02010600040101010101" pitchFamily="2" charset="-122"/>
              </a:rPr>
              <a:t>100/</a:t>
            </a:r>
            <a:r>
              <a:rPr lang="zh-CN" altLang="en-US" dirty="0">
                <a:latin typeface="华文楷体" panose="02010600040101010101" pitchFamily="2" charset="-122"/>
                <a:ea typeface="华文楷体" panose="02010600040101010101" pitchFamily="2" charset="-122"/>
              </a:rPr>
              <a:t>转股价格，转股价格即转债转换为每股股票所需支付的对价。</a:t>
            </a:r>
            <a:endParaRPr lang="en-US" altLang="zh-CN" dirty="0">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转股溢价率：是转债市场价格相对转股价值的比例。转债转股溢价率越低，其市场价格越接近转股价值，转债越近似于相应正股。当转股溢价率为负时，转债投资者可通过，先把债转股再卖债进行套利。转股溢价率，是我们所重点要关注的指标。</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31420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399691"/>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10326"/>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5.3</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lang="zh-CN" altLang="en-US" sz="2400" dirty="0">
                <a:solidFill>
                  <a:prstClr val="black"/>
                </a:solidFill>
                <a:latin typeface="华文楷体" panose="02010600040101010101" pitchFamily="2" charset="-122"/>
                <a:ea typeface="华文楷体" panose="02010600040101010101" pitchFamily="2" charset="-122"/>
              </a:rPr>
              <a:t>可转债套利实践</a:t>
            </a:r>
            <a:r>
              <a:rPr lang="en-US" altLang="zh-CN" sz="2400" dirty="0">
                <a:solidFill>
                  <a:prstClr val="black"/>
                </a:solidFill>
                <a:latin typeface="华文楷体" panose="02010600040101010101" pitchFamily="2" charset="-122"/>
                <a:ea typeface="华文楷体" panose="02010600040101010101" pitchFamily="2" charset="-122"/>
              </a:rPr>
              <a:t>——1.</a:t>
            </a:r>
            <a:r>
              <a:rPr lang="zh-CN" altLang="en-US" sz="2400" dirty="0">
                <a:solidFill>
                  <a:prstClr val="black"/>
                </a:solidFill>
                <a:latin typeface="华文楷体" panose="02010600040101010101" pitchFamily="2" charset="-122"/>
                <a:ea typeface="华文楷体" panose="02010600040101010101" pitchFamily="2" charset="-122"/>
              </a:rPr>
              <a:t>可转债介绍</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b="1" dirty="0">
                <a:solidFill>
                  <a:srgbClr val="FF0000"/>
                </a:solidFill>
                <a:latin typeface="华文楷体" panose="02010600040101010101" pitchFamily="2" charset="-122"/>
                <a:ea typeface="华文楷体" panose="02010600040101010101" pitchFamily="2" charset="-122"/>
              </a:rPr>
              <a:t>债券要素：</a:t>
            </a:r>
          </a:p>
          <a:p>
            <a:pPr>
              <a:buClr>
                <a:srgbClr val="B80E0F"/>
              </a:buClr>
              <a:defRPr/>
            </a:pPr>
            <a:r>
              <a:rPr lang="zh-CN" altLang="en-US" dirty="0">
                <a:latin typeface="华文楷体" panose="02010600040101010101" pitchFamily="2" charset="-122"/>
                <a:ea typeface="华文楷体" panose="02010600040101010101" pitchFamily="2" charset="-122"/>
              </a:rPr>
              <a:t>转股价格调整：由于市场变化，为防止大规模套利发生，转股价格有</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种情况会被调整。一种是当公司发生送红股、转正股本、增发新股、配股，以及派发现金股利等情况时，相应地会调整转股价格。另一种是转债的修正条款，指当正股收盘价连续多个交易日低于当期转股价格的某个百分比时，公司董事会有权提出转股价格向下修正方案。</a:t>
            </a:r>
            <a:endParaRPr lang="en-US" altLang="zh-CN" dirty="0">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赎回条款：赎回是指可转债在发行一段时间后，由于公司经营良好不需要发债了，提前赎回未到期的发行在外的可转换公司债券。赎回条件一般是当公司股票在一段时间内连续高于转换价格并达到一定幅度时，公司可按照事先约定的赎回价格买回发行在外尚未转股的可转换公司债券。</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090654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主要事件">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主要事件">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主要事件">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主要事件</Template>
  <TotalTime>178</TotalTime>
  <Words>2061</Words>
  <Application>Microsoft Office PowerPoint</Application>
  <PresentationFormat>宽屏</PresentationFormat>
  <Paragraphs>87</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华文楷体</vt:lpstr>
      <vt:lpstr>Arial</vt:lpstr>
      <vt:lpstr>Cambria Math</vt:lpstr>
      <vt:lpstr>Impact</vt:lpstr>
      <vt:lpstr>Wingdings</vt:lpstr>
      <vt:lpstr>主要事件</vt:lpstr>
      <vt:lpstr>R语言量化投资</vt:lpstr>
      <vt:lpstr>Outline：大纲</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R语言量化投资</dc:title>
  <dc:creator>steven thompson</dc:creator>
  <cp:lastModifiedBy>steven thompson</cp:lastModifiedBy>
  <cp:revision>51</cp:revision>
  <dcterms:created xsi:type="dcterms:W3CDTF">2022-06-21T16:14:33Z</dcterms:created>
  <dcterms:modified xsi:type="dcterms:W3CDTF">2022-07-02T16:00:46Z</dcterms:modified>
</cp:coreProperties>
</file>