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8" r:id="rId2"/>
    <p:sldId id="261" r:id="rId3"/>
    <p:sldId id="264" r:id="rId4"/>
    <p:sldId id="259" r:id="rId5"/>
    <p:sldId id="265" r:id="rId6"/>
    <p:sldId id="266" r:id="rId7"/>
    <p:sldId id="267" r:id="rId8"/>
    <p:sldId id="268" r:id="rId9"/>
    <p:sldId id="271" r:id="rId10"/>
    <p:sldId id="269"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ven thompson" initials="st" lastIdx="1" clrIdx="0">
    <p:extLst>
      <p:ext uri="{19B8F6BF-5375-455C-9EA6-DF929625EA0E}">
        <p15:presenceInfo xmlns:p15="http://schemas.microsoft.com/office/powerpoint/2012/main" userId="38d9e8bab9804c2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8-27T19:42:22.772" idx="1">
    <p:pos x="4780" y="1336"/>
    <p:text>通过2个界面的交互，我们就可以一边看行情，一边完成逆回购的交易了，绝大多数的逆回购交易都是手动操作的。</p:text>
    <p:extLst>
      <p:ext uri="{C676402C-5697-4E1C-873F-D02D1690AC5C}">
        <p15:threadingInfo xmlns:p15="http://schemas.microsoft.com/office/powerpoint/2012/main" timeZoneBias="-60"/>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zh-CN" altLang="en-US"/>
              <a:t>单击此处编辑母版标题样式</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38BD7286-061A-49C8-B9DE-57D7AEC32905}" type="datetimeFigureOut">
              <a:rPr lang="en-GB" smtClean="0"/>
              <a:t>29/08/2022</a:t>
            </a:fld>
            <a:endParaRPr lang="en-GB"/>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GB"/>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85B8C64-686E-4F49-AE08-8D65BA5CE118}" type="slidenum">
              <a:rPr lang="en-GB" smtClean="0"/>
              <a:t>‹#›</a:t>
            </a:fld>
            <a:endParaRPr lang="en-GB"/>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995837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8BD7286-061A-49C8-B9DE-57D7AEC32905}" type="datetimeFigureOut">
              <a:rPr lang="en-GB" smtClean="0"/>
              <a:t>29/08/2022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85B8C64-686E-4F49-AE08-8D65BA5CE118}" type="slidenum">
              <a:rPr lang="en-GB" smtClean="0"/>
              <a:t>‹#›</a:t>
            </a:fld>
            <a:endParaRPr lang="en-GB"/>
          </a:p>
        </p:txBody>
      </p:sp>
    </p:spTree>
    <p:extLst>
      <p:ext uri="{BB962C8B-B14F-4D97-AF65-F5344CB8AC3E}">
        <p14:creationId xmlns:p14="http://schemas.microsoft.com/office/powerpoint/2010/main" val="3735411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8BD7286-061A-49C8-B9DE-57D7AEC32905}" type="datetimeFigureOut">
              <a:rPr lang="en-GB" smtClean="0"/>
              <a:t>29/08/2022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85B8C64-686E-4F49-AE08-8D65BA5CE118}" type="slidenum">
              <a:rPr lang="en-GB" smtClean="0"/>
              <a:t>‹#›</a:t>
            </a:fld>
            <a:endParaRPr lang="en-GB"/>
          </a:p>
        </p:txBody>
      </p:sp>
    </p:spTree>
    <p:extLst>
      <p:ext uri="{BB962C8B-B14F-4D97-AF65-F5344CB8AC3E}">
        <p14:creationId xmlns:p14="http://schemas.microsoft.com/office/powerpoint/2010/main" val="36782113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8BD7286-061A-49C8-B9DE-57D7AEC32905}" type="datetimeFigureOut">
              <a:rPr lang="en-GB" smtClean="0"/>
              <a:t>29/08/2022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85B8C64-686E-4F49-AE08-8D65BA5CE118}" type="slidenum">
              <a:rPr lang="en-GB" smtClean="0"/>
              <a:t>‹#›</a:t>
            </a:fld>
            <a:endParaRPr lang="en-GB"/>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83457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8BD7286-061A-49C8-B9DE-57D7AEC32905}" type="datetimeFigureOut">
              <a:rPr lang="en-GB" smtClean="0"/>
              <a:t>29/08/2022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85B8C64-686E-4F49-AE08-8D65BA5CE118}" type="slidenum">
              <a:rPr lang="en-GB" smtClean="0"/>
              <a:t>‹#›</a:t>
            </a:fld>
            <a:endParaRPr lang="en-GB"/>
          </a:p>
        </p:txBody>
      </p:sp>
    </p:spTree>
    <p:extLst>
      <p:ext uri="{BB962C8B-B14F-4D97-AF65-F5344CB8AC3E}">
        <p14:creationId xmlns:p14="http://schemas.microsoft.com/office/powerpoint/2010/main" val="16733605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zh-CN" altLang="en-US"/>
              <a:t>单击此处编辑母版标题样式</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38BD7286-061A-49C8-B9DE-57D7AEC32905}" type="datetimeFigureOut">
              <a:rPr lang="en-GB" smtClean="0"/>
              <a:t>29/08/2022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85B8C64-686E-4F49-AE08-8D65BA5CE118}" type="slidenum">
              <a:rPr lang="en-GB" smtClean="0"/>
              <a:t>‹#›</a:t>
            </a:fld>
            <a:endParaRPr lang="en-GB"/>
          </a:p>
        </p:txBody>
      </p:sp>
    </p:spTree>
    <p:extLst>
      <p:ext uri="{BB962C8B-B14F-4D97-AF65-F5344CB8AC3E}">
        <p14:creationId xmlns:p14="http://schemas.microsoft.com/office/powerpoint/2010/main" val="2363933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zh-CN" altLang="en-US"/>
              <a:t>单击此处编辑母版标题样式</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38BD7286-061A-49C8-B9DE-57D7AEC32905}" type="datetimeFigureOut">
              <a:rPr lang="en-GB" smtClean="0"/>
              <a:t>29/08/2022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85B8C64-686E-4F49-AE08-8D65BA5CE118}" type="slidenum">
              <a:rPr lang="en-GB" smtClean="0"/>
              <a:t>‹#›</a:t>
            </a:fld>
            <a:endParaRPr lang="en-GB"/>
          </a:p>
        </p:txBody>
      </p:sp>
    </p:spTree>
    <p:extLst>
      <p:ext uri="{BB962C8B-B14F-4D97-AF65-F5344CB8AC3E}">
        <p14:creationId xmlns:p14="http://schemas.microsoft.com/office/powerpoint/2010/main" val="23893970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zh-CN" altLang="en-US"/>
              <a:t>单击此处编辑母版标题样式</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8BD7286-061A-49C8-B9DE-57D7AEC32905}" type="datetimeFigureOut">
              <a:rPr lang="en-GB" smtClean="0"/>
              <a:t>29/08/2022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85B8C64-686E-4F49-AE08-8D65BA5CE118}" type="slidenum">
              <a:rPr lang="en-GB" smtClean="0"/>
              <a:t>‹#›</a:t>
            </a:fld>
            <a:endParaRPr lang="en-GB"/>
          </a:p>
        </p:txBody>
      </p:sp>
    </p:spTree>
    <p:extLst>
      <p:ext uri="{BB962C8B-B14F-4D97-AF65-F5344CB8AC3E}">
        <p14:creationId xmlns:p14="http://schemas.microsoft.com/office/powerpoint/2010/main" val="16427940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zh-CN" altLang="en-US"/>
              <a:t>单击此处编辑母版标题样式</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8BD7286-061A-49C8-B9DE-57D7AEC32905}" type="datetimeFigureOut">
              <a:rPr lang="en-GB" smtClean="0"/>
              <a:t>29/08/2022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85B8C64-686E-4F49-AE08-8D65BA5CE118}" type="slidenum">
              <a:rPr lang="en-GB" smtClean="0"/>
              <a:t>‹#›</a:t>
            </a:fld>
            <a:endParaRPr lang="en-GB"/>
          </a:p>
        </p:txBody>
      </p:sp>
    </p:spTree>
    <p:extLst>
      <p:ext uri="{BB962C8B-B14F-4D97-AF65-F5344CB8AC3E}">
        <p14:creationId xmlns:p14="http://schemas.microsoft.com/office/powerpoint/2010/main" val="27825253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D59654-324D-86BC-D1D6-A4CC7B65A7EE}"/>
              </a:ext>
            </a:extLst>
          </p:cNvPr>
          <p:cNvSpPr>
            <a:spLocks noGrp="1"/>
          </p:cNvSpPr>
          <p:nvPr>
            <p:ph type="title"/>
          </p:nvPr>
        </p:nvSpPr>
        <p:spPr/>
        <p:txBody>
          <a:bodyPr/>
          <a:lstStyle/>
          <a:p>
            <a:r>
              <a:rPr lang="zh-CN" altLang="en-US"/>
              <a:t>单击此处编辑母版标题样式</a:t>
            </a:r>
            <a:endParaRPr lang="en-GB"/>
          </a:p>
        </p:txBody>
      </p:sp>
      <p:sp>
        <p:nvSpPr>
          <p:cNvPr id="3" name="内容占位符 2">
            <a:extLst>
              <a:ext uri="{FF2B5EF4-FFF2-40B4-BE49-F238E27FC236}">
                <a16:creationId xmlns:a16="http://schemas.microsoft.com/office/drawing/2014/main" id="{0ECB3368-0D9F-5EB6-AD1A-B4935704438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日期占位符 3">
            <a:extLst>
              <a:ext uri="{FF2B5EF4-FFF2-40B4-BE49-F238E27FC236}">
                <a16:creationId xmlns:a16="http://schemas.microsoft.com/office/drawing/2014/main" id="{F2CAF1C0-9037-2B4A-2367-86E7B3A873BC}"/>
              </a:ext>
            </a:extLst>
          </p:cNvPr>
          <p:cNvSpPr>
            <a:spLocks noGrp="1"/>
          </p:cNvSpPr>
          <p:nvPr>
            <p:ph type="dt" sz="half" idx="10"/>
          </p:nvPr>
        </p:nvSpPr>
        <p:spPr/>
        <p:txBody>
          <a:bodyPr/>
          <a:lstStyle/>
          <a:p>
            <a:fld id="{38BD7286-061A-49C8-B9DE-57D7AEC32905}" type="datetimeFigureOut">
              <a:rPr lang="en-GB" smtClean="0"/>
              <a:t>29/08/2022</a:t>
            </a:fld>
            <a:endParaRPr lang="en-GB"/>
          </a:p>
        </p:txBody>
      </p:sp>
      <p:sp>
        <p:nvSpPr>
          <p:cNvPr id="5" name="页脚占位符 4">
            <a:extLst>
              <a:ext uri="{FF2B5EF4-FFF2-40B4-BE49-F238E27FC236}">
                <a16:creationId xmlns:a16="http://schemas.microsoft.com/office/drawing/2014/main" id="{B2616BBC-2B39-DA07-7DBA-2112D124DCCD}"/>
              </a:ext>
            </a:extLst>
          </p:cNvPr>
          <p:cNvSpPr>
            <a:spLocks noGrp="1"/>
          </p:cNvSpPr>
          <p:nvPr>
            <p:ph type="ftr" sz="quarter" idx="11"/>
          </p:nvPr>
        </p:nvSpPr>
        <p:spPr/>
        <p:txBody>
          <a:bodyPr/>
          <a:lstStyle/>
          <a:p>
            <a:endParaRPr lang="en-GB"/>
          </a:p>
        </p:txBody>
      </p:sp>
      <p:sp>
        <p:nvSpPr>
          <p:cNvPr id="6" name="灯片编号占位符 5">
            <a:extLst>
              <a:ext uri="{FF2B5EF4-FFF2-40B4-BE49-F238E27FC236}">
                <a16:creationId xmlns:a16="http://schemas.microsoft.com/office/drawing/2014/main" id="{17E84286-93F4-EFA1-9439-15ACD600D60B}"/>
              </a:ext>
            </a:extLst>
          </p:cNvPr>
          <p:cNvSpPr>
            <a:spLocks noGrp="1"/>
          </p:cNvSpPr>
          <p:nvPr>
            <p:ph type="sldNum" sz="quarter" idx="12"/>
          </p:nvPr>
        </p:nvSpPr>
        <p:spPr/>
        <p:txBody>
          <a:bodyPr/>
          <a:lstStyle/>
          <a:p>
            <a:fld id="{685B8C64-686E-4F49-AE08-8D65BA5CE118}" type="slidenum">
              <a:rPr lang="en-GB" smtClean="0"/>
              <a:t>‹#›</a:t>
            </a:fld>
            <a:endParaRPr lang="en-GB"/>
          </a:p>
        </p:txBody>
      </p:sp>
    </p:spTree>
    <p:extLst>
      <p:ext uri="{BB962C8B-B14F-4D97-AF65-F5344CB8AC3E}">
        <p14:creationId xmlns:p14="http://schemas.microsoft.com/office/powerpoint/2010/main" val="3998264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8BD7286-061A-49C8-B9DE-57D7AEC32905}" type="datetimeFigureOut">
              <a:rPr lang="en-GB" smtClean="0"/>
              <a:t>29/08/2022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85B8C64-686E-4F49-AE08-8D65BA5CE118}" type="slidenum">
              <a:rPr lang="en-GB" smtClean="0"/>
              <a:t>‹#›</a:t>
            </a:fld>
            <a:endParaRPr lang="en-GB"/>
          </a:p>
        </p:txBody>
      </p:sp>
    </p:spTree>
    <p:extLst>
      <p:ext uri="{BB962C8B-B14F-4D97-AF65-F5344CB8AC3E}">
        <p14:creationId xmlns:p14="http://schemas.microsoft.com/office/powerpoint/2010/main" val="1666817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8BD7286-061A-49C8-B9DE-57D7AEC32905}" type="datetimeFigureOut">
              <a:rPr lang="en-GB" smtClean="0"/>
              <a:t>29/08/2022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85B8C64-686E-4F49-AE08-8D65BA5CE118}" type="slidenum">
              <a:rPr lang="en-GB" smtClean="0"/>
              <a:t>‹#›</a:t>
            </a:fld>
            <a:endParaRPr lang="en-GB"/>
          </a:p>
        </p:txBody>
      </p:sp>
    </p:spTree>
    <p:extLst>
      <p:ext uri="{BB962C8B-B14F-4D97-AF65-F5344CB8AC3E}">
        <p14:creationId xmlns:p14="http://schemas.microsoft.com/office/powerpoint/2010/main" val="3520958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38BD7286-061A-49C8-B9DE-57D7AEC32905}" type="datetimeFigureOut">
              <a:rPr lang="en-GB" smtClean="0"/>
              <a:t>29/08/2022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85B8C64-686E-4F49-AE08-8D65BA5CE118}" type="slidenum">
              <a:rPr lang="en-GB" smtClean="0"/>
              <a:t>‹#›</a:t>
            </a:fld>
            <a:endParaRPr lang="en-GB"/>
          </a:p>
        </p:txBody>
      </p:sp>
    </p:spTree>
    <p:extLst>
      <p:ext uri="{BB962C8B-B14F-4D97-AF65-F5344CB8AC3E}">
        <p14:creationId xmlns:p14="http://schemas.microsoft.com/office/powerpoint/2010/main" val="2373556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Content Placeholder 3"/>
          <p:cNvSpPr>
            <a:spLocks noGrp="1"/>
          </p:cNvSpPr>
          <p:nvPr>
            <p:ph sz="quarter" idx="13"/>
          </p:nvPr>
        </p:nvSpPr>
        <p:spPr>
          <a:xfrm>
            <a:off x="685802" y="2861733"/>
            <a:ext cx="5088712" cy="2512852"/>
          </a:xfrm>
        </p:spPr>
        <p:txBody>
          <a:bodyPr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3" name="Content Placeholder 5"/>
          <p:cNvSpPr>
            <a:spLocks noGrp="1"/>
          </p:cNvSpPr>
          <p:nvPr>
            <p:ph sz="quarter" idx="14"/>
          </p:nvPr>
        </p:nvSpPr>
        <p:spPr>
          <a:xfrm>
            <a:off x="5993969" y="2861733"/>
            <a:ext cx="5088713" cy="2512852"/>
          </a:xfrm>
        </p:spPr>
        <p:txBody>
          <a:bodyPr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38BD7286-061A-49C8-B9DE-57D7AEC32905}" type="datetimeFigureOut">
              <a:rPr lang="en-GB" smtClean="0"/>
              <a:t>29/08/2022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85B8C64-686E-4F49-AE08-8D65BA5CE118}" type="slidenum">
              <a:rPr lang="en-GB" smtClean="0"/>
              <a:t>‹#›</a:t>
            </a:fld>
            <a:endParaRPr lang="en-GB"/>
          </a:p>
        </p:txBody>
      </p:sp>
    </p:spTree>
    <p:extLst>
      <p:ext uri="{BB962C8B-B14F-4D97-AF65-F5344CB8AC3E}">
        <p14:creationId xmlns:p14="http://schemas.microsoft.com/office/powerpoint/2010/main" val="3373828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38BD7286-061A-49C8-B9DE-57D7AEC32905}" type="datetimeFigureOut">
              <a:rPr lang="en-GB" smtClean="0"/>
              <a:t>29/08/2022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85B8C64-686E-4F49-AE08-8D65BA5CE118}" type="slidenum">
              <a:rPr lang="en-GB" smtClean="0"/>
              <a:t>‹#›</a:t>
            </a:fld>
            <a:endParaRPr lang="en-GB"/>
          </a:p>
        </p:txBody>
      </p:sp>
    </p:spTree>
    <p:extLst>
      <p:ext uri="{BB962C8B-B14F-4D97-AF65-F5344CB8AC3E}">
        <p14:creationId xmlns:p14="http://schemas.microsoft.com/office/powerpoint/2010/main" val="3311734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BD7286-061A-49C8-B9DE-57D7AEC32905}" type="datetimeFigureOut">
              <a:rPr lang="en-GB" smtClean="0"/>
              <a:t>29/08/2022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85B8C64-686E-4F49-AE08-8D65BA5CE118}" type="slidenum">
              <a:rPr lang="en-GB" smtClean="0"/>
              <a:t>‹#›</a:t>
            </a:fld>
            <a:endParaRPr lang="en-GB"/>
          </a:p>
        </p:txBody>
      </p:sp>
    </p:spTree>
    <p:extLst>
      <p:ext uri="{BB962C8B-B14F-4D97-AF65-F5344CB8AC3E}">
        <p14:creationId xmlns:p14="http://schemas.microsoft.com/office/powerpoint/2010/main" val="1752750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zh-CN" altLang="en-US"/>
              <a:t>单击此处编辑母版标题样式</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8BD7286-061A-49C8-B9DE-57D7AEC32905}" type="datetimeFigureOut">
              <a:rPr lang="en-GB" smtClean="0"/>
              <a:t>29/08/2022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85B8C64-686E-4F49-AE08-8D65BA5CE118}" type="slidenum">
              <a:rPr lang="en-GB" smtClean="0"/>
              <a:t>‹#›</a:t>
            </a:fld>
            <a:endParaRPr lang="en-GB"/>
          </a:p>
        </p:txBody>
      </p:sp>
    </p:spTree>
    <p:extLst>
      <p:ext uri="{BB962C8B-B14F-4D97-AF65-F5344CB8AC3E}">
        <p14:creationId xmlns:p14="http://schemas.microsoft.com/office/powerpoint/2010/main" val="598422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8BD7286-061A-49C8-B9DE-57D7AEC32905}" type="datetimeFigureOut">
              <a:rPr lang="en-GB" smtClean="0"/>
              <a:t>29/08/2022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85B8C64-686E-4F49-AE08-8D65BA5CE118}" type="slidenum">
              <a:rPr lang="en-GB" smtClean="0"/>
              <a:t>‹#›</a:t>
            </a:fld>
            <a:endParaRPr lang="en-GB"/>
          </a:p>
        </p:txBody>
      </p:sp>
    </p:spTree>
    <p:extLst>
      <p:ext uri="{BB962C8B-B14F-4D97-AF65-F5344CB8AC3E}">
        <p14:creationId xmlns:p14="http://schemas.microsoft.com/office/powerpoint/2010/main" val="4040355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38BD7286-061A-49C8-B9DE-57D7AEC32905}" type="datetimeFigureOut">
              <a:rPr lang="en-GB" smtClean="0"/>
              <a:t>29/08/2022</a:t>
            </a:fld>
            <a:endParaRPr lang="en-GB"/>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GB"/>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85B8C64-686E-4F49-AE08-8D65BA5CE118}" type="slidenum">
              <a:rPr lang="en-GB" smtClean="0"/>
              <a:t>‹#›</a:t>
            </a:fld>
            <a:endParaRPr lang="en-GB"/>
          </a:p>
        </p:txBody>
      </p:sp>
    </p:spTree>
    <p:extLst>
      <p:ext uri="{BB962C8B-B14F-4D97-AF65-F5344CB8AC3E}">
        <p14:creationId xmlns:p14="http://schemas.microsoft.com/office/powerpoint/2010/main" val="288336881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zhuanlan.zhihu.com/p/502463604#:~:text=1.%E6%AD%A3%E5%9B%9E%E8%B4%AD%EF%BC%88%E5%85%88%E5%8D%96%E5%90%8E%E4%B9%B0%E2%80%94%E2%80%94%E5%85%88%E6%94%B6%E5%86%8D%E6%8A%95%E6%B5%81%E5%8A%A8%E6%80%A7%EF%BC%89%3A%20%E5%A4%AE%E8%A1%8C%E5%90%91%E4%B8%80%E7%BA%A7%E4%BA%A4%E6%98%93%E5%95%86%20%E5%8D%96%E5%87%BA%E6%9C%89%E4%BB%B7%E8%AF%81%E5%88%B8%20%EF%BC%8C%E5%B9%B6%E7%BA%A6%E5%AE%9A%E5%9C%A8%E6%9C%AA%E6%9D%A5%E7%89%B9%E5%AE%9A%E6%97%A5%E6%9C%9F%20%E4%B9%B0%E5%9B%9E,%E6%9C%89%E4%BB%B7%E8%AF%81%E5%88%B8%E7%9A%84%E4%BA%A4%E6%98%93%E8%A1%8C%E4%B8%BA%E3%80%82%20%E9%80%9A%E8%BF%87%E6%AD%A3%E5%9B%9E%E8%B4%AD%EF%BC%8C%E5%A4%AE%E8%A1%8C%E4%BB%8E%E5%B8%82%E5%9C%BA%E6%94%B6%E5%9B%9E%E6%B5%81%E5%8A%A8%E6%80%A7%EF%BC%8C%20%E6%AD%A3%E5%9B%9E%E8%B4%AD%E5%88%B0%E6%9C%9F%E5%88%99%E6%98%AF%E5%A4%AE%E8%A1%8C%E5%90%91%E5%B8%82%E5%9C%BA%E6%8A%95%E6%94%BE%E6%B5%81%E5%8A%A8%E6%80%A7%E7%9A%84%E6%93%8D%E4%BD%9C%202.%E9%80%86%E5%9B%9E%E8%B4%AD%3A%20%EF%BC%88%E5%85%88%E4%B9%B0%E5%90%8E%E5%8D%96%E2%80%94%E2%80%94%E5%85%88%E6%8A%95%E5%86%8D%E6%94%B6%E6%B5%81%E5%8A%A8%E6%80%A7%EF%BC%89%3A" TargetMode="Externa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zhuanlan.zhihu.com/p/45675497" TargetMode="Externa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DF102C-CF2E-4D8E-A570-876641B0A1EA}"/>
              </a:ext>
            </a:extLst>
          </p:cNvPr>
          <p:cNvSpPr>
            <a:spLocks noGrp="1"/>
          </p:cNvSpPr>
          <p:nvPr>
            <p:ph type="ctrTitle"/>
          </p:nvPr>
        </p:nvSpPr>
        <p:spPr/>
        <p:txBody>
          <a:bodyPr/>
          <a:lstStyle/>
          <a:p>
            <a:r>
              <a:rPr lang="en-US" altLang="zh-CN" b="1" dirty="0">
                <a:latin typeface="华文楷体" panose="02010600040101010101" pitchFamily="2" charset="-122"/>
                <a:ea typeface="华文楷体" panose="02010600040101010101" pitchFamily="2" charset="-122"/>
              </a:rPr>
              <a:t>R</a:t>
            </a:r>
            <a:r>
              <a:rPr lang="zh-CN" altLang="en-US" b="1" dirty="0">
                <a:latin typeface="华文楷体" panose="02010600040101010101" pitchFamily="2" charset="-122"/>
                <a:ea typeface="华文楷体" panose="02010600040101010101" pitchFamily="2" charset="-122"/>
              </a:rPr>
              <a:t>语言量化投资</a:t>
            </a:r>
          </a:p>
        </p:txBody>
      </p:sp>
      <p:sp>
        <p:nvSpPr>
          <p:cNvPr id="3" name="副标题 2">
            <a:extLst>
              <a:ext uri="{FF2B5EF4-FFF2-40B4-BE49-F238E27FC236}">
                <a16:creationId xmlns:a16="http://schemas.microsoft.com/office/drawing/2014/main" id="{B73004CE-C67E-407A-BF72-DF02D17FC113}"/>
              </a:ext>
            </a:extLst>
          </p:cNvPr>
          <p:cNvSpPr>
            <a:spLocks noGrp="1"/>
          </p:cNvSpPr>
          <p:nvPr>
            <p:ph type="subTitle" idx="1"/>
          </p:nvPr>
        </p:nvSpPr>
        <p:spPr/>
        <p:txBody>
          <a:bodyPr/>
          <a:lstStyle/>
          <a:p>
            <a:r>
              <a:rPr lang="en-US" altLang="zh-CN" dirty="0"/>
              <a:t>——《R</a:t>
            </a:r>
            <a:r>
              <a:rPr lang="zh-CN" altLang="en-US" dirty="0"/>
              <a:t>的极课理想：量化投资篇</a:t>
            </a:r>
            <a:r>
              <a:rPr lang="en-US" altLang="zh-CN" dirty="0"/>
              <a:t>》</a:t>
            </a:r>
            <a:endParaRPr lang="zh-CN" altLang="en-US" dirty="0"/>
          </a:p>
        </p:txBody>
      </p:sp>
    </p:spTree>
    <p:extLst>
      <p:ext uri="{BB962C8B-B14F-4D97-AF65-F5344CB8AC3E}">
        <p14:creationId xmlns:p14="http://schemas.microsoft.com/office/powerpoint/2010/main" val="3428909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a:xfrm>
            <a:off x="685800" y="685800"/>
            <a:ext cx="10569803" cy="1151965"/>
          </a:xfrm>
        </p:spPr>
        <p:txBody>
          <a:bodyPr>
            <a:normAutofit/>
          </a:bodyPr>
          <a:lstStyle/>
          <a:p>
            <a:r>
              <a:rPr lang="en-US" altLang="zh-CN" dirty="0"/>
              <a:t>Part 3</a:t>
            </a:r>
            <a:r>
              <a:rPr lang="zh-CN" altLang="en-US" dirty="0"/>
              <a:t>：</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金融策略实战</a:t>
            </a:r>
            <a:endParaRPr lang="zh-CN" altLang="en-US" dirty="0"/>
          </a:p>
        </p:txBody>
      </p:sp>
      <p:sp>
        <p:nvSpPr>
          <p:cNvPr id="3" name="内容占位符 2">
            <a:extLst>
              <a:ext uri="{FF2B5EF4-FFF2-40B4-BE49-F238E27FC236}">
                <a16:creationId xmlns:a16="http://schemas.microsoft.com/office/drawing/2014/main" id="{FFF581B0-FDBB-4179-A6AA-CCF60E618349}"/>
              </a:ext>
            </a:extLst>
          </p:cNvPr>
          <p:cNvSpPr>
            <a:spLocks noGrp="1"/>
          </p:cNvSpPr>
          <p:nvPr>
            <p:ph idx="1"/>
          </p:nvPr>
        </p:nvSpPr>
        <p:spPr>
          <a:xfrm>
            <a:off x="685800" y="1357461"/>
            <a:ext cx="10396883" cy="4411744"/>
          </a:xfrm>
        </p:spPr>
        <p:txBody>
          <a:bodyPr>
            <a:normAutofit/>
          </a:bodyPr>
          <a:lstStyle/>
          <a:p>
            <a:pPr marL="228600" marR="0" lvl="0" indent="-228600" algn="l" defTabSz="914400" rtl="0" eaLnBrk="1" fontAlgn="auto" latinLnBrk="0" hangingPunct="1">
              <a:lnSpc>
                <a:spcPct val="120000"/>
              </a:lnSpc>
              <a:spcBef>
                <a:spcPts val="1000"/>
              </a:spcBef>
              <a:spcAft>
                <a:spcPts val="0"/>
              </a:spcAft>
              <a:buClr>
                <a:srgbClr val="B80E0F"/>
              </a:buClr>
              <a:buSzPct val="160000"/>
              <a:buFont typeface="Wingdings" panose="05000000000000000000" pitchFamily="2" charset="2"/>
              <a:buChar char="Ø"/>
              <a:tabLst/>
              <a:defRPr/>
            </a:pPr>
            <a:r>
              <a:rPr lang="en-US" altLang="zh-CN" sz="2400" dirty="0">
                <a:solidFill>
                  <a:prstClr val="black"/>
                </a:solidFill>
                <a:latin typeface="华文楷体" panose="02010600040101010101" pitchFamily="2" charset="-122"/>
                <a:ea typeface="华文楷体" panose="02010600040101010101" pitchFamily="2" charset="-122"/>
              </a:rPr>
              <a:t>5.4</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 </a:t>
            </a: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金融无风险交易工具逆回购</a:t>
            </a:r>
            <a:r>
              <a:rPr lang="en-US" altLang="zh-CN" sz="2400" dirty="0">
                <a:solidFill>
                  <a:prstClr val="black"/>
                </a:solidFill>
                <a:latin typeface="华文楷体" panose="02010600040101010101" pitchFamily="2" charset="-122"/>
                <a:ea typeface="华文楷体" panose="02010600040101010101" pitchFamily="2" charset="-122"/>
              </a:rPr>
              <a:t>——2.</a:t>
            </a:r>
            <a:r>
              <a:rPr lang="zh-CN" altLang="en-US" sz="2400" dirty="0">
                <a:solidFill>
                  <a:prstClr val="black"/>
                </a:solidFill>
                <a:latin typeface="华文楷体" panose="02010600040101010101" pitchFamily="2" charset="-122"/>
                <a:ea typeface="华文楷体" panose="02010600040101010101" pitchFamily="2" charset="-122"/>
              </a:rPr>
              <a:t>逆回购的品种有哪些</a:t>
            </a:r>
            <a:endPar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endParaRPr>
          </a:p>
          <a:p>
            <a:pPr marL="0" indent="0">
              <a:buClr>
                <a:srgbClr val="B80E0F"/>
              </a:buClr>
              <a:buNone/>
              <a:defRPr/>
            </a:pPr>
            <a:r>
              <a:rPr lang="zh-CN" altLang="en-US" dirty="0">
                <a:solidFill>
                  <a:prstClr val="black"/>
                </a:solidFill>
                <a:latin typeface="华文楷体" panose="02010600040101010101" pitchFamily="2" charset="-122"/>
                <a:ea typeface="华文楷体" panose="02010600040101010101" pitchFamily="2" charset="-122"/>
              </a:rPr>
              <a:t>举例说明，我们进行逆回购操作，卖出上交所发行的上海新质抵押式</a:t>
            </a:r>
            <a:r>
              <a:rPr lang="en-US" altLang="zh-CN" dirty="0">
                <a:solidFill>
                  <a:prstClr val="black"/>
                </a:solidFill>
                <a:latin typeface="华文楷体" panose="02010600040101010101" pitchFamily="2" charset="-122"/>
                <a:ea typeface="华文楷体" panose="02010600040101010101" pitchFamily="2" charset="-122"/>
              </a:rPr>
              <a:t>1</a:t>
            </a:r>
            <a:r>
              <a:rPr lang="zh-CN" altLang="en-US" dirty="0">
                <a:solidFill>
                  <a:prstClr val="black"/>
                </a:solidFill>
                <a:latin typeface="华文楷体" panose="02010600040101010101" pitchFamily="2" charset="-122"/>
                <a:ea typeface="华文楷体" panose="02010600040101010101" pitchFamily="2" charset="-122"/>
              </a:rPr>
              <a:t>天逆回购</a:t>
            </a:r>
            <a:r>
              <a:rPr lang="en-US" altLang="zh-CN" dirty="0">
                <a:solidFill>
                  <a:prstClr val="black"/>
                </a:solidFill>
                <a:latin typeface="华文楷体" panose="02010600040101010101" pitchFamily="2" charset="-122"/>
                <a:ea typeface="华文楷体" panose="02010600040101010101" pitchFamily="2" charset="-122"/>
              </a:rPr>
              <a:t>GC001</a:t>
            </a:r>
            <a:r>
              <a:rPr lang="zh-CN" altLang="en-US" dirty="0">
                <a:solidFill>
                  <a:prstClr val="black"/>
                </a:solidFill>
                <a:latin typeface="华文楷体" panose="02010600040101010101" pitchFamily="2" charset="-122"/>
                <a:ea typeface="华文楷体" panose="02010600040101010101" pitchFamily="2" charset="-122"/>
              </a:rPr>
              <a:t>，回购代码为</a:t>
            </a:r>
            <a:r>
              <a:rPr lang="en-US" altLang="zh-CN" dirty="0">
                <a:solidFill>
                  <a:prstClr val="black"/>
                </a:solidFill>
                <a:latin typeface="华文楷体" panose="02010600040101010101" pitchFamily="2" charset="-122"/>
                <a:ea typeface="华文楷体" panose="02010600040101010101" pitchFamily="2" charset="-122"/>
              </a:rPr>
              <a:t>204001</a:t>
            </a:r>
            <a:r>
              <a:rPr lang="zh-CN" altLang="en-US" dirty="0">
                <a:solidFill>
                  <a:prstClr val="black"/>
                </a:solidFill>
                <a:latin typeface="华文楷体" panose="02010600040101010101" pitchFamily="2" charset="-122"/>
                <a:ea typeface="华文楷体" panose="02010600040101010101" pitchFamily="2" charset="-122"/>
              </a:rPr>
              <a:t>，借款时间为</a:t>
            </a:r>
            <a:r>
              <a:rPr lang="en-US" altLang="zh-CN" dirty="0">
                <a:solidFill>
                  <a:prstClr val="black"/>
                </a:solidFill>
                <a:latin typeface="华文楷体" panose="02010600040101010101" pitchFamily="2" charset="-122"/>
                <a:ea typeface="华文楷体" panose="02010600040101010101" pitchFamily="2" charset="-122"/>
              </a:rPr>
              <a:t>1</a:t>
            </a:r>
            <a:r>
              <a:rPr lang="zh-CN" altLang="en-US" dirty="0">
                <a:solidFill>
                  <a:prstClr val="black"/>
                </a:solidFill>
                <a:latin typeface="华文楷体" panose="02010600040101010101" pitchFamily="2" charset="-122"/>
                <a:ea typeface="华文楷体" panose="02010600040101010101" pitchFamily="2" charset="-122"/>
              </a:rPr>
              <a:t>天，需要资金</a:t>
            </a:r>
            <a:r>
              <a:rPr lang="en-US" altLang="zh-CN" dirty="0">
                <a:solidFill>
                  <a:prstClr val="black"/>
                </a:solidFill>
                <a:latin typeface="华文楷体" panose="02010600040101010101" pitchFamily="2" charset="-122"/>
                <a:ea typeface="华文楷体" panose="02010600040101010101" pitchFamily="2" charset="-122"/>
              </a:rPr>
              <a:t>10</a:t>
            </a:r>
            <a:r>
              <a:rPr lang="zh-CN" altLang="en-US" dirty="0">
                <a:solidFill>
                  <a:prstClr val="black"/>
                </a:solidFill>
                <a:latin typeface="华文楷体" panose="02010600040101010101" pitchFamily="2" charset="-122"/>
                <a:ea typeface="华文楷体" panose="02010600040101010101" pitchFamily="2" charset="-122"/>
              </a:rPr>
              <a:t>万元，以</a:t>
            </a:r>
            <a:r>
              <a:rPr lang="en-US" altLang="zh-CN" dirty="0">
                <a:solidFill>
                  <a:prstClr val="black"/>
                </a:solidFill>
                <a:latin typeface="华文楷体" panose="02010600040101010101" pitchFamily="2" charset="-122"/>
                <a:ea typeface="华文楷体" panose="02010600040101010101" pitchFamily="2" charset="-122"/>
              </a:rPr>
              <a:t>4.685</a:t>
            </a:r>
            <a:r>
              <a:rPr lang="zh-CN" altLang="en-US" dirty="0">
                <a:solidFill>
                  <a:prstClr val="black"/>
                </a:solidFill>
                <a:latin typeface="华文楷体" panose="02010600040101010101" pitchFamily="2" charset="-122"/>
                <a:ea typeface="华文楷体" panose="02010600040101010101" pitchFamily="2" charset="-122"/>
              </a:rPr>
              <a:t>计息，</a:t>
            </a:r>
            <a:r>
              <a:rPr lang="en-US" altLang="zh-CN" dirty="0">
                <a:solidFill>
                  <a:prstClr val="black"/>
                </a:solidFill>
                <a:latin typeface="华文楷体" panose="02010600040101010101" pitchFamily="2" charset="-122"/>
                <a:ea typeface="华文楷体" panose="02010600040101010101" pitchFamily="2" charset="-122"/>
              </a:rPr>
              <a:t>1</a:t>
            </a:r>
            <a:r>
              <a:rPr lang="zh-CN" altLang="en-US" dirty="0">
                <a:solidFill>
                  <a:prstClr val="black"/>
                </a:solidFill>
                <a:latin typeface="华文楷体" panose="02010600040101010101" pitchFamily="2" charset="-122"/>
                <a:ea typeface="华文楷体" panose="02010600040101010101" pitchFamily="2" charset="-122"/>
              </a:rPr>
              <a:t>个自然天后获得利息</a:t>
            </a:r>
            <a:r>
              <a:rPr lang="en-US" altLang="zh-CN" dirty="0">
                <a:solidFill>
                  <a:prstClr val="black"/>
                </a:solidFill>
                <a:latin typeface="华文楷体" panose="02010600040101010101" pitchFamily="2" charset="-122"/>
                <a:ea typeface="华文楷体" panose="02010600040101010101" pitchFamily="2" charset="-122"/>
              </a:rPr>
              <a:t>=100000×4.685%/365=12.83562</a:t>
            </a:r>
            <a:r>
              <a:rPr lang="zh-CN" altLang="en-US" dirty="0">
                <a:solidFill>
                  <a:prstClr val="black"/>
                </a:solidFill>
                <a:latin typeface="华文楷体" panose="02010600040101010101" pitchFamily="2" charset="-122"/>
                <a:ea typeface="华文楷体" panose="02010600040101010101" pitchFamily="2" charset="-122"/>
              </a:rPr>
              <a:t>。本金</a:t>
            </a:r>
            <a:r>
              <a:rPr lang="en-US" altLang="zh-CN" dirty="0">
                <a:solidFill>
                  <a:prstClr val="black"/>
                </a:solidFill>
                <a:latin typeface="华文楷体" panose="02010600040101010101" pitchFamily="2" charset="-122"/>
                <a:ea typeface="华文楷体" panose="02010600040101010101" pitchFamily="2" charset="-122"/>
              </a:rPr>
              <a:t>+</a:t>
            </a:r>
            <a:r>
              <a:rPr lang="zh-CN" altLang="en-US" dirty="0">
                <a:solidFill>
                  <a:prstClr val="black"/>
                </a:solidFill>
                <a:latin typeface="华文楷体" panose="02010600040101010101" pitchFamily="2" charset="-122"/>
                <a:ea typeface="华文楷体" panose="02010600040101010101" pitchFamily="2" charset="-122"/>
              </a:rPr>
              <a:t>利息</a:t>
            </a:r>
            <a:r>
              <a:rPr lang="en-US" altLang="zh-CN" dirty="0">
                <a:solidFill>
                  <a:prstClr val="black"/>
                </a:solidFill>
                <a:latin typeface="华文楷体" panose="02010600040101010101" pitchFamily="2" charset="-122"/>
                <a:ea typeface="华文楷体" panose="02010600040101010101" pitchFamily="2" charset="-122"/>
              </a:rPr>
              <a:t>=100000+12.83562=100012.83562</a:t>
            </a:r>
            <a:r>
              <a:rPr lang="zh-CN" altLang="en-US" dirty="0">
                <a:solidFill>
                  <a:prstClr val="black"/>
                </a:solidFill>
                <a:latin typeface="华文楷体" panose="02010600040101010101" pitchFamily="2" charset="-122"/>
                <a:ea typeface="华文楷体" panose="02010600040101010101" pitchFamily="2" charset="-122"/>
              </a:rPr>
              <a:t>，再扣去十万分之一手续费</a:t>
            </a:r>
            <a:r>
              <a:rPr lang="en-US" altLang="zh-CN" dirty="0">
                <a:solidFill>
                  <a:prstClr val="black"/>
                </a:solidFill>
                <a:latin typeface="华文楷体" panose="02010600040101010101" pitchFamily="2" charset="-122"/>
                <a:ea typeface="华文楷体" panose="02010600040101010101" pitchFamily="2" charset="-122"/>
              </a:rPr>
              <a:t>1</a:t>
            </a:r>
            <a:r>
              <a:rPr lang="zh-CN" altLang="en-US" dirty="0">
                <a:solidFill>
                  <a:prstClr val="black"/>
                </a:solidFill>
                <a:latin typeface="华文楷体" panose="02010600040101010101" pitchFamily="2" charset="-122"/>
                <a:ea typeface="华文楷体" panose="02010600040101010101" pitchFamily="2" charset="-122"/>
              </a:rPr>
              <a:t>元，最后到手金额应该是</a:t>
            </a:r>
            <a:r>
              <a:rPr lang="en-US" altLang="zh-CN" dirty="0">
                <a:solidFill>
                  <a:prstClr val="black"/>
                </a:solidFill>
                <a:latin typeface="华文楷体" panose="02010600040101010101" pitchFamily="2" charset="-122"/>
                <a:ea typeface="华文楷体" panose="02010600040101010101" pitchFamily="2" charset="-122"/>
              </a:rPr>
              <a:t>100012.83562-1=100011.83562</a:t>
            </a:r>
            <a:r>
              <a:rPr lang="zh-CN" altLang="en-US" dirty="0">
                <a:solidFill>
                  <a:prstClr val="black"/>
                </a:solidFill>
                <a:latin typeface="华文楷体" panose="02010600040101010101" pitchFamily="2" charset="-122"/>
                <a:ea typeface="华文楷体" panose="02010600040101010101" pitchFamily="2" charset="-122"/>
              </a:rPr>
              <a:t>元。如果我们对上海新质抵押式回购</a:t>
            </a:r>
            <a:r>
              <a:rPr lang="en-US" altLang="zh-CN" dirty="0">
                <a:solidFill>
                  <a:prstClr val="black"/>
                </a:solidFill>
                <a:latin typeface="华文楷体" panose="02010600040101010101" pitchFamily="2" charset="-122"/>
                <a:ea typeface="华文楷体" panose="02010600040101010101" pitchFamily="2" charset="-122"/>
              </a:rPr>
              <a:t>GC007</a:t>
            </a:r>
            <a:r>
              <a:rPr lang="zh-CN" altLang="en-US" dirty="0">
                <a:solidFill>
                  <a:prstClr val="black"/>
                </a:solidFill>
                <a:latin typeface="华文楷体" panose="02010600040101010101" pitchFamily="2" charset="-122"/>
                <a:ea typeface="华文楷体" panose="02010600040101010101" pitchFamily="2" charset="-122"/>
              </a:rPr>
              <a:t>（</a:t>
            </a:r>
            <a:r>
              <a:rPr lang="en-US" altLang="zh-CN" dirty="0">
                <a:solidFill>
                  <a:prstClr val="black"/>
                </a:solidFill>
                <a:latin typeface="华文楷体" panose="02010600040101010101" pitchFamily="2" charset="-122"/>
                <a:ea typeface="华文楷体" panose="02010600040101010101" pitchFamily="2" charset="-122"/>
              </a:rPr>
              <a:t>204007</a:t>
            </a:r>
            <a:r>
              <a:rPr lang="zh-CN" altLang="en-US" dirty="0">
                <a:solidFill>
                  <a:prstClr val="black"/>
                </a:solidFill>
                <a:latin typeface="华文楷体" panose="02010600040101010101" pitchFamily="2" charset="-122"/>
                <a:ea typeface="华文楷体" panose="02010600040101010101" pitchFamily="2" charset="-122"/>
              </a:rPr>
              <a:t>）进行操作，</a:t>
            </a:r>
            <a:r>
              <a:rPr lang="en-US" altLang="zh-CN" dirty="0">
                <a:solidFill>
                  <a:prstClr val="black"/>
                </a:solidFill>
                <a:latin typeface="华文楷体" panose="02010600040101010101" pitchFamily="2" charset="-122"/>
                <a:ea typeface="华文楷体" panose="02010600040101010101" pitchFamily="2" charset="-122"/>
              </a:rPr>
              <a:t>7</a:t>
            </a:r>
            <a:r>
              <a:rPr lang="zh-CN" altLang="en-US" dirty="0">
                <a:solidFill>
                  <a:prstClr val="black"/>
                </a:solidFill>
                <a:latin typeface="华文楷体" panose="02010600040101010101" pitchFamily="2" charset="-122"/>
                <a:ea typeface="华文楷体" panose="02010600040101010101" pitchFamily="2" charset="-122"/>
              </a:rPr>
              <a:t>个自然天后税后收益</a:t>
            </a:r>
            <a:r>
              <a:rPr lang="en-US" altLang="zh-CN" dirty="0">
                <a:solidFill>
                  <a:prstClr val="black"/>
                </a:solidFill>
                <a:latin typeface="华文楷体" panose="02010600040101010101" pitchFamily="2" charset="-122"/>
                <a:ea typeface="华文楷体" panose="02010600040101010101" pitchFamily="2" charset="-122"/>
              </a:rPr>
              <a:t>=100000×3.805%×7/365-5=67.9726</a:t>
            </a:r>
            <a:r>
              <a:rPr lang="zh-CN" altLang="en-US" dirty="0">
                <a:solidFill>
                  <a:prstClr val="black"/>
                </a:solidFill>
                <a:latin typeface="华文楷体" panose="02010600040101010101" pitchFamily="2" charset="-122"/>
                <a:ea typeface="华文楷体" panose="02010600040101010101" pitchFamily="2" charset="-122"/>
              </a:rPr>
              <a:t>元。此操作为无风险操作，完全就是吃利息。</a:t>
            </a:r>
            <a:endParaRPr lang="en-US"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974651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a:xfrm>
            <a:off x="685800" y="685800"/>
            <a:ext cx="10569803" cy="1151965"/>
          </a:xfrm>
        </p:spPr>
        <p:txBody>
          <a:bodyPr>
            <a:normAutofit/>
          </a:bodyPr>
          <a:lstStyle/>
          <a:p>
            <a:r>
              <a:rPr lang="en-US" altLang="zh-CN" dirty="0"/>
              <a:t>Part 3</a:t>
            </a:r>
            <a:r>
              <a:rPr lang="zh-CN" altLang="en-US" dirty="0"/>
              <a:t>：</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金融策略实战</a:t>
            </a:r>
            <a:endParaRPr lang="zh-CN" altLang="en-US" dirty="0"/>
          </a:p>
        </p:txBody>
      </p:sp>
      <p:sp>
        <p:nvSpPr>
          <p:cNvPr id="3" name="内容占位符 2">
            <a:extLst>
              <a:ext uri="{FF2B5EF4-FFF2-40B4-BE49-F238E27FC236}">
                <a16:creationId xmlns:a16="http://schemas.microsoft.com/office/drawing/2014/main" id="{FFF581B0-FDBB-4179-A6AA-CCF60E618349}"/>
              </a:ext>
            </a:extLst>
          </p:cNvPr>
          <p:cNvSpPr>
            <a:spLocks noGrp="1"/>
          </p:cNvSpPr>
          <p:nvPr>
            <p:ph idx="1"/>
          </p:nvPr>
        </p:nvSpPr>
        <p:spPr>
          <a:xfrm>
            <a:off x="685800" y="1357461"/>
            <a:ext cx="10396883" cy="4411744"/>
          </a:xfrm>
        </p:spPr>
        <p:txBody>
          <a:bodyPr>
            <a:normAutofit/>
          </a:bodyPr>
          <a:lstStyle/>
          <a:p>
            <a:pPr marL="228600" marR="0" lvl="0" indent="-228600" algn="l" defTabSz="914400" rtl="0" eaLnBrk="1" fontAlgn="auto" latinLnBrk="0" hangingPunct="1">
              <a:lnSpc>
                <a:spcPct val="120000"/>
              </a:lnSpc>
              <a:spcBef>
                <a:spcPts val="1000"/>
              </a:spcBef>
              <a:spcAft>
                <a:spcPts val="0"/>
              </a:spcAft>
              <a:buClr>
                <a:srgbClr val="B80E0F"/>
              </a:buClr>
              <a:buSzPct val="160000"/>
              <a:buFont typeface="Wingdings" panose="05000000000000000000" pitchFamily="2" charset="2"/>
              <a:buChar char="Ø"/>
              <a:tabLst/>
              <a:defRPr/>
            </a:pPr>
            <a:r>
              <a:rPr lang="en-US" altLang="zh-CN" sz="2400" dirty="0">
                <a:solidFill>
                  <a:prstClr val="black"/>
                </a:solidFill>
                <a:latin typeface="华文楷体" panose="02010600040101010101" pitchFamily="2" charset="-122"/>
                <a:ea typeface="华文楷体" panose="02010600040101010101" pitchFamily="2" charset="-122"/>
              </a:rPr>
              <a:t>5.4</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 </a:t>
            </a: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金融无风险交易工具逆回购</a:t>
            </a:r>
            <a:r>
              <a:rPr lang="en-US" altLang="zh-CN" sz="2400" dirty="0">
                <a:solidFill>
                  <a:prstClr val="black"/>
                </a:solidFill>
                <a:latin typeface="华文楷体" panose="02010600040101010101" pitchFamily="2" charset="-122"/>
                <a:ea typeface="华文楷体" panose="02010600040101010101" pitchFamily="2" charset="-122"/>
              </a:rPr>
              <a:t>——3.</a:t>
            </a:r>
            <a:r>
              <a:rPr lang="zh-CN" altLang="en-US" sz="2400" dirty="0">
                <a:solidFill>
                  <a:prstClr val="black"/>
                </a:solidFill>
                <a:latin typeface="华文楷体" panose="02010600040101010101" pitchFamily="2" charset="-122"/>
                <a:ea typeface="华文楷体" panose="02010600040101010101" pitchFamily="2" charset="-122"/>
              </a:rPr>
              <a:t>逆回购交易</a:t>
            </a:r>
            <a:endPar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endParaRPr>
          </a:p>
          <a:p>
            <a:pPr marL="0" indent="0">
              <a:buClr>
                <a:srgbClr val="B80E0F"/>
              </a:buClr>
              <a:buNone/>
              <a:defRPr/>
            </a:pPr>
            <a:r>
              <a:rPr lang="zh-CN" altLang="en-US" dirty="0">
                <a:solidFill>
                  <a:prstClr val="black"/>
                </a:solidFill>
                <a:latin typeface="华文楷体" panose="02010600040101010101" pitchFamily="2" charset="-122"/>
                <a:ea typeface="华文楷体" panose="02010600040101010101" pitchFamily="2" charset="-122"/>
              </a:rPr>
              <a:t>一般只要你在证券公司有交易账户，就可以进行逆回购交易了，不需要再进行额外的申请。逆回购的交易操作一般会有</a:t>
            </a:r>
            <a:r>
              <a:rPr lang="en-US" altLang="zh-CN" dirty="0">
                <a:solidFill>
                  <a:prstClr val="black"/>
                </a:solidFill>
                <a:latin typeface="华文楷体" panose="02010600040101010101" pitchFamily="2" charset="-122"/>
                <a:ea typeface="华文楷体" panose="02010600040101010101" pitchFamily="2" charset="-122"/>
              </a:rPr>
              <a:t>2</a:t>
            </a:r>
            <a:r>
              <a:rPr lang="zh-CN" altLang="en-US" dirty="0">
                <a:solidFill>
                  <a:prstClr val="black"/>
                </a:solidFill>
                <a:latin typeface="华文楷体" panose="02010600040101010101" pitchFamily="2" charset="-122"/>
                <a:ea typeface="华文楷体" panose="02010600040101010101" pitchFamily="2" charset="-122"/>
              </a:rPr>
              <a:t>个操作界面，一个是用来看行情的，另一个是用来交易的。</a:t>
            </a:r>
            <a:endParaRPr lang="en-GB" altLang="zh-CN" dirty="0">
              <a:solidFill>
                <a:prstClr val="black"/>
              </a:solidFill>
              <a:latin typeface="华文楷体" panose="02010600040101010101" pitchFamily="2" charset="-122"/>
              <a:ea typeface="华文楷体" panose="02010600040101010101" pitchFamily="2" charset="-122"/>
            </a:endParaRPr>
          </a:p>
          <a:p>
            <a:pPr>
              <a:buClr>
                <a:srgbClr val="B80E0F"/>
              </a:buClr>
              <a:defRPr/>
            </a:pPr>
            <a:r>
              <a:rPr lang="zh-CN" altLang="en-US" dirty="0">
                <a:latin typeface="华文楷体" panose="02010600040101010101" pitchFamily="2" charset="-122"/>
                <a:ea typeface="华文楷体" panose="02010600040101010101" pitchFamily="2" charset="-122"/>
              </a:rPr>
              <a:t>逆回购行情界面</a:t>
            </a:r>
            <a:endParaRPr lang="en-GB" altLang="zh-CN" dirty="0">
              <a:latin typeface="华文楷体" panose="02010600040101010101" pitchFamily="2" charset="-122"/>
              <a:ea typeface="华文楷体" panose="02010600040101010101" pitchFamily="2" charset="-122"/>
            </a:endParaRPr>
          </a:p>
          <a:p>
            <a:pPr marL="0" indent="0">
              <a:buClr>
                <a:srgbClr val="B80E0F"/>
              </a:buClr>
              <a:buNone/>
              <a:defRPr/>
            </a:pPr>
            <a:endParaRPr lang="en-US" altLang="zh-CN" dirty="0">
              <a:latin typeface="华文楷体" panose="02010600040101010101" pitchFamily="2" charset="-122"/>
              <a:ea typeface="华文楷体" panose="02010600040101010101" pitchFamily="2" charset="-122"/>
            </a:endParaRPr>
          </a:p>
          <a:p>
            <a:pPr marL="0" indent="0">
              <a:buClr>
                <a:srgbClr val="B80E0F"/>
              </a:buClr>
              <a:buNone/>
              <a:defRPr/>
            </a:pPr>
            <a:endParaRPr lang="en-US" altLang="zh-CN" dirty="0">
              <a:latin typeface="华文楷体" panose="02010600040101010101" pitchFamily="2" charset="-122"/>
              <a:ea typeface="华文楷体" panose="02010600040101010101" pitchFamily="2" charset="-122"/>
            </a:endParaRPr>
          </a:p>
          <a:p>
            <a:pPr marL="0" indent="0">
              <a:buClr>
                <a:srgbClr val="B80E0F"/>
              </a:buClr>
              <a:buNone/>
              <a:defRPr/>
            </a:pPr>
            <a:endParaRPr lang="en-US" altLang="zh-CN" dirty="0">
              <a:latin typeface="华文楷体" panose="02010600040101010101" pitchFamily="2" charset="-122"/>
              <a:ea typeface="华文楷体" panose="02010600040101010101" pitchFamily="2" charset="-122"/>
            </a:endParaRPr>
          </a:p>
        </p:txBody>
      </p:sp>
      <p:pic>
        <p:nvPicPr>
          <p:cNvPr id="5" name="图片 4">
            <a:extLst>
              <a:ext uri="{FF2B5EF4-FFF2-40B4-BE49-F238E27FC236}">
                <a16:creationId xmlns:a16="http://schemas.microsoft.com/office/drawing/2014/main" id="{E3DF9D5C-4098-EA07-E787-FE8927A98B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1357" y="3365071"/>
            <a:ext cx="4270342" cy="2176075"/>
          </a:xfrm>
          <a:prstGeom prst="rect">
            <a:avLst/>
          </a:prstGeom>
        </p:spPr>
      </p:pic>
    </p:spTree>
    <p:extLst>
      <p:ext uri="{BB962C8B-B14F-4D97-AF65-F5344CB8AC3E}">
        <p14:creationId xmlns:p14="http://schemas.microsoft.com/office/powerpoint/2010/main" val="1944193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a:xfrm>
            <a:off x="685800" y="685800"/>
            <a:ext cx="10569803" cy="1151965"/>
          </a:xfrm>
        </p:spPr>
        <p:txBody>
          <a:bodyPr>
            <a:normAutofit/>
          </a:bodyPr>
          <a:lstStyle/>
          <a:p>
            <a:r>
              <a:rPr lang="en-US" altLang="zh-CN" dirty="0"/>
              <a:t>Part 3</a:t>
            </a:r>
            <a:r>
              <a:rPr lang="zh-CN" altLang="en-US" dirty="0"/>
              <a:t>：</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金融策略实战</a:t>
            </a:r>
            <a:endParaRPr lang="zh-CN" altLang="en-US" dirty="0"/>
          </a:p>
        </p:txBody>
      </p:sp>
      <p:sp>
        <p:nvSpPr>
          <p:cNvPr id="3" name="内容占位符 2">
            <a:extLst>
              <a:ext uri="{FF2B5EF4-FFF2-40B4-BE49-F238E27FC236}">
                <a16:creationId xmlns:a16="http://schemas.microsoft.com/office/drawing/2014/main" id="{FFF581B0-FDBB-4179-A6AA-CCF60E618349}"/>
              </a:ext>
            </a:extLst>
          </p:cNvPr>
          <p:cNvSpPr>
            <a:spLocks noGrp="1"/>
          </p:cNvSpPr>
          <p:nvPr>
            <p:ph idx="1"/>
          </p:nvPr>
        </p:nvSpPr>
        <p:spPr>
          <a:xfrm>
            <a:off x="685800" y="1357461"/>
            <a:ext cx="10396883" cy="4411744"/>
          </a:xfrm>
        </p:spPr>
        <p:txBody>
          <a:bodyPr>
            <a:normAutofit/>
          </a:bodyPr>
          <a:lstStyle/>
          <a:p>
            <a:pPr marL="228600" marR="0" lvl="0" indent="-228600" algn="l" defTabSz="914400" rtl="0" eaLnBrk="1" fontAlgn="auto" latinLnBrk="0" hangingPunct="1">
              <a:lnSpc>
                <a:spcPct val="120000"/>
              </a:lnSpc>
              <a:spcBef>
                <a:spcPts val="1000"/>
              </a:spcBef>
              <a:spcAft>
                <a:spcPts val="0"/>
              </a:spcAft>
              <a:buClr>
                <a:srgbClr val="B80E0F"/>
              </a:buClr>
              <a:buSzPct val="160000"/>
              <a:buFont typeface="Wingdings" panose="05000000000000000000" pitchFamily="2" charset="2"/>
              <a:buChar char="Ø"/>
              <a:tabLst/>
              <a:defRPr/>
            </a:pPr>
            <a:r>
              <a:rPr lang="en-US" altLang="zh-CN" sz="2400" dirty="0">
                <a:solidFill>
                  <a:prstClr val="black"/>
                </a:solidFill>
                <a:latin typeface="华文楷体" panose="02010600040101010101" pitchFamily="2" charset="-122"/>
                <a:ea typeface="华文楷体" panose="02010600040101010101" pitchFamily="2" charset="-122"/>
              </a:rPr>
              <a:t>5.4</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 </a:t>
            </a: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金融无风险交易工具逆回购</a:t>
            </a:r>
            <a:r>
              <a:rPr lang="en-US" altLang="zh-CN" sz="2400" dirty="0">
                <a:solidFill>
                  <a:prstClr val="black"/>
                </a:solidFill>
                <a:latin typeface="华文楷体" panose="02010600040101010101" pitchFamily="2" charset="-122"/>
                <a:ea typeface="华文楷体" panose="02010600040101010101" pitchFamily="2" charset="-122"/>
              </a:rPr>
              <a:t>——3.</a:t>
            </a:r>
            <a:r>
              <a:rPr lang="zh-CN" altLang="en-US" sz="2400" dirty="0">
                <a:solidFill>
                  <a:prstClr val="black"/>
                </a:solidFill>
                <a:latin typeface="华文楷体" panose="02010600040101010101" pitchFamily="2" charset="-122"/>
                <a:ea typeface="华文楷体" panose="02010600040101010101" pitchFamily="2" charset="-122"/>
              </a:rPr>
              <a:t>逆回购交易</a:t>
            </a:r>
            <a:endPar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endParaRPr>
          </a:p>
          <a:p>
            <a:pPr>
              <a:buClr>
                <a:srgbClr val="B80E0F"/>
              </a:buClr>
              <a:defRPr/>
            </a:pPr>
            <a:r>
              <a:rPr lang="zh-CN" altLang="en-US" dirty="0">
                <a:latin typeface="华文楷体" panose="02010600040101010101" pitchFamily="2" charset="-122"/>
                <a:ea typeface="华文楷体" panose="02010600040101010101" pitchFamily="2" charset="-122"/>
              </a:rPr>
              <a:t>逆回购行情界面</a:t>
            </a:r>
            <a:endParaRPr lang="en-GB" altLang="zh-CN" dirty="0">
              <a:latin typeface="华文楷体" panose="02010600040101010101" pitchFamily="2" charset="-122"/>
              <a:ea typeface="华文楷体" panose="02010600040101010101" pitchFamily="2" charset="-122"/>
            </a:endParaRPr>
          </a:p>
          <a:p>
            <a:pPr>
              <a:buClr>
                <a:srgbClr val="B80E0F"/>
              </a:buClr>
              <a:defRPr/>
            </a:pPr>
            <a:endParaRPr lang="en-GB" altLang="zh-CN" dirty="0">
              <a:latin typeface="华文楷体" panose="02010600040101010101" pitchFamily="2" charset="-122"/>
              <a:ea typeface="华文楷体" panose="02010600040101010101" pitchFamily="2" charset="-122"/>
            </a:endParaRPr>
          </a:p>
          <a:p>
            <a:pPr>
              <a:buClr>
                <a:srgbClr val="B80E0F"/>
              </a:buClr>
              <a:defRPr/>
            </a:pPr>
            <a:endParaRPr lang="en-GB" altLang="zh-CN" dirty="0">
              <a:latin typeface="华文楷体" panose="02010600040101010101" pitchFamily="2" charset="-122"/>
              <a:ea typeface="华文楷体" panose="02010600040101010101" pitchFamily="2" charset="-122"/>
            </a:endParaRPr>
          </a:p>
          <a:p>
            <a:pPr marL="0" indent="0">
              <a:buClr>
                <a:srgbClr val="B80E0F"/>
              </a:buClr>
              <a:buNone/>
              <a:defRPr/>
            </a:pPr>
            <a:endParaRPr lang="en-US" altLang="zh-CN" dirty="0">
              <a:latin typeface="华文楷体" panose="02010600040101010101" pitchFamily="2" charset="-122"/>
              <a:ea typeface="华文楷体" panose="02010600040101010101" pitchFamily="2" charset="-122"/>
            </a:endParaRPr>
          </a:p>
          <a:p>
            <a:pPr marL="0" indent="0">
              <a:buClr>
                <a:srgbClr val="B80E0F"/>
              </a:buClr>
              <a:buNone/>
              <a:defRPr/>
            </a:pPr>
            <a:endParaRPr lang="en-US" altLang="zh-CN" dirty="0">
              <a:latin typeface="华文楷体" panose="02010600040101010101" pitchFamily="2" charset="-122"/>
              <a:ea typeface="华文楷体" panose="02010600040101010101" pitchFamily="2" charset="-122"/>
            </a:endParaRPr>
          </a:p>
          <a:p>
            <a:pPr marL="0" indent="0">
              <a:buClr>
                <a:srgbClr val="B80E0F"/>
              </a:buClr>
              <a:buNone/>
              <a:defRPr/>
            </a:pPr>
            <a:endParaRPr lang="en-US" altLang="zh-CN" dirty="0">
              <a:latin typeface="华文楷体" panose="02010600040101010101" pitchFamily="2" charset="-122"/>
              <a:ea typeface="华文楷体" panose="02010600040101010101" pitchFamily="2" charset="-122"/>
            </a:endParaRPr>
          </a:p>
        </p:txBody>
      </p:sp>
      <p:pic>
        <p:nvPicPr>
          <p:cNvPr id="6" name="图片 5">
            <a:extLst>
              <a:ext uri="{FF2B5EF4-FFF2-40B4-BE49-F238E27FC236}">
                <a16:creationId xmlns:a16="http://schemas.microsoft.com/office/drawing/2014/main" id="{7C1B1601-02EC-1AC0-3077-55B4C60AAF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903" y="3174476"/>
            <a:ext cx="3905054" cy="1977885"/>
          </a:xfrm>
          <a:prstGeom prst="rect">
            <a:avLst/>
          </a:prstGeom>
        </p:spPr>
      </p:pic>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CE04847C-29D5-43B5-7DF6-626AC0F5BE93}"/>
                  </a:ext>
                </a:extLst>
              </p:cNvPr>
              <p:cNvSpPr txBox="1"/>
              <p:nvPr/>
            </p:nvSpPr>
            <p:spPr>
              <a:xfrm>
                <a:off x="5014371" y="2509426"/>
                <a:ext cx="6415726" cy="2585323"/>
              </a:xfrm>
              <a:prstGeom prst="rect">
                <a:avLst/>
              </a:prstGeom>
              <a:noFill/>
            </p:spPr>
            <p:txBody>
              <a:bodyPr wrap="square" rtlCol="0">
                <a:spAutoFit/>
              </a:bodyPr>
              <a:lstStyle/>
              <a:p>
                <a:r>
                  <a:rPr lang="zh-CN" altLang="en-US" dirty="0">
                    <a:latin typeface="华文楷体" panose="02010600040101010101" pitchFamily="2" charset="-122"/>
                    <a:ea typeface="华文楷体" panose="02010600040101010101" pitchFamily="2" charset="-122"/>
                  </a:rPr>
                  <a:t>注释解读：</a:t>
                </a:r>
                <a:endParaRPr lang="en-GB" altLang="zh-CN" dirty="0">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zh-CN" altLang="en-US" dirty="0">
                    <a:solidFill>
                      <a:srgbClr val="FF0000"/>
                    </a:solidFill>
                    <a:latin typeface="华文楷体" panose="02010600040101010101" pitchFamily="2" charset="-122"/>
                    <a:ea typeface="华文楷体" panose="02010600040101010101" pitchFamily="2" charset="-122"/>
                  </a:rPr>
                  <a:t>年化收益率</a:t>
                </a:r>
                <a:r>
                  <a:rPr lang="zh-CN" altLang="en-US" dirty="0">
                    <a:latin typeface="华文楷体" panose="02010600040101010101" pitchFamily="2" charset="-122"/>
                    <a:ea typeface="华文楷体" panose="02010600040101010101" pitchFamily="2" charset="-122"/>
                  </a:rPr>
                  <a:t>：以</a:t>
                </a:r>
                <a14:m>
                  <m:oMath xmlns:m="http://schemas.openxmlformats.org/officeDocument/2006/math">
                    <m:r>
                      <a:rPr lang="en-US" altLang="zh-CN" i="1" dirty="0" smtClean="0">
                        <a:latin typeface="Cambria Math" panose="02040503050406030204" pitchFamily="18" charset="0"/>
                      </a:rPr>
                      <m:t>𝑌</m:t>
                    </m:r>
                  </m:oMath>
                </a14:m>
                <a:r>
                  <a:rPr lang="zh-CN" altLang="en-US" dirty="0">
                    <a:latin typeface="华文楷体" panose="02010600040101010101" pitchFamily="2" charset="-122"/>
                    <a:ea typeface="华文楷体" panose="02010600040101010101" pitchFamily="2" charset="-122"/>
                  </a:rPr>
                  <a:t>轴表示，以年化收益率百分比度量。</a:t>
                </a:r>
                <a14:m>
                  <m:oMath xmlns:m="http://schemas.openxmlformats.org/officeDocument/2006/math">
                    <m:r>
                      <a:rPr lang="en-US" altLang="zh-CN" i="1" dirty="0" smtClean="0">
                        <a:latin typeface="Cambria Math" panose="02040503050406030204" pitchFamily="18" charset="0"/>
                      </a:rPr>
                      <m:t>𝑌</m:t>
                    </m:r>
                  </m:oMath>
                </a14:m>
                <a:r>
                  <a:rPr lang="zh-CN" altLang="en-US" dirty="0">
                    <a:latin typeface="华文楷体" panose="02010600040101010101" pitchFamily="2" charset="-122"/>
                    <a:ea typeface="华文楷体" panose="02010600040101010101" pitchFamily="2" charset="-122"/>
                  </a:rPr>
                  <a:t>轴上坐标红色为高于昨日收盘价，白色为昨日收盘价，绿色为低于昨日收盘价。</a:t>
                </a:r>
                <a:endParaRPr lang="en-GB" altLang="zh-CN" dirty="0">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zh-CN" altLang="en-US" dirty="0">
                    <a:solidFill>
                      <a:srgbClr val="FF0000"/>
                    </a:solidFill>
                    <a:latin typeface="华文楷体" panose="02010600040101010101" pitchFamily="2" charset="-122"/>
                    <a:ea typeface="华文楷体" panose="02010600040101010101" pitchFamily="2" charset="-122"/>
                  </a:rPr>
                  <a:t>年化收益率曲线</a:t>
                </a:r>
                <a:r>
                  <a:rPr lang="zh-CN" altLang="en-US" dirty="0">
                    <a:latin typeface="华文楷体" panose="02010600040101010101" pitchFamily="2" charset="-122"/>
                    <a:ea typeface="华文楷体" panose="02010600040101010101" pitchFamily="2" charset="-122"/>
                  </a:rPr>
                  <a:t>：以</a:t>
                </a:r>
                <a:r>
                  <a:rPr lang="en-US" altLang="zh-CN" dirty="0">
                    <a:latin typeface="华文楷体" panose="02010600040101010101" pitchFamily="2" charset="-122"/>
                    <a:ea typeface="华文楷体" panose="02010600040101010101" pitchFamily="2" charset="-122"/>
                  </a:rPr>
                  <a:t>X</a:t>
                </a:r>
                <a:r>
                  <a:rPr lang="zh-CN" altLang="en-US" dirty="0">
                    <a:latin typeface="华文楷体" panose="02010600040101010101" pitchFamily="2" charset="-122"/>
                    <a:ea typeface="华文楷体" panose="02010600040101010101" pitchFamily="2" charset="-122"/>
                  </a:rPr>
                  <a:t>（交易时间轴）和</a:t>
                </a:r>
                <a:r>
                  <a:rPr lang="en-US" altLang="zh-CN" dirty="0">
                    <a:latin typeface="华文楷体" panose="02010600040101010101" pitchFamily="2" charset="-122"/>
                    <a:ea typeface="华文楷体" panose="02010600040101010101" pitchFamily="2" charset="-122"/>
                  </a:rPr>
                  <a:t>Y</a:t>
                </a:r>
                <a:r>
                  <a:rPr lang="zh-CN" altLang="en-US" dirty="0">
                    <a:latin typeface="华文楷体" panose="02010600040101010101" pitchFamily="2" charset="-122"/>
                    <a:ea typeface="华文楷体" panose="02010600040101010101" pitchFamily="2" charset="-122"/>
                  </a:rPr>
                  <a:t>（年化收益率）坐标系构建的曲线。</a:t>
                </a:r>
                <a:endParaRPr lang="en-GB" altLang="zh-CN" dirty="0">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zh-CN" altLang="en-US" dirty="0">
                    <a:solidFill>
                      <a:srgbClr val="FF0000"/>
                    </a:solidFill>
                    <a:latin typeface="华文楷体" panose="02010600040101010101" pitchFamily="2" charset="-122"/>
                    <a:ea typeface="华文楷体" panose="02010600040101010101" pitchFamily="2" charset="-122"/>
                  </a:rPr>
                  <a:t>交易量</a:t>
                </a:r>
                <a:r>
                  <a:rPr lang="zh-CN" altLang="en-US" dirty="0">
                    <a:latin typeface="华文楷体" panose="02010600040101010101" pitchFamily="2" charset="-122"/>
                    <a:ea typeface="华文楷体" panose="02010600040101010101" pitchFamily="2" charset="-122"/>
                  </a:rPr>
                  <a:t>：以</a:t>
                </a:r>
                <a:r>
                  <a:rPr lang="en-US" altLang="zh-CN" dirty="0">
                    <a:latin typeface="华文楷体" panose="02010600040101010101" pitchFamily="2" charset="-122"/>
                    <a:ea typeface="华文楷体" panose="02010600040101010101" pitchFamily="2" charset="-122"/>
                  </a:rPr>
                  <a:t>Y</a:t>
                </a:r>
                <a:r>
                  <a:rPr lang="zh-CN" altLang="en-US" dirty="0">
                    <a:latin typeface="华文楷体" panose="02010600040101010101" pitchFamily="2" charset="-122"/>
                    <a:ea typeface="华文楷体" panose="02010600040101010101" pitchFamily="2" charset="-122"/>
                  </a:rPr>
                  <a:t>轴表示，显示交易资金量，单位为手。</a:t>
                </a:r>
                <a:endParaRPr lang="en-GB" altLang="zh-CN" dirty="0">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zh-CN" altLang="en-US" dirty="0">
                    <a:solidFill>
                      <a:srgbClr val="FF0000"/>
                    </a:solidFill>
                    <a:latin typeface="华文楷体" panose="02010600040101010101" pitchFamily="2" charset="-122"/>
                    <a:ea typeface="华文楷体" panose="02010600040101010101" pitchFamily="2" charset="-122"/>
                  </a:rPr>
                  <a:t>交易量柱状图</a:t>
                </a:r>
                <a:r>
                  <a:rPr lang="zh-CN" altLang="en-US" dirty="0">
                    <a:latin typeface="华文楷体" panose="02010600040101010101" pitchFamily="2" charset="-122"/>
                    <a:ea typeface="华文楷体" panose="02010600040101010101" pitchFamily="2" charset="-122"/>
                  </a:rPr>
                  <a:t>：以</a:t>
                </a:r>
                <a:r>
                  <a:rPr lang="en-US" altLang="zh-CN" dirty="0">
                    <a:latin typeface="华文楷体" panose="02010600040101010101" pitchFamily="2" charset="-122"/>
                    <a:ea typeface="华文楷体" panose="02010600040101010101" pitchFamily="2" charset="-122"/>
                  </a:rPr>
                  <a:t>X</a:t>
                </a:r>
                <a:r>
                  <a:rPr lang="zh-CN" altLang="en-US" dirty="0">
                    <a:latin typeface="华文楷体" panose="02010600040101010101" pitchFamily="2" charset="-122"/>
                    <a:ea typeface="华文楷体" panose="02010600040101010101" pitchFamily="2" charset="-122"/>
                  </a:rPr>
                  <a:t>（交易时间轴）和</a:t>
                </a:r>
                <a:r>
                  <a:rPr lang="en-US" altLang="zh-CN" dirty="0">
                    <a:latin typeface="华文楷体" panose="02010600040101010101" pitchFamily="2" charset="-122"/>
                    <a:ea typeface="华文楷体" panose="02010600040101010101" pitchFamily="2" charset="-122"/>
                  </a:rPr>
                  <a:t>Y</a:t>
                </a:r>
                <a:r>
                  <a:rPr lang="zh-CN" altLang="en-US" dirty="0">
                    <a:latin typeface="华文楷体" panose="02010600040101010101" pitchFamily="2" charset="-122"/>
                    <a:ea typeface="华文楷体" panose="02010600040101010101" pitchFamily="2" charset="-122"/>
                  </a:rPr>
                  <a:t>（交易量）坐标系构建的柱状图。</a:t>
                </a:r>
                <a:endParaRPr lang="en-GB" dirty="0">
                  <a:latin typeface="华文楷体" panose="02010600040101010101" pitchFamily="2" charset="-122"/>
                  <a:ea typeface="华文楷体" panose="02010600040101010101" pitchFamily="2" charset="-122"/>
                </a:endParaRPr>
              </a:p>
            </p:txBody>
          </p:sp>
        </mc:Choice>
        <mc:Fallback xmlns="">
          <p:sp>
            <p:nvSpPr>
              <p:cNvPr id="7" name="文本框 6">
                <a:extLst>
                  <a:ext uri="{FF2B5EF4-FFF2-40B4-BE49-F238E27FC236}">
                    <a16:creationId xmlns:a16="http://schemas.microsoft.com/office/drawing/2014/main" id="{CE04847C-29D5-43B5-7DF6-626AC0F5BE93}"/>
                  </a:ext>
                </a:extLst>
              </p:cNvPr>
              <p:cNvSpPr txBox="1">
                <a:spLocks noRot="1" noChangeAspect="1" noMove="1" noResize="1" noEditPoints="1" noAdjustHandles="1" noChangeArrowheads="1" noChangeShapeType="1" noTextEdit="1"/>
              </p:cNvSpPr>
              <p:nvPr/>
            </p:nvSpPr>
            <p:spPr>
              <a:xfrm>
                <a:off x="5014371" y="2509426"/>
                <a:ext cx="6415726" cy="2585323"/>
              </a:xfrm>
              <a:prstGeom prst="rect">
                <a:avLst/>
              </a:prstGeom>
              <a:blipFill>
                <a:blip r:embed="rId3"/>
                <a:stretch>
                  <a:fillRect l="-856" t="-1179" r="-760" b="-3066"/>
                </a:stretch>
              </a:blipFill>
            </p:spPr>
            <p:txBody>
              <a:bodyPr/>
              <a:lstStyle/>
              <a:p>
                <a:r>
                  <a:rPr lang="en-GB">
                    <a:noFill/>
                  </a:rPr>
                  <a:t> </a:t>
                </a:r>
              </a:p>
            </p:txBody>
          </p:sp>
        </mc:Fallback>
      </mc:AlternateContent>
    </p:spTree>
    <p:extLst>
      <p:ext uri="{BB962C8B-B14F-4D97-AF65-F5344CB8AC3E}">
        <p14:creationId xmlns:p14="http://schemas.microsoft.com/office/powerpoint/2010/main" val="3665910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a:xfrm>
            <a:off x="685800" y="685800"/>
            <a:ext cx="10569803" cy="1151965"/>
          </a:xfrm>
        </p:spPr>
        <p:txBody>
          <a:bodyPr>
            <a:normAutofit/>
          </a:bodyPr>
          <a:lstStyle/>
          <a:p>
            <a:r>
              <a:rPr lang="en-US" altLang="zh-CN" dirty="0"/>
              <a:t>Part 3</a:t>
            </a:r>
            <a:r>
              <a:rPr lang="zh-CN" altLang="en-US" dirty="0"/>
              <a:t>：</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金融策略实战</a:t>
            </a:r>
            <a:endParaRPr lang="zh-CN" altLang="en-US" dirty="0"/>
          </a:p>
        </p:txBody>
      </p:sp>
      <p:sp>
        <p:nvSpPr>
          <p:cNvPr id="3" name="内容占位符 2">
            <a:extLst>
              <a:ext uri="{FF2B5EF4-FFF2-40B4-BE49-F238E27FC236}">
                <a16:creationId xmlns:a16="http://schemas.microsoft.com/office/drawing/2014/main" id="{FFF581B0-FDBB-4179-A6AA-CCF60E618349}"/>
              </a:ext>
            </a:extLst>
          </p:cNvPr>
          <p:cNvSpPr>
            <a:spLocks noGrp="1"/>
          </p:cNvSpPr>
          <p:nvPr>
            <p:ph idx="1"/>
          </p:nvPr>
        </p:nvSpPr>
        <p:spPr>
          <a:xfrm>
            <a:off x="685800" y="1357461"/>
            <a:ext cx="10396883" cy="4411744"/>
          </a:xfrm>
        </p:spPr>
        <p:txBody>
          <a:bodyPr>
            <a:normAutofit/>
          </a:bodyPr>
          <a:lstStyle/>
          <a:p>
            <a:pPr marL="228600" marR="0" lvl="0" indent="-228600" algn="l" defTabSz="914400" rtl="0" eaLnBrk="1" fontAlgn="auto" latinLnBrk="0" hangingPunct="1">
              <a:lnSpc>
                <a:spcPct val="120000"/>
              </a:lnSpc>
              <a:spcBef>
                <a:spcPts val="1000"/>
              </a:spcBef>
              <a:spcAft>
                <a:spcPts val="0"/>
              </a:spcAft>
              <a:buClr>
                <a:srgbClr val="B80E0F"/>
              </a:buClr>
              <a:buSzPct val="160000"/>
              <a:buFont typeface="Wingdings" panose="05000000000000000000" pitchFamily="2" charset="2"/>
              <a:buChar char="Ø"/>
              <a:tabLst/>
              <a:defRPr/>
            </a:pPr>
            <a:r>
              <a:rPr lang="en-US" altLang="zh-CN" sz="2400" dirty="0">
                <a:solidFill>
                  <a:prstClr val="black"/>
                </a:solidFill>
                <a:latin typeface="华文楷体" panose="02010600040101010101" pitchFamily="2" charset="-122"/>
                <a:ea typeface="华文楷体" panose="02010600040101010101" pitchFamily="2" charset="-122"/>
              </a:rPr>
              <a:t>5.4</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 </a:t>
            </a: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金融无风险交易工具逆回购</a:t>
            </a:r>
            <a:r>
              <a:rPr lang="en-US" altLang="zh-CN" sz="2400" dirty="0">
                <a:solidFill>
                  <a:prstClr val="black"/>
                </a:solidFill>
                <a:latin typeface="华文楷体" panose="02010600040101010101" pitchFamily="2" charset="-122"/>
                <a:ea typeface="华文楷体" panose="02010600040101010101" pitchFamily="2" charset="-122"/>
              </a:rPr>
              <a:t>——3.</a:t>
            </a:r>
            <a:r>
              <a:rPr lang="zh-CN" altLang="en-US" sz="2400" dirty="0">
                <a:solidFill>
                  <a:prstClr val="black"/>
                </a:solidFill>
                <a:latin typeface="华文楷体" panose="02010600040101010101" pitchFamily="2" charset="-122"/>
                <a:ea typeface="华文楷体" panose="02010600040101010101" pitchFamily="2" charset="-122"/>
              </a:rPr>
              <a:t>逆回购交易</a:t>
            </a:r>
            <a:endPar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endParaRPr>
          </a:p>
          <a:p>
            <a:pPr>
              <a:buClr>
                <a:srgbClr val="B80E0F"/>
              </a:buClr>
              <a:defRPr/>
            </a:pPr>
            <a:r>
              <a:rPr lang="zh-CN" altLang="en-US" dirty="0">
                <a:latin typeface="华文楷体" panose="02010600040101010101" pitchFamily="2" charset="-122"/>
                <a:ea typeface="华文楷体" panose="02010600040101010101" pitchFamily="2" charset="-122"/>
              </a:rPr>
              <a:t>逆回购行情界面</a:t>
            </a:r>
            <a:endParaRPr lang="en-GB" altLang="zh-CN" dirty="0">
              <a:latin typeface="华文楷体" panose="02010600040101010101" pitchFamily="2" charset="-122"/>
              <a:ea typeface="华文楷体" panose="02010600040101010101" pitchFamily="2" charset="-122"/>
            </a:endParaRPr>
          </a:p>
          <a:p>
            <a:pPr marL="0" indent="0">
              <a:buClr>
                <a:srgbClr val="B80E0F"/>
              </a:buClr>
              <a:buNone/>
              <a:defRPr/>
            </a:pPr>
            <a:endParaRPr lang="en-GB" altLang="zh-CN" dirty="0">
              <a:latin typeface="华文楷体" panose="02010600040101010101" pitchFamily="2" charset="-122"/>
              <a:ea typeface="华文楷体" panose="02010600040101010101" pitchFamily="2" charset="-122"/>
            </a:endParaRPr>
          </a:p>
          <a:p>
            <a:pPr marL="0" indent="0">
              <a:buClr>
                <a:srgbClr val="B80E0F"/>
              </a:buClr>
              <a:buNone/>
              <a:defRPr/>
            </a:pPr>
            <a:endParaRPr lang="en-GB" altLang="zh-CN" dirty="0">
              <a:latin typeface="华文楷体" panose="02010600040101010101" pitchFamily="2" charset="-122"/>
              <a:ea typeface="华文楷体" panose="02010600040101010101" pitchFamily="2" charset="-122"/>
            </a:endParaRPr>
          </a:p>
          <a:p>
            <a:pPr marL="0" indent="0">
              <a:buClr>
                <a:srgbClr val="B80E0F"/>
              </a:buClr>
              <a:buNone/>
              <a:defRPr/>
            </a:pPr>
            <a:endParaRPr lang="en-US" altLang="zh-CN" dirty="0">
              <a:latin typeface="华文楷体" panose="02010600040101010101" pitchFamily="2" charset="-122"/>
              <a:ea typeface="华文楷体" panose="02010600040101010101" pitchFamily="2" charset="-122"/>
            </a:endParaRPr>
          </a:p>
          <a:p>
            <a:pPr marL="0" indent="0">
              <a:buClr>
                <a:srgbClr val="B80E0F"/>
              </a:buClr>
              <a:buNone/>
              <a:defRPr/>
            </a:pPr>
            <a:endParaRPr lang="en-US" altLang="zh-CN" dirty="0">
              <a:latin typeface="华文楷体" panose="02010600040101010101" pitchFamily="2" charset="-122"/>
              <a:ea typeface="华文楷体" panose="02010600040101010101" pitchFamily="2" charset="-122"/>
            </a:endParaRPr>
          </a:p>
          <a:p>
            <a:pPr marL="0" indent="0">
              <a:buClr>
                <a:srgbClr val="B80E0F"/>
              </a:buClr>
              <a:buNone/>
              <a:defRPr/>
            </a:pPr>
            <a:endParaRPr lang="en-US" altLang="zh-CN" dirty="0">
              <a:latin typeface="华文楷体" panose="02010600040101010101" pitchFamily="2" charset="-122"/>
              <a:ea typeface="华文楷体" panose="02010600040101010101" pitchFamily="2" charset="-122"/>
            </a:endParaRPr>
          </a:p>
        </p:txBody>
      </p:sp>
      <p:pic>
        <p:nvPicPr>
          <p:cNvPr id="6" name="图片 5">
            <a:extLst>
              <a:ext uri="{FF2B5EF4-FFF2-40B4-BE49-F238E27FC236}">
                <a16:creationId xmlns:a16="http://schemas.microsoft.com/office/drawing/2014/main" id="{7C1B1601-02EC-1AC0-3077-55B4C60AAF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641" y="3108489"/>
            <a:ext cx="3905054" cy="1977885"/>
          </a:xfrm>
          <a:prstGeom prst="rect">
            <a:avLst/>
          </a:prstGeom>
        </p:spPr>
      </p:pic>
      <p:sp>
        <p:nvSpPr>
          <p:cNvPr id="7" name="文本框 6">
            <a:extLst>
              <a:ext uri="{FF2B5EF4-FFF2-40B4-BE49-F238E27FC236}">
                <a16:creationId xmlns:a16="http://schemas.microsoft.com/office/drawing/2014/main" id="{CE04847C-29D5-43B5-7DF6-626AC0F5BE93}"/>
              </a:ext>
            </a:extLst>
          </p:cNvPr>
          <p:cNvSpPr txBox="1"/>
          <p:nvPr/>
        </p:nvSpPr>
        <p:spPr>
          <a:xfrm>
            <a:off x="5005633" y="2509426"/>
            <a:ext cx="6415726" cy="2585323"/>
          </a:xfrm>
          <a:prstGeom prst="rect">
            <a:avLst/>
          </a:prstGeom>
          <a:noFill/>
        </p:spPr>
        <p:txBody>
          <a:bodyPr wrap="square" rtlCol="0">
            <a:spAutoFit/>
          </a:bodyPr>
          <a:lstStyle/>
          <a:p>
            <a:r>
              <a:rPr lang="zh-CN" altLang="en-US" dirty="0">
                <a:latin typeface="华文楷体" panose="02010600040101010101" pitchFamily="2" charset="-122"/>
                <a:ea typeface="华文楷体" panose="02010600040101010101" pitchFamily="2" charset="-122"/>
              </a:rPr>
              <a:t>注释解读：</a:t>
            </a:r>
            <a:endParaRPr lang="en-GB" altLang="zh-CN" dirty="0">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zh-CN" altLang="en-US" dirty="0">
                <a:solidFill>
                  <a:srgbClr val="FF0000"/>
                </a:solidFill>
                <a:latin typeface="华文楷体" panose="02010600040101010101" pitchFamily="2" charset="-122"/>
                <a:ea typeface="华文楷体" panose="02010600040101010101" pitchFamily="2" charset="-122"/>
              </a:rPr>
              <a:t>交易时间轴</a:t>
            </a:r>
            <a:r>
              <a:rPr lang="zh-CN" altLang="en-US" dirty="0">
                <a:latin typeface="华文楷体" panose="02010600040101010101" pitchFamily="2" charset="-122"/>
                <a:ea typeface="华文楷体" panose="02010600040101010101" pitchFamily="2" charset="-122"/>
              </a:rPr>
              <a:t>：以</a:t>
            </a:r>
            <a:r>
              <a:rPr lang="en-US" altLang="zh-CN" dirty="0">
                <a:latin typeface="华文楷体" panose="02010600040101010101" pitchFamily="2" charset="-122"/>
                <a:ea typeface="华文楷体" panose="02010600040101010101" pitchFamily="2" charset="-122"/>
              </a:rPr>
              <a:t>X</a:t>
            </a:r>
            <a:r>
              <a:rPr lang="zh-CN" altLang="en-US" dirty="0">
                <a:latin typeface="华文楷体" panose="02010600040101010101" pitchFamily="2" charset="-122"/>
                <a:ea typeface="华文楷体" panose="02010600040101010101" pitchFamily="2" charset="-122"/>
              </a:rPr>
              <a:t>轴表示，中国股市的交易时间为从上午</a:t>
            </a:r>
            <a:r>
              <a:rPr lang="en-US" altLang="zh-CN" dirty="0">
                <a:latin typeface="华文楷体" panose="02010600040101010101" pitchFamily="2" charset="-122"/>
                <a:ea typeface="华文楷体" panose="02010600040101010101" pitchFamily="2" charset="-122"/>
              </a:rPr>
              <a:t>9</a:t>
            </a: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30</a:t>
            </a:r>
            <a:r>
              <a:rPr lang="zh-CN" altLang="en-US" dirty="0">
                <a:latin typeface="华文楷体" panose="02010600040101010101" pitchFamily="2" charset="-122"/>
                <a:ea typeface="华文楷体" panose="02010600040101010101" pitchFamily="2" charset="-122"/>
              </a:rPr>
              <a:t>至</a:t>
            </a:r>
            <a:r>
              <a:rPr lang="en-US" altLang="zh-CN" dirty="0">
                <a:latin typeface="华文楷体" panose="02010600040101010101" pitchFamily="2" charset="-122"/>
                <a:ea typeface="华文楷体" panose="02010600040101010101" pitchFamily="2" charset="-122"/>
              </a:rPr>
              <a:t>11</a:t>
            </a: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30</a:t>
            </a:r>
            <a:r>
              <a:rPr lang="zh-CN" altLang="en-US" dirty="0">
                <a:latin typeface="华文楷体" panose="02010600040101010101" pitchFamily="2" charset="-122"/>
                <a:ea typeface="华文楷体" panose="02010600040101010101" pitchFamily="2" charset="-122"/>
              </a:rPr>
              <a:t>，下午</a:t>
            </a:r>
            <a:r>
              <a:rPr lang="en-US" altLang="zh-CN" dirty="0">
                <a:latin typeface="华文楷体" panose="02010600040101010101" pitchFamily="2" charset="-122"/>
                <a:ea typeface="华文楷体" panose="02010600040101010101" pitchFamily="2" charset="-122"/>
              </a:rPr>
              <a:t>13</a:t>
            </a: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00</a:t>
            </a:r>
            <a:r>
              <a:rPr lang="zh-CN" altLang="en-US" dirty="0">
                <a:latin typeface="华文楷体" panose="02010600040101010101" pitchFamily="2" charset="-122"/>
                <a:ea typeface="华文楷体" panose="02010600040101010101" pitchFamily="2" charset="-122"/>
              </a:rPr>
              <a:t>至</a:t>
            </a:r>
            <a:r>
              <a:rPr lang="en-US" altLang="zh-CN" dirty="0">
                <a:latin typeface="华文楷体" panose="02010600040101010101" pitchFamily="2" charset="-122"/>
                <a:ea typeface="华文楷体" panose="02010600040101010101" pitchFamily="2" charset="-122"/>
              </a:rPr>
              <a:t>15</a:t>
            </a: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00</a:t>
            </a:r>
            <a:r>
              <a:rPr lang="zh-CN" altLang="en-US" dirty="0">
                <a:latin typeface="华文楷体" panose="02010600040101010101" pitchFamily="2" charset="-122"/>
                <a:ea typeface="华文楷体" panose="02010600040101010101" pitchFamily="2" charset="-122"/>
              </a:rPr>
              <a:t>。</a:t>
            </a:r>
            <a:endParaRPr lang="en-GB" altLang="zh-CN" dirty="0">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zh-CN" altLang="en-US" dirty="0">
                <a:solidFill>
                  <a:srgbClr val="FF0000"/>
                </a:solidFill>
                <a:latin typeface="华文楷体" panose="02010600040101010101" pitchFamily="2" charset="-122"/>
                <a:ea typeface="华文楷体" panose="02010600040101010101" pitchFamily="2" charset="-122"/>
              </a:rPr>
              <a:t>分隔线</a:t>
            </a:r>
            <a:r>
              <a:rPr lang="zh-CN" altLang="en-US" dirty="0">
                <a:latin typeface="华文楷体" panose="02010600040101010101" pitchFamily="2" charset="-122"/>
                <a:ea typeface="华文楷体" panose="02010600040101010101" pitchFamily="2" charset="-122"/>
              </a:rPr>
              <a:t>：分隔上下两图，上图为分时年化收益率曲线，下图为交易量柱状图。</a:t>
            </a:r>
            <a:endParaRPr lang="en-GB" altLang="zh-CN" dirty="0">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zh-CN" altLang="en-US" dirty="0">
                <a:solidFill>
                  <a:srgbClr val="FF0000"/>
                </a:solidFill>
                <a:latin typeface="华文楷体" panose="02010600040101010101" pitchFamily="2" charset="-122"/>
                <a:ea typeface="华文楷体" panose="02010600040101010101" pitchFamily="2" charset="-122"/>
              </a:rPr>
              <a:t>变动百分比</a:t>
            </a:r>
            <a:r>
              <a:rPr lang="zh-CN" altLang="en-US" dirty="0">
                <a:latin typeface="华文楷体" panose="02010600040101010101" pitchFamily="2" charset="-122"/>
                <a:ea typeface="华文楷体" panose="02010600040101010101" pitchFamily="2" charset="-122"/>
              </a:rPr>
              <a:t>：右边的</a:t>
            </a:r>
            <a:r>
              <a:rPr lang="en-US" altLang="zh-CN" dirty="0">
                <a:latin typeface="华文楷体" panose="02010600040101010101" pitchFamily="2" charset="-122"/>
                <a:ea typeface="华文楷体" panose="02010600040101010101" pitchFamily="2" charset="-122"/>
              </a:rPr>
              <a:t>Y</a:t>
            </a:r>
            <a:r>
              <a:rPr lang="zh-CN" altLang="en-US" dirty="0">
                <a:latin typeface="华文楷体" panose="02010600040101010101" pitchFamily="2" charset="-122"/>
                <a:ea typeface="华文楷体" panose="02010600040101010101" pitchFamily="2" charset="-122"/>
              </a:rPr>
              <a:t>轴，以开盘价做为零点，红色为增长百分比，绿色为下降百分比。</a:t>
            </a:r>
            <a:endParaRPr lang="en-GB" altLang="zh-CN" dirty="0">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zh-CN" altLang="en-US" dirty="0">
                <a:solidFill>
                  <a:srgbClr val="FF0000"/>
                </a:solidFill>
                <a:latin typeface="华文楷体" panose="02010600040101010101" pitchFamily="2" charset="-122"/>
                <a:ea typeface="华文楷体" panose="02010600040101010101" pitchFamily="2" charset="-122"/>
              </a:rPr>
              <a:t>交易代码和名称</a:t>
            </a:r>
            <a:r>
              <a:rPr lang="zh-CN" altLang="en-US" dirty="0">
                <a:latin typeface="华文楷体" panose="02010600040101010101" pitchFamily="2" charset="-122"/>
                <a:ea typeface="华文楷体" panose="02010600040101010101" pitchFamily="2" charset="-122"/>
              </a:rPr>
              <a:t>：显示交易代码（</a:t>
            </a:r>
            <a:r>
              <a:rPr lang="en-US" altLang="zh-CN" dirty="0">
                <a:latin typeface="华文楷体" panose="02010600040101010101" pitchFamily="2" charset="-122"/>
                <a:ea typeface="华文楷体" panose="02010600040101010101" pitchFamily="2" charset="-122"/>
              </a:rPr>
              <a:t>204001</a:t>
            </a:r>
            <a:r>
              <a:rPr lang="zh-CN" altLang="en-US" dirty="0">
                <a:latin typeface="华文楷体" panose="02010600040101010101" pitchFamily="2" charset="-122"/>
                <a:ea typeface="华文楷体" panose="02010600040101010101" pitchFamily="2" charset="-122"/>
              </a:rPr>
              <a:t>）和名称（</a:t>
            </a:r>
            <a:r>
              <a:rPr lang="en-US" altLang="zh-CN" dirty="0">
                <a:latin typeface="华文楷体" panose="02010600040101010101" pitchFamily="2" charset="-122"/>
                <a:ea typeface="华文楷体" panose="02010600040101010101" pitchFamily="2" charset="-122"/>
              </a:rPr>
              <a:t>GC001</a:t>
            </a:r>
            <a:r>
              <a:rPr lang="zh-CN" altLang="en-US" dirty="0">
                <a:latin typeface="华文楷体" panose="02010600040101010101" pitchFamily="2" charset="-122"/>
                <a:ea typeface="华文楷体" panose="02010600040101010101" pitchFamily="2" charset="-122"/>
              </a:rPr>
              <a:t>）。</a:t>
            </a:r>
            <a:endParaRPr lang="en-GB"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51513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a:xfrm>
            <a:off x="685800" y="685800"/>
            <a:ext cx="10569803" cy="1151965"/>
          </a:xfrm>
        </p:spPr>
        <p:txBody>
          <a:bodyPr>
            <a:normAutofit/>
          </a:bodyPr>
          <a:lstStyle/>
          <a:p>
            <a:r>
              <a:rPr lang="en-US" altLang="zh-CN" dirty="0"/>
              <a:t>Part 3</a:t>
            </a:r>
            <a:r>
              <a:rPr lang="zh-CN" altLang="en-US" dirty="0"/>
              <a:t>：</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金融策略实战</a:t>
            </a:r>
            <a:endParaRPr lang="zh-CN" altLang="en-US" dirty="0"/>
          </a:p>
        </p:txBody>
      </p:sp>
      <p:sp>
        <p:nvSpPr>
          <p:cNvPr id="3" name="内容占位符 2">
            <a:extLst>
              <a:ext uri="{FF2B5EF4-FFF2-40B4-BE49-F238E27FC236}">
                <a16:creationId xmlns:a16="http://schemas.microsoft.com/office/drawing/2014/main" id="{FFF581B0-FDBB-4179-A6AA-CCF60E618349}"/>
              </a:ext>
            </a:extLst>
          </p:cNvPr>
          <p:cNvSpPr>
            <a:spLocks noGrp="1"/>
          </p:cNvSpPr>
          <p:nvPr>
            <p:ph idx="1"/>
          </p:nvPr>
        </p:nvSpPr>
        <p:spPr>
          <a:xfrm>
            <a:off x="685800" y="1357461"/>
            <a:ext cx="10396883" cy="4411744"/>
          </a:xfrm>
        </p:spPr>
        <p:txBody>
          <a:bodyPr>
            <a:normAutofit/>
          </a:bodyPr>
          <a:lstStyle/>
          <a:p>
            <a:pPr marL="228600" marR="0" lvl="0" indent="-228600" algn="l" defTabSz="914400" rtl="0" eaLnBrk="1" fontAlgn="auto" latinLnBrk="0" hangingPunct="1">
              <a:lnSpc>
                <a:spcPct val="120000"/>
              </a:lnSpc>
              <a:spcBef>
                <a:spcPts val="1000"/>
              </a:spcBef>
              <a:spcAft>
                <a:spcPts val="0"/>
              </a:spcAft>
              <a:buClr>
                <a:srgbClr val="B80E0F"/>
              </a:buClr>
              <a:buSzPct val="160000"/>
              <a:buFont typeface="Wingdings" panose="05000000000000000000" pitchFamily="2" charset="2"/>
              <a:buChar char="Ø"/>
              <a:tabLst/>
              <a:defRPr/>
            </a:pPr>
            <a:r>
              <a:rPr lang="en-US" altLang="zh-CN" sz="2400" dirty="0">
                <a:solidFill>
                  <a:prstClr val="black"/>
                </a:solidFill>
                <a:latin typeface="华文楷体" panose="02010600040101010101" pitchFamily="2" charset="-122"/>
                <a:ea typeface="华文楷体" panose="02010600040101010101" pitchFamily="2" charset="-122"/>
              </a:rPr>
              <a:t>5.4</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 </a:t>
            </a: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金融无风险交易工具逆回购</a:t>
            </a:r>
            <a:r>
              <a:rPr lang="en-US" altLang="zh-CN" sz="2400" dirty="0">
                <a:solidFill>
                  <a:prstClr val="black"/>
                </a:solidFill>
                <a:latin typeface="华文楷体" panose="02010600040101010101" pitchFamily="2" charset="-122"/>
                <a:ea typeface="华文楷体" panose="02010600040101010101" pitchFamily="2" charset="-122"/>
              </a:rPr>
              <a:t>——3.</a:t>
            </a:r>
            <a:r>
              <a:rPr lang="zh-CN" altLang="en-US" sz="2400" dirty="0">
                <a:solidFill>
                  <a:prstClr val="black"/>
                </a:solidFill>
                <a:latin typeface="华文楷体" panose="02010600040101010101" pitchFamily="2" charset="-122"/>
                <a:ea typeface="华文楷体" panose="02010600040101010101" pitchFamily="2" charset="-122"/>
              </a:rPr>
              <a:t>逆回购交易</a:t>
            </a:r>
            <a:endPar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endParaRPr>
          </a:p>
          <a:p>
            <a:pPr>
              <a:buClr>
                <a:srgbClr val="B80E0F"/>
              </a:buClr>
              <a:defRPr/>
            </a:pPr>
            <a:r>
              <a:rPr lang="zh-CN" altLang="en-US" dirty="0">
                <a:latin typeface="华文楷体" panose="02010600040101010101" pitchFamily="2" charset="-122"/>
                <a:ea typeface="华文楷体" panose="02010600040101010101" pitchFamily="2" charset="-122"/>
              </a:rPr>
              <a:t>逆回购行情界面</a:t>
            </a:r>
            <a:endParaRPr lang="en-GB" altLang="zh-CN" dirty="0">
              <a:latin typeface="华文楷体" panose="02010600040101010101" pitchFamily="2" charset="-122"/>
              <a:ea typeface="华文楷体" panose="02010600040101010101" pitchFamily="2" charset="-122"/>
            </a:endParaRPr>
          </a:p>
          <a:p>
            <a:pPr>
              <a:buClr>
                <a:srgbClr val="B80E0F"/>
              </a:buClr>
              <a:defRPr/>
            </a:pPr>
            <a:endParaRPr lang="en-GB" altLang="zh-CN" dirty="0">
              <a:latin typeface="华文楷体" panose="02010600040101010101" pitchFamily="2" charset="-122"/>
              <a:ea typeface="华文楷体" panose="02010600040101010101" pitchFamily="2" charset="-122"/>
            </a:endParaRPr>
          </a:p>
          <a:p>
            <a:pPr>
              <a:buClr>
                <a:srgbClr val="B80E0F"/>
              </a:buClr>
              <a:defRPr/>
            </a:pPr>
            <a:endParaRPr lang="en-GB" altLang="zh-CN" dirty="0">
              <a:latin typeface="华文楷体" panose="02010600040101010101" pitchFamily="2" charset="-122"/>
              <a:ea typeface="华文楷体" panose="02010600040101010101" pitchFamily="2" charset="-122"/>
            </a:endParaRPr>
          </a:p>
          <a:p>
            <a:pPr marL="0" indent="0">
              <a:buClr>
                <a:srgbClr val="B80E0F"/>
              </a:buClr>
              <a:buNone/>
              <a:defRPr/>
            </a:pPr>
            <a:endParaRPr lang="en-US" altLang="zh-CN" dirty="0">
              <a:latin typeface="华文楷体" panose="02010600040101010101" pitchFamily="2" charset="-122"/>
              <a:ea typeface="华文楷体" panose="02010600040101010101" pitchFamily="2" charset="-122"/>
            </a:endParaRPr>
          </a:p>
          <a:p>
            <a:pPr marL="0" indent="0">
              <a:buClr>
                <a:srgbClr val="B80E0F"/>
              </a:buClr>
              <a:buNone/>
              <a:defRPr/>
            </a:pPr>
            <a:endParaRPr lang="en-US" altLang="zh-CN" dirty="0">
              <a:latin typeface="华文楷体" panose="02010600040101010101" pitchFamily="2" charset="-122"/>
              <a:ea typeface="华文楷体" panose="02010600040101010101" pitchFamily="2" charset="-122"/>
            </a:endParaRPr>
          </a:p>
          <a:p>
            <a:pPr marL="0" indent="0">
              <a:buClr>
                <a:srgbClr val="B80E0F"/>
              </a:buClr>
              <a:buNone/>
              <a:defRPr/>
            </a:pPr>
            <a:endParaRPr lang="en-US" altLang="zh-CN" dirty="0">
              <a:latin typeface="华文楷体" panose="02010600040101010101" pitchFamily="2" charset="-122"/>
              <a:ea typeface="华文楷体" panose="02010600040101010101" pitchFamily="2" charset="-122"/>
            </a:endParaRPr>
          </a:p>
        </p:txBody>
      </p:sp>
      <p:pic>
        <p:nvPicPr>
          <p:cNvPr id="6" name="图片 5">
            <a:extLst>
              <a:ext uri="{FF2B5EF4-FFF2-40B4-BE49-F238E27FC236}">
                <a16:creationId xmlns:a16="http://schemas.microsoft.com/office/drawing/2014/main" id="{7C1B1601-02EC-1AC0-3077-55B4C60AAF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641" y="3042351"/>
            <a:ext cx="3905054" cy="1977885"/>
          </a:xfrm>
          <a:prstGeom prst="rect">
            <a:avLst/>
          </a:prstGeom>
        </p:spPr>
      </p:pic>
      <p:sp>
        <p:nvSpPr>
          <p:cNvPr id="7" name="文本框 6">
            <a:extLst>
              <a:ext uri="{FF2B5EF4-FFF2-40B4-BE49-F238E27FC236}">
                <a16:creationId xmlns:a16="http://schemas.microsoft.com/office/drawing/2014/main" id="{CE04847C-29D5-43B5-7DF6-626AC0F5BE93}"/>
              </a:ext>
            </a:extLst>
          </p:cNvPr>
          <p:cNvSpPr txBox="1"/>
          <p:nvPr/>
        </p:nvSpPr>
        <p:spPr>
          <a:xfrm>
            <a:off x="5005633" y="2361218"/>
            <a:ext cx="6415726" cy="3139321"/>
          </a:xfrm>
          <a:prstGeom prst="rect">
            <a:avLst/>
          </a:prstGeom>
          <a:noFill/>
        </p:spPr>
        <p:txBody>
          <a:bodyPr wrap="square" rtlCol="0">
            <a:spAutoFit/>
          </a:bodyPr>
          <a:lstStyle/>
          <a:p>
            <a:r>
              <a:rPr lang="zh-CN" altLang="en-US" dirty="0">
                <a:latin typeface="华文楷体" panose="02010600040101010101" pitchFamily="2" charset="-122"/>
                <a:ea typeface="华文楷体" panose="02010600040101010101" pitchFamily="2" charset="-122"/>
              </a:rPr>
              <a:t>注释解读：</a:t>
            </a:r>
            <a:endParaRPr lang="en-GB" altLang="zh-CN" dirty="0">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zh-CN" altLang="en-US" dirty="0">
                <a:solidFill>
                  <a:srgbClr val="FF0000"/>
                </a:solidFill>
                <a:latin typeface="华文楷体" panose="02010600040101010101" pitchFamily="2" charset="-122"/>
                <a:ea typeface="华文楷体" panose="02010600040101010101" pitchFamily="2" charset="-122"/>
              </a:rPr>
              <a:t>买卖比例</a:t>
            </a:r>
            <a:r>
              <a:rPr lang="zh-CN" altLang="en-US" dirty="0">
                <a:latin typeface="华文楷体" panose="02010600040101010101" pitchFamily="2" charset="-122"/>
                <a:ea typeface="华文楷体" panose="02010600040101010101" pitchFamily="2" charset="-122"/>
              </a:rPr>
              <a:t>：</a:t>
            </a:r>
            <a:endParaRPr lang="en-GB" altLang="zh-CN" dirty="0">
              <a:latin typeface="华文楷体" panose="02010600040101010101" pitchFamily="2" charset="-122"/>
              <a:ea typeface="华文楷体" panose="02010600040101010101" pitchFamily="2" charset="-122"/>
            </a:endParaRPr>
          </a:p>
          <a:p>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委比</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（委买手数</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委卖手数）</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（委买手数</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委卖手数）</a:t>
            </a:r>
            <a:r>
              <a:rPr lang="en-US" altLang="zh-CN" dirty="0">
                <a:latin typeface="华文楷体" panose="02010600040101010101" pitchFamily="2" charset="-122"/>
                <a:ea typeface="华文楷体" panose="02010600040101010101" pitchFamily="2" charset="-122"/>
              </a:rPr>
              <a:t>×100%</a:t>
            </a:r>
            <a:r>
              <a:rPr lang="zh-CN" altLang="en-US" dirty="0">
                <a:latin typeface="华文楷体" panose="02010600040101010101" pitchFamily="2" charset="-122"/>
                <a:ea typeface="华文楷体" panose="02010600040101010101" pitchFamily="2" charset="-122"/>
              </a:rPr>
              <a:t>，</a:t>
            </a:r>
          </a:p>
          <a:p>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委差</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委买金额</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委卖金额。</a:t>
            </a:r>
          </a:p>
          <a:p>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红色表示买盘</a:t>
            </a:r>
            <a:r>
              <a:rPr lang="en-US" altLang="zh-CN" dirty="0">
                <a:latin typeface="华文楷体" panose="02010600040101010101" pitchFamily="2" charset="-122"/>
                <a:ea typeface="华文楷体" panose="02010600040101010101" pitchFamily="2" charset="-122"/>
              </a:rPr>
              <a:t>&gt;</a:t>
            </a:r>
            <a:r>
              <a:rPr lang="zh-CN" altLang="en-US" dirty="0">
                <a:latin typeface="华文楷体" panose="02010600040101010101" pitchFamily="2" charset="-122"/>
                <a:ea typeface="华文楷体" panose="02010600040101010101" pitchFamily="2" charset="-122"/>
              </a:rPr>
              <a:t>卖盘；绿色则相反。</a:t>
            </a:r>
            <a:endParaRPr lang="en-GB" altLang="zh-CN" dirty="0">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zh-CN" altLang="en-US" dirty="0">
                <a:solidFill>
                  <a:srgbClr val="FF0000"/>
                </a:solidFill>
                <a:latin typeface="华文楷体" panose="02010600040101010101" pitchFamily="2" charset="-122"/>
                <a:ea typeface="华文楷体" panose="02010600040101010101" pitchFamily="2" charset="-122"/>
              </a:rPr>
              <a:t>买卖挂单情况</a:t>
            </a:r>
            <a:r>
              <a:rPr lang="zh-CN" altLang="en-US" dirty="0">
                <a:latin typeface="华文楷体" panose="02010600040101010101" pitchFamily="2" charset="-122"/>
                <a:ea typeface="华文楷体" panose="02010600040101010101" pitchFamily="2" charset="-122"/>
              </a:rPr>
              <a:t>：</a:t>
            </a:r>
            <a:endParaRPr lang="en-GB" altLang="zh-CN" dirty="0">
              <a:latin typeface="华文楷体" panose="02010600040101010101" pitchFamily="2" charset="-122"/>
              <a:ea typeface="华文楷体" panose="02010600040101010101" pitchFamily="2" charset="-122"/>
            </a:endParaRPr>
          </a:p>
          <a:p>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买一，是现在这一时刻委托买入的单子中，价格最高的那些笔的集合笔数与价格。</a:t>
            </a:r>
            <a:endParaRPr lang="en-GB" altLang="zh-CN" dirty="0">
              <a:latin typeface="华文楷体" panose="02010600040101010101" pitchFamily="2" charset="-122"/>
              <a:ea typeface="华文楷体" panose="02010600040101010101" pitchFamily="2" charset="-122"/>
            </a:endParaRPr>
          </a:p>
          <a:p>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卖一，是现在这一时刻委托卖出的单子中，最低价格的那些笔的集合笔数与价格。</a:t>
            </a:r>
            <a:endParaRPr lang="en-GB"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397085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a:xfrm>
            <a:off x="685800" y="685800"/>
            <a:ext cx="10569803" cy="1151965"/>
          </a:xfrm>
        </p:spPr>
        <p:txBody>
          <a:bodyPr>
            <a:normAutofit/>
          </a:bodyPr>
          <a:lstStyle/>
          <a:p>
            <a:r>
              <a:rPr lang="en-US" altLang="zh-CN" dirty="0"/>
              <a:t>Part 3</a:t>
            </a:r>
            <a:r>
              <a:rPr lang="zh-CN" altLang="en-US" dirty="0"/>
              <a:t>：</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金融策略实战</a:t>
            </a:r>
            <a:endParaRPr lang="zh-CN" altLang="en-US" dirty="0"/>
          </a:p>
        </p:txBody>
      </p:sp>
      <p:sp>
        <p:nvSpPr>
          <p:cNvPr id="3" name="内容占位符 2">
            <a:extLst>
              <a:ext uri="{FF2B5EF4-FFF2-40B4-BE49-F238E27FC236}">
                <a16:creationId xmlns:a16="http://schemas.microsoft.com/office/drawing/2014/main" id="{FFF581B0-FDBB-4179-A6AA-CCF60E618349}"/>
              </a:ext>
            </a:extLst>
          </p:cNvPr>
          <p:cNvSpPr>
            <a:spLocks noGrp="1"/>
          </p:cNvSpPr>
          <p:nvPr>
            <p:ph idx="1"/>
          </p:nvPr>
        </p:nvSpPr>
        <p:spPr>
          <a:xfrm>
            <a:off x="685800" y="1357461"/>
            <a:ext cx="10396883" cy="4411744"/>
          </a:xfrm>
        </p:spPr>
        <p:txBody>
          <a:bodyPr>
            <a:normAutofit/>
          </a:bodyPr>
          <a:lstStyle/>
          <a:p>
            <a:pPr marL="228600" marR="0" lvl="0" indent="-228600" algn="l" defTabSz="914400" rtl="0" eaLnBrk="1" fontAlgn="auto" latinLnBrk="0" hangingPunct="1">
              <a:lnSpc>
                <a:spcPct val="120000"/>
              </a:lnSpc>
              <a:spcBef>
                <a:spcPts val="1000"/>
              </a:spcBef>
              <a:spcAft>
                <a:spcPts val="0"/>
              </a:spcAft>
              <a:buClr>
                <a:srgbClr val="B80E0F"/>
              </a:buClr>
              <a:buSzPct val="160000"/>
              <a:buFont typeface="Wingdings" panose="05000000000000000000" pitchFamily="2" charset="2"/>
              <a:buChar char="Ø"/>
              <a:tabLst/>
              <a:defRPr/>
            </a:pPr>
            <a:r>
              <a:rPr lang="en-US" altLang="zh-CN" sz="2400" dirty="0">
                <a:solidFill>
                  <a:prstClr val="black"/>
                </a:solidFill>
                <a:latin typeface="华文楷体" panose="02010600040101010101" pitchFamily="2" charset="-122"/>
                <a:ea typeface="华文楷体" panose="02010600040101010101" pitchFamily="2" charset="-122"/>
              </a:rPr>
              <a:t>5.4</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 </a:t>
            </a: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金融无风险交易工具逆回购</a:t>
            </a:r>
            <a:r>
              <a:rPr lang="en-US" altLang="zh-CN" sz="2400" dirty="0">
                <a:solidFill>
                  <a:prstClr val="black"/>
                </a:solidFill>
                <a:latin typeface="华文楷体" panose="02010600040101010101" pitchFamily="2" charset="-122"/>
                <a:ea typeface="华文楷体" panose="02010600040101010101" pitchFamily="2" charset="-122"/>
              </a:rPr>
              <a:t>——3.</a:t>
            </a:r>
            <a:r>
              <a:rPr lang="zh-CN" altLang="en-US" sz="2400" dirty="0">
                <a:solidFill>
                  <a:prstClr val="black"/>
                </a:solidFill>
                <a:latin typeface="华文楷体" panose="02010600040101010101" pitchFamily="2" charset="-122"/>
                <a:ea typeface="华文楷体" panose="02010600040101010101" pitchFamily="2" charset="-122"/>
              </a:rPr>
              <a:t>逆回购交易</a:t>
            </a:r>
            <a:endPar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endParaRPr>
          </a:p>
          <a:p>
            <a:pPr>
              <a:buClr>
                <a:srgbClr val="B80E0F"/>
              </a:buClr>
              <a:defRPr/>
            </a:pPr>
            <a:r>
              <a:rPr lang="zh-CN" altLang="en-US" dirty="0">
                <a:latin typeface="华文楷体" panose="02010600040101010101" pitchFamily="2" charset="-122"/>
                <a:ea typeface="华文楷体" panose="02010600040101010101" pitchFamily="2" charset="-122"/>
              </a:rPr>
              <a:t>逆回购行情界面</a:t>
            </a:r>
            <a:endParaRPr lang="en-GB" altLang="zh-CN" dirty="0">
              <a:latin typeface="华文楷体" panose="02010600040101010101" pitchFamily="2" charset="-122"/>
              <a:ea typeface="华文楷体" panose="02010600040101010101" pitchFamily="2" charset="-122"/>
            </a:endParaRPr>
          </a:p>
          <a:p>
            <a:pPr>
              <a:buClr>
                <a:srgbClr val="B80E0F"/>
              </a:buClr>
              <a:defRPr/>
            </a:pPr>
            <a:endParaRPr lang="en-GB" altLang="zh-CN" dirty="0">
              <a:latin typeface="华文楷体" panose="02010600040101010101" pitchFamily="2" charset="-122"/>
              <a:ea typeface="华文楷体" panose="02010600040101010101" pitchFamily="2" charset="-122"/>
            </a:endParaRPr>
          </a:p>
          <a:p>
            <a:pPr>
              <a:buClr>
                <a:srgbClr val="B80E0F"/>
              </a:buClr>
              <a:defRPr/>
            </a:pPr>
            <a:endParaRPr lang="en-GB" altLang="zh-CN" dirty="0">
              <a:latin typeface="华文楷体" panose="02010600040101010101" pitchFamily="2" charset="-122"/>
              <a:ea typeface="华文楷体" panose="02010600040101010101" pitchFamily="2" charset="-122"/>
            </a:endParaRPr>
          </a:p>
          <a:p>
            <a:pPr marL="0" indent="0">
              <a:buClr>
                <a:srgbClr val="B80E0F"/>
              </a:buClr>
              <a:buNone/>
              <a:defRPr/>
            </a:pPr>
            <a:endParaRPr lang="en-US" altLang="zh-CN" dirty="0">
              <a:latin typeface="华文楷体" panose="02010600040101010101" pitchFamily="2" charset="-122"/>
              <a:ea typeface="华文楷体" panose="02010600040101010101" pitchFamily="2" charset="-122"/>
            </a:endParaRPr>
          </a:p>
          <a:p>
            <a:pPr marL="0" indent="0">
              <a:buClr>
                <a:srgbClr val="B80E0F"/>
              </a:buClr>
              <a:buNone/>
              <a:defRPr/>
            </a:pPr>
            <a:endParaRPr lang="en-US" altLang="zh-CN" dirty="0">
              <a:latin typeface="华文楷体" panose="02010600040101010101" pitchFamily="2" charset="-122"/>
              <a:ea typeface="华文楷体" panose="02010600040101010101" pitchFamily="2" charset="-122"/>
            </a:endParaRPr>
          </a:p>
          <a:p>
            <a:pPr marL="0" indent="0">
              <a:buClr>
                <a:srgbClr val="B80E0F"/>
              </a:buClr>
              <a:buNone/>
              <a:defRPr/>
            </a:pPr>
            <a:endParaRPr lang="en-US" altLang="zh-CN" dirty="0">
              <a:latin typeface="华文楷体" panose="02010600040101010101" pitchFamily="2" charset="-122"/>
              <a:ea typeface="华文楷体" panose="02010600040101010101" pitchFamily="2" charset="-122"/>
            </a:endParaRPr>
          </a:p>
        </p:txBody>
      </p:sp>
      <p:pic>
        <p:nvPicPr>
          <p:cNvPr id="6" name="图片 5">
            <a:extLst>
              <a:ext uri="{FF2B5EF4-FFF2-40B4-BE49-F238E27FC236}">
                <a16:creationId xmlns:a16="http://schemas.microsoft.com/office/drawing/2014/main" id="{7C1B1601-02EC-1AC0-3077-55B4C60AAF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641" y="3042351"/>
            <a:ext cx="3905054" cy="1977885"/>
          </a:xfrm>
          <a:prstGeom prst="rect">
            <a:avLst/>
          </a:prstGeom>
        </p:spPr>
      </p:pic>
      <p:sp>
        <p:nvSpPr>
          <p:cNvPr id="7" name="文本框 6">
            <a:extLst>
              <a:ext uri="{FF2B5EF4-FFF2-40B4-BE49-F238E27FC236}">
                <a16:creationId xmlns:a16="http://schemas.microsoft.com/office/drawing/2014/main" id="{CE04847C-29D5-43B5-7DF6-626AC0F5BE93}"/>
              </a:ext>
            </a:extLst>
          </p:cNvPr>
          <p:cNvSpPr txBox="1"/>
          <p:nvPr/>
        </p:nvSpPr>
        <p:spPr>
          <a:xfrm>
            <a:off x="5005633" y="2461632"/>
            <a:ext cx="6415726" cy="3139321"/>
          </a:xfrm>
          <a:prstGeom prst="rect">
            <a:avLst/>
          </a:prstGeom>
          <a:noFill/>
        </p:spPr>
        <p:txBody>
          <a:bodyPr wrap="square" rtlCol="0">
            <a:spAutoFit/>
          </a:bodyPr>
          <a:lstStyle/>
          <a:p>
            <a:r>
              <a:rPr lang="zh-CN" altLang="en-US" dirty="0">
                <a:latin typeface="华文楷体" panose="02010600040101010101" pitchFamily="2" charset="-122"/>
                <a:ea typeface="华文楷体" panose="02010600040101010101" pitchFamily="2" charset="-122"/>
              </a:rPr>
              <a:t>注释解读：</a:t>
            </a:r>
            <a:endParaRPr lang="en-GB" altLang="zh-CN" dirty="0">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zh-CN" altLang="en-US" dirty="0">
                <a:solidFill>
                  <a:srgbClr val="FF0000"/>
                </a:solidFill>
                <a:latin typeface="华文楷体" panose="02010600040101010101" pitchFamily="2" charset="-122"/>
                <a:ea typeface="华文楷体" panose="02010600040101010101" pitchFamily="2" charset="-122"/>
              </a:rPr>
              <a:t>买卖挂单情况</a:t>
            </a:r>
            <a:r>
              <a:rPr lang="zh-CN" altLang="en-US" dirty="0">
                <a:latin typeface="华文楷体" panose="02010600040101010101" pitchFamily="2" charset="-122"/>
                <a:ea typeface="华文楷体" panose="02010600040101010101" pitchFamily="2" charset="-122"/>
              </a:rPr>
              <a:t>：</a:t>
            </a:r>
            <a:endParaRPr lang="en-GB" altLang="zh-CN" dirty="0">
              <a:latin typeface="华文楷体" panose="02010600040101010101" pitchFamily="2" charset="-122"/>
              <a:ea typeface="华文楷体" panose="02010600040101010101" pitchFamily="2" charset="-122"/>
            </a:endParaRPr>
          </a:p>
          <a:p>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委托买入，买一、买二、买三、买四、买五是委托买入价格，价格由高到低。</a:t>
            </a:r>
            <a:endParaRPr lang="en-GB" altLang="zh-CN" dirty="0">
              <a:latin typeface="华文楷体" panose="02010600040101010101" pitchFamily="2" charset="-122"/>
              <a:ea typeface="华文楷体" panose="02010600040101010101" pitchFamily="2" charset="-122"/>
            </a:endParaRPr>
          </a:p>
          <a:p>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委托卖出，卖一、卖二、卖三、卖四、卖五是委托卖出价格，价格由低到高。</a:t>
            </a:r>
            <a:endParaRPr lang="en-GB" altLang="zh-CN" dirty="0">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zh-CN" altLang="en-US" dirty="0">
                <a:solidFill>
                  <a:srgbClr val="FF0000"/>
                </a:solidFill>
                <a:latin typeface="华文楷体" panose="02010600040101010101" pitchFamily="2" charset="-122"/>
                <a:ea typeface="华文楷体" panose="02010600040101010101" pitchFamily="2" charset="-122"/>
              </a:rPr>
              <a:t>当前汇总信息</a:t>
            </a:r>
            <a:r>
              <a:rPr lang="zh-CN" altLang="en-US" dirty="0">
                <a:latin typeface="华文楷体" panose="02010600040101010101" pitchFamily="2" charset="-122"/>
                <a:ea typeface="华文楷体" panose="02010600040101010101" pitchFamily="2" charset="-122"/>
              </a:rPr>
              <a:t>：</a:t>
            </a:r>
            <a:endParaRPr lang="en-GB" altLang="zh-CN" dirty="0">
              <a:latin typeface="华文楷体" panose="02010600040101010101" pitchFamily="2" charset="-122"/>
              <a:ea typeface="华文楷体" panose="02010600040101010101" pitchFamily="2" charset="-122"/>
            </a:endParaRPr>
          </a:p>
          <a:p>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现价：最后一次交易的价格。</a:t>
            </a:r>
          </a:p>
          <a:p>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今开：开盘价。</a:t>
            </a:r>
          </a:p>
          <a:p>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涨跌：今日收盘</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昨日收盘</a:t>
            </a:r>
            <a:endParaRPr lang="en-GB" altLang="zh-CN" dirty="0">
              <a:latin typeface="华文楷体" panose="02010600040101010101" pitchFamily="2" charset="-122"/>
              <a:ea typeface="华文楷体" panose="02010600040101010101" pitchFamily="2" charset="-122"/>
            </a:endParaRPr>
          </a:p>
          <a:p>
            <a:endParaRPr lang="en-GB"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527921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a:xfrm>
            <a:off x="685800" y="685800"/>
            <a:ext cx="10569803" cy="1151965"/>
          </a:xfrm>
        </p:spPr>
        <p:txBody>
          <a:bodyPr>
            <a:normAutofit/>
          </a:bodyPr>
          <a:lstStyle/>
          <a:p>
            <a:r>
              <a:rPr lang="en-US" altLang="zh-CN" dirty="0"/>
              <a:t>Part 3</a:t>
            </a:r>
            <a:r>
              <a:rPr lang="zh-CN" altLang="en-US" dirty="0"/>
              <a:t>：</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金融策略实战</a:t>
            </a:r>
            <a:endParaRPr lang="zh-CN" altLang="en-US" dirty="0"/>
          </a:p>
        </p:txBody>
      </p:sp>
      <p:sp>
        <p:nvSpPr>
          <p:cNvPr id="3" name="内容占位符 2">
            <a:extLst>
              <a:ext uri="{FF2B5EF4-FFF2-40B4-BE49-F238E27FC236}">
                <a16:creationId xmlns:a16="http://schemas.microsoft.com/office/drawing/2014/main" id="{FFF581B0-FDBB-4179-A6AA-CCF60E618349}"/>
              </a:ext>
            </a:extLst>
          </p:cNvPr>
          <p:cNvSpPr>
            <a:spLocks noGrp="1"/>
          </p:cNvSpPr>
          <p:nvPr>
            <p:ph idx="1"/>
          </p:nvPr>
        </p:nvSpPr>
        <p:spPr>
          <a:xfrm>
            <a:off x="685800" y="1357461"/>
            <a:ext cx="10396883" cy="4411744"/>
          </a:xfrm>
        </p:spPr>
        <p:txBody>
          <a:bodyPr>
            <a:normAutofit/>
          </a:bodyPr>
          <a:lstStyle/>
          <a:p>
            <a:pPr marL="228600" marR="0" lvl="0" indent="-228600" algn="l" defTabSz="914400" rtl="0" eaLnBrk="1" fontAlgn="auto" latinLnBrk="0" hangingPunct="1">
              <a:lnSpc>
                <a:spcPct val="120000"/>
              </a:lnSpc>
              <a:spcBef>
                <a:spcPts val="1000"/>
              </a:spcBef>
              <a:spcAft>
                <a:spcPts val="0"/>
              </a:spcAft>
              <a:buClr>
                <a:srgbClr val="B80E0F"/>
              </a:buClr>
              <a:buSzPct val="160000"/>
              <a:buFont typeface="Wingdings" panose="05000000000000000000" pitchFamily="2" charset="2"/>
              <a:buChar char="Ø"/>
              <a:tabLst/>
              <a:defRPr/>
            </a:pPr>
            <a:r>
              <a:rPr lang="en-US" altLang="zh-CN" sz="2400" dirty="0">
                <a:solidFill>
                  <a:prstClr val="black"/>
                </a:solidFill>
                <a:latin typeface="华文楷体" panose="02010600040101010101" pitchFamily="2" charset="-122"/>
                <a:ea typeface="华文楷体" panose="02010600040101010101" pitchFamily="2" charset="-122"/>
              </a:rPr>
              <a:t>5.4</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 </a:t>
            </a: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金融无风险交易工具逆回购</a:t>
            </a:r>
            <a:r>
              <a:rPr lang="en-US" altLang="zh-CN" sz="2400" dirty="0">
                <a:solidFill>
                  <a:prstClr val="black"/>
                </a:solidFill>
                <a:latin typeface="华文楷体" panose="02010600040101010101" pitchFamily="2" charset="-122"/>
                <a:ea typeface="华文楷体" panose="02010600040101010101" pitchFamily="2" charset="-122"/>
              </a:rPr>
              <a:t>——3.</a:t>
            </a:r>
            <a:r>
              <a:rPr lang="zh-CN" altLang="en-US" sz="2400" dirty="0">
                <a:solidFill>
                  <a:prstClr val="black"/>
                </a:solidFill>
                <a:latin typeface="华文楷体" panose="02010600040101010101" pitchFamily="2" charset="-122"/>
                <a:ea typeface="华文楷体" panose="02010600040101010101" pitchFamily="2" charset="-122"/>
              </a:rPr>
              <a:t>逆回购交易</a:t>
            </a:r>
            <a:endPar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endParaRPr>
          </a:p>
          <a:p>
            <a:pPr>
              <a:buClr>
                <a:srgbClr val="B80E0F"/>
              </a:buClr>
              <a:defRPr/>
            </a:pPr>
            <a:r>
              <a:rPr lang="zh-CN" altLang="en-US" dirty="0">
                <a:latin typeface="华文楷体" panose="02010600040101010101" pitchFamily="2" charset="-122"/>
                <a:ea typeface="华文楷体" panose="02010600040101010101" pitchFamily="2" charset="-122"/>
              </a:rPr>
              <a:t>逆回购行情界面</a:t>
            </a:r>
            <a:endParaRPr lang="en-GB" altLang="zh-CN" dirty="0">
              <a:latin typeface="华文楷体" panose="02010600040101010101" pitchFamily="2" charset="-122"/>
              <a:ea typeface="华文楷体" panose="02010600040101010101" pitchFamily="2" charset="-122"/>
            </a:endParaRPr>
          </a:p>
          <a:p>
            <a:pPr>
              <a:buClr>
                <a:srgbClr val="B80E0F"/>
              </a:buClr>
              <a:defRPr/>
            </a:pPr>
            <a:endParaRPr lang="en-GB" altLang="zh-CN" dirty="0">
              <a:latin typeface="华文楷体" panose="02010600040101010101" pitchFamily="2" charset="-122"/>
              <a:ea typeface="华文楷体" panose="02010600040101010101" pitchFamily="2" charset="-122"/>
            </a:endParaRPr>
          </a:p>
          <a:p>
            <a:pPr>
              <a:buClr>
                <a:srgbClr val="B80E0F"/>
              </a:buClr>
              <a:defRPr/>
            </a:pPr>
            <a:endParaRPr lang="en-GB" altLang="zh-CN" dirty="0">
              <a:latin typeface="华文楷体" panose="02010600040101010101" pitchFamily="2" charset="-122"/>
              <a:ea typeface="华文楷体" panose="02010600040101010101" pitchFamily="2" charset="-122"/>
            </a:endParaRPr>
          </a:p>
          <a:p>
            <a:pPr marL="0" indent="0">
              <a:buClr>
                <a:srgbClr val="B80E0F"/>
              </a:buClr>
              <a:buNone/>
              <a:defRPr/>
            </a:pPr>
            <a:endParaRPr lang="en-US" altLang="zh-CN" dirty="0">
              <a:latin typeface="华文楷体" panose="02010600040101010101" pitchFamily="2" charset="-122"/>
              <a:ea typeface="华文楷体" panose="02010600040101010101" pitchFamily="2" charset="-122"/>
            </a:endParaRPr>
          </a:p>
          <a:p>
            <a:pPr marL="0" indent="0">
              <a:buClr>
                <a:srgbClr val="B80E0F"/>
              </a:buClr>
              <a:buNone/>
              <a:defRPr/>
            </a:pPr>
            <a:endParaRPr lang="en-US" altLang="zh-CN" dirty="0">
              <a:latin typeface="华文楷体" panose="02010600040101010101" pitchFamily="2" charset="-122"/>
              <a:ea typeface="华文楷体" panose="02010600040101010101" pitchFamily="2" charset="-122"/>
            </a:endParaRPr>
          </a:p>
          <a:p>
            <a:pPr marL="0" indent="0">
              <a:buClr>
                <a:srgbClr val="B80E0F"/>
              </a:buClr>
              <a:buNone/>
              <a:defRPr/>
            </a:pPr>
            <a:endParaRPr lang="en-US" altLang="zh-CN" dirty="0">
              <a:latin typeface="华文楷体" panose="02010600040101010101" pitchFamily="2" charset="-122"/>
              <a:ea typeface="华文楷体" panose="02010600040101010101" pitchFamily="2" charset="-122"/>
            </a:endParaRPr>
          </a:p>
        </p:txBody>
      </p:sp>
      <p:pic>
        <p:nvPicPr>
          <p:cNvPr id="6" name="图片 5">
            <a:extLst>
              <a:ext uri="{FF2B5EF4-FFF2-40B4-BE49-F238E27FC236}">
                <a16:creationId xmlns:a16="http://schemas.microsoft.com/office/drawing/2014/main" id="{7C1B1601-02EC-1AC0-3077-55B4C60AAF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641" y="3042351"/>
            <a:ext cx="3905054" cy="1977885"/>
          </a:xfrm>
          <a:prstGeom prst="rect">
            <a:avLst/>
          </a:prstGeom>
        </p:spPr>
      </p:pic>
      <p:sp>
        <p:nvSpPr>
          <p:cNvPr id="7" name="文本框 6">
            <a:extLst>
              <a:ext uri="{FF2B5EF4-FFF2-40B4-BE49-F238E27FC236}">
                <a16:creationId xmlns:a16="http://schemas.microsoft.com/office/drawing/2014/main" id="{CE04847C-29D5-43B5-7DF6-626AC0F5BE93}"/>
              </a:ext>
            </a:extLst>
          </p:cNvPr>
          <p:cNvSpPr txBox="1"/>
          <p:nvPr/>
        </p:nvSpPr>
        <p:spPr>
          <a:xfrm>
            <a:off x="5005633" y="2361218"/>
            <a:ext cx="6415726" cy="3139321"/>
          </a:xfrm>
          <a:prstGeom prst="rect">
            <a:avLst/>
          </a:prstGeom>
          <a:noFill/>
        </p:spPr>
        <p:txBody>
          <a:bodyPr wrap="square" rtlCol="0">
            <a:spAutoFit/>
          </a:bodyPr>
          <a:lstStyle/>
          <a:p>
            <a:r>
              <a:rPr lang="zh-CN" altLang="en-US" dirty="0">
                <a:latin typeface="华文楷体" panose="02010600040101010101" pitchFamily="2" charset="-122"/>
                <a:ea typeface="华文楷体" panose="02010600040101010101" pitchFamily="2" charset="-122"/>
              </a:rPr>
              <a:t>注释解读：</a:t>
            </a:r>
            <a:endParaRPr lang="en-GB" altLang="zh-CN" dirty="0">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zh-CN" altLang="en-US" dirty="0">
                <a:solidFill>
                  <a:srgbClr val="FF0000"/>
                </a:solidFill>
                <a:latin typeface="华文楷体" panose="02010600040101010101" pitchFamily="2" charset="-122"/>
                <a:ea typeface="华文楷体" panose="02010600040101010101" pitchFamily="2" charset="-122"/>
              </a:rPr>
              <a:t>当前汇总信息</a:t>
            </a:r>
            <a:r>
              <a:rPr lang="zh-CN" altLang="en-US" dirty="0">
                <a:latin typeface="华文楷体" panose="02010600040101010101" pitchFamily="2" charset="-122"/>
                <a:ea typeface="华文楷体" panose="02010600040101010101" pitchFamily="2" charset="-122"/>
              </a:rPr>
              <a:t>：</a:t>
            </a:r>
            <a:endParaRPr lang="en-GB" altLang="zh-CN" dirty="0">
              <a:latin typeface="华文楷体" panose="02010600040101010101" pitchFamily="2" charset="-122"/>
              <a:ea typeface="华文楷体" panose="02010600040101010101" pitchFamily="2" charset="-122"/>
            </a:endParaRPr>
          </a:p>
          <a:p>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涨幅：（现价</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上一个交易日收盘价）</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上一个交易日收盘价</a:t>
            </a:r>
            <a:r>
              <a:rPr lang="en-US" altLang="zh-CN" dirty="0">
                <a:latin typeface="华文楷体" panose="02010600040101010101" pitchFamily="2" charset="-122"/>
                <a:ea typeface="华文楷体" panose="02010600040101010101" pitchFamily="2" charset="-122"/>
              </a:rPr>
              <a:t>×100%</a:t>
            </a:r>
          </a:p>
          <a:p>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最高：今天最高时的价格。</a:t>
            </a:r>
          </a:p>
          <a:p>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最低：今天最低时的价格。</a:t>
            </a:r>
          </a:p>
          <a:p>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总量：买进与卖出量的和，总量</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外盘</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内盘。</a:t>
            </a:r>
            <a:endParaRPr lang="en-GB" altLang="zh-CN" dirty="0">
              <a:latin typeface="华文楷体" panose="02010600040101010101" pitchFamily="2" charset="-122"/>
              <a:ea typeface="华文楷体" panose="02010600040101010101" pitchFamily="2" charset="-122"/>
            </a:endParaRPr>
          </a:p>
          <a:p>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量比：当日总成交手数与近期平均成交手数的比值。如量比数值大于</a:t>
            </a:r>
            <a:r>
              <a:rPr lang="en-US" altLang="zh-CN" dirty="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，表示这个时刻的成交总手量已经放大；若量比数值小于</a:t>
            </a:r>
            <a:r>
              <a:rPr lang="en-US" altLang="zh-CN" dirty="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，表示这个时刻成交总手萎缩。</a:t>
            </a:r>
          </a:p>
          <a:p>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外盘：成交价是卖出价时成交的手数总和称为外盘。</a:t>
            </a:r>
            <a:endParaRPr lang="en-GB"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903200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a:xfrm>
            <a:off x="685800" y="685800"/>
            <a:ext cx="10569803" cy="1151965"/>
          </a:xfrm>
        </p:spPr>
        <p:txBody>
          <a:bodyPr>
            <a:normAutofit/>
          </a:bodyPr>
          <a:lstStyle/>
          <a:p>
            <a:r>
              <a:rPr lang="en-US" altLang="zh-CN" dirty="0"/>
              <a:t>Part 3</a:t>
            </a:r>
            <a:r>
              <a:rPr lang="zh-CN" altLang="en-US" dirty="0"/>
              <a:t>：</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金融策略实战</a:t>
            </a:r>
            <a:endParaRPr lang="zh-CN" altLang="en-US" dirty="0"/>
          </a:p>
        </p:txBody>
      </p:sp>
      <p:sp>
        <p:nvSpPr>
          <p:cNvPr id="3" name="内容占位符 2">
            <a:extLst>
              <a:ext uri="{FF2B5EF4-FFF2-40B4-BE49-F238E27FC236}">
                <a16:creationId xmlns:a16="http://schemas.microsoft.com/office/drawing/2014/main" id="{FFF581B0-FDBB-4179-A6AA-CCF60E618349}"/>
              </a:ext>
            </a:extLst>
          </p:cNvPr>
          <p:cNvSpPr>
            <a:spLocks noGrp="1"/>
          </p:cNvSpPr>
          <p:nvPr>
            <p:ph idx="1"/>
          </p:nvPr>
        </p:nvSpPr>
        <p:spPr>
          <a:xfrm>
            <a:off x="685800" y="1357461"/>
            <a:ext cx="10396883" cy="4411744"/>
          </a:xfrm>
        </p:spPr>
        <p:txBody>
          <a:bodyPr>
            <a:normAutofit/>
          </a:bodyPr>
          <a:lstStyle/>
          <a:p>
            <a:pPr marL="228600" marR="0" lvl="0" indent="-228600" algn="l" defTabSz="914400" rtl="0" eaLnBrk="1" fontAlgn="auto" latinLnBrk="0" hangingPunct="1">
              <a:lnSpc>
                <a:spcPct val="120000"/>
              </a:lnSpc>
              <a:spcBef>
                <a:spcPts val="1000"/>
              </a:spcBef>
              <a:spcAft>
                <a:spcPts val="0"/>
              </a:spcAft>
              <a:buClr>
                <a:srgbClr val="B80E0F"/>
              </a:buClr>
              <a:buSzPct val="160000"/>
              <a:buFont typeface="Wingdings" panose="05000000000000000000" pitchFamily="2" charset="2"/>
              <a:buChar char="Ø"/>
              <a:tabLst/>
              <a:defRPr/>
            </a:pPr>
            <a:r>
              <a:rPr lang="en-US" altLang="zh-CN" sz="2400" dirty="0">
                <a:solidFill>
                  <a:prstClr val="black"/>
                </a:solidFill>
                <a:latin typeface="华文楷体" panose="02010600040101010101" pitchFamily="2" charset="-122"/>
                <a:ea typeface="华文楷体" panose="02010600040101010101" pitchFamily="2" charset="-122"/>
              </a:rPr>
              <a:t>5.4</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 </a:t>
            </a: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金融无风险交易工具逆回购</a:t>
            </a:r>
            <a:r>
              <a:rPr lang="en-US" altLang="zh-CN" sz="2400" dirty="0">
                <a:solidFill>
                  <a:prstClr val="black"/>
                </a:solidFill>
                <a:latin typeface="华文楷体" panose="02010600040101010101" pitchFamily="2" charset="-122"/>
                <a:ea typeface="华文楷体" panose="02010600040101010101" pitchFamily="2" charset="-122"/>
              </a:rPr>
              <a:t>——3.</a:t>
            </a:r>
            <a:r>
              <a:rPr lang="zh-CN" altLang="en-US" sz="2400" dirty="0">
                <a:solidFill>
                  <a:prstClr val="black"/>
                </a:solidFill>
                <a:latin typeface="华文楷体" panose="02010600040101010101" pitchFamily="2" charset="-122"/>
                <a:ea typeface="华文楷体" panose="02010600040101010101" pitchFamily="2" charset="-122"/>
              </a:rPr>
              <a:t>逆回购交易</a:t>
            </a:r>
            <a:endPar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endParaRPr>
          </a:p>
          <a:p>
            <a:pPr>
              <a:buClr>
                <a:srgbClr val="B80E0F"/>
              </a:buClr>
              <a:defRPr/>
            </a:pPr>
            <a:r>
              <a:rPr lang="zh-CN" altLang="en-US" dirty="0">
                <a:latin typeface="华文楷体" panose="02010600040101010101" pitchFamily="2" charset="-122"/>
                <a:ea typeface="华文楷体" panose="02010600040101010101" pitchFamily="2" charset="-122"/>
              </a:rPr>
              <a:t>逆回购行情界面</a:t>
            </a:r>
            <a:endParaRPr lang="en-GB" altLang="zh-CN" dirty="0">
              <a:latin typeface="华文楷体" panose="02010600040101010101" pitchFamily="2" charset="-122"/>
              <a:ea typeface="华文楷体" panose="02010600040101010101" pitchFamily="2" charset="-122"/>
            </a:endParaRPr>
          </a:p>
          <a:p>
            <a:pPr>
              <a:buClr>
                <a:srgbClr val="B80E0F"/>
              </a:buClr>
              <a:defRPr/>
            </a:pPr>
            <a:endParaRPr lang="en-GB" altLang="zh-CN" dirty="0">
              <a:latin typeface="华文楷体" panose="02010600040101010101" pitchFamily="2" charset="-122"/>
              <a:ea typeface="华文楷体" panose="02010600040101010101" pitchFamily="2" charset="-122"/>
            </a:endParaRPr>
          </a:p>
          <a:p>
            <a:pPr>
              <a:buClr>
                <a:srgbClr val="B80E0F"/>
              </a:buClr>
              <a:defRPr/>
            </a:pPr>
            <a:endParaRPr lang="en-GB" altLang="zh-CN" dirty="0">
              <a:latin typeface="华文楷体" panose="02010600040101010101" pitchFamily="2" charset="-122"/>
              <a:ea typeface="华文楷体" panose="02010600040101010101" pitchFamily="2" charset="-122"/>
            </a:endParaRPr>
          </a:p>
          <a:p>
            <a:pPr marL="0" indent="0">
              <a:buClr>
                <a:srgbClr val="B80E0F"/>
              </a:buClr>
              <a:buNone/>
              <a:defRPr/>
            </a:pPr>
            <a:endParaRPr lang="en-US" altLang="zh-CN" dirty="0">
              <a:latin typeface="华文楷体" panose="02010600040101010101" pitchFamily="2" charset="-122"/>
              <a:ea typeface="华文楷体" panose="02010600040101010101" pitchFamily="2" charset="-122"/>
            </a:endParaRPr>
          </a:p>
          <a:p>
            <a:pPr marL="0" indent="0">
              <a:buClr>
                <a:srgbClr val="B80E0F"/>
              </a:buClr>
              <a:buNone/>
              <a:defRPr/>
            </a:pPr>
            <a:endParaRPr lang="en-US" altLang="zh-CN" dirty="0">
              <a:latin typeface="华文楷体" panose="02010600040101010101" pitchFamily="2" charset="-122"/>
              <a:ea typeface="华文楷体" panose="02010600040101010101" pitchFamily="2" charset="-122"/>
            </a:endParaRPr>
          </a:p>
          <a:p>
            <a:pPr marL="0" indent="0">
              <a:buClr>
                <a:srgbClr val="B80E0F"/>
              </a:buClr>
              <a:buNone/>
              <a:defRPr/>
            </a:pPr>
            <a:endParaRPr lang="en-US" altLang="zh-CN" dirty="0">
              <a:latin typeface="华文楷体" panose="02010600040101010101" pitchFamily="2" charset="-122"/>
              <a:ea typeface="华文楷体" panose="02010600040101010101" pitchFamily="2" charset="-122"/>
            </a:endParaRPr>
          </a:p>
        </p:txBody>
      </p:sp>
      <p:pic>
        <p:nvPicPr>
          <p:cNvPr id="6" name="图片 5">
            <a:extLst>
              <a:ext uri="{FF2B5EF4-FFF2-40B4-BE49-F238E27FC236}">
                <a16:creationId xmlns:a16="http://schemas.microsoft.com/office/drawing/2014/main" id="{7C1B1601-02EC-1AC0-3077-55B4C60AAF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641" y="3042351"/>
            <a:ext cx="3905054" cy="1977885"/>
          </a:xfrm>
          <a:prstGeom prst="rect">
            <a:avLst/>
          </a:prstGeom>
        </p:spPr>
      </p:pic>
      <p:sp>
        <p:nvSpPr>
          <p:cNvPr id="7" name="文本框 6">
            <a:extLst>
              <a:ext uri="{FF2B5EF4-FFF2-40B4-BE49-F238E27FC236}">
                <a16:creationId xmlns:a16="http://schemas.microsoft.com/office/drawing/2014/main" id="{CE04847C-29D5-43B5-7DF6-626AC0F5BE93}"/>
              </a:ext>
            </a:extLst>
          </p:cNvPr>
          <p:cNvSpPr txBox="1"/>
          <p:nvPr/>
        </p:nvSpPr>
        <p:spPr>
          <a:xfrm>
            <a:off x="5005633" y="2361218"/>
            <a:ext cx="6415726" cy="3139321"/>
          </a:xfrm>
          <a:prstGeom prst="rect">
            <a:avLst/>
          </a:prstGeom>
          <a:noFill/>
        </p:spPr>
        <p:txBody>
          <a:bodyPr wrap="square" rtlCol="0">
            <a:spAutoFit/>
          </a:bodyPr>
          <a:lstStyle/>
          <a:p>
            <a:r>
              <a:rPr lang="zh-CN" altLang="en-US" dirty="0">
                <a:latin typeface="华文楷体" panose="02010600040101010101" pitchFamily="2" charset="-122"/>
                <a:ea typeface="华文楷体" panose="02010600040101010101" pitchFamily="2" charset="-122"/>
              </a:rPr>
              <a:t>注释解读：</a:t>
            </a:r>
            <a:endParaRPr lang="en-GB" altLang="zh-CN" dirty="0">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zh-CN" altLang="en-US" dirty="0">
                <a:solidFill>
                  <a:srgbClr val="FF0000"/>
                </a:solidFill>
                <a:latin typeface="华文楷体" panose="02010600040101010101" pitchFamily="2" charset="-122"/>
                <a:ea typeface="华文楷体" panose="02010600040101010101" pitchFamily="2" charset="-122"/>
              </a:rPr>
              <a:t>当前汇总信息</a:t>
            </a:r>
            <a:r>
              <a:rPr lang="zh-CN" altLang="en-US" dirty="0">
                <a:latin typeface="华文楷体" panose="02010600040101010101" pitchFamily="2" charset="-122"/>
                <a:ea typeface="华文楷体" panose="02010600040101010101" pitchFamily="2" charset="-122"/>
              </a:rPr>
              <a:t>：</a:t>
            </a:r>
            <a:endParaRPr lang="en-GB" altLang="zh-CN" dirty="0">
              <a:latin typeface="华文楷体" panose="02010600040101010101" pitchFamily="2" charset="-122"/>
              <a:ea typeface="华文楷体" panose="02010600040101010101" pitchFamily="2" charset="-122"/>
            </a:endParaRPr>
          </a:p>
          <a:p>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内盘：成交价是买入价时成交的手数总和称为内盘。当外盘累计数量比内盘累计数量大很多，而股价也在上涨时，表明很多人在抢盘买入股票。当内盘累计数量比外盘累计数量大很多，</a:t>
            </a:r>
          </a:p>
          <a:p>
            <a:r>
              <a:rPr lang="zh-CN" altLang="en-US" dirty="0">
                <a:latin typeface="华文楷体" panose="02010600040101010101" pitchFamily="2" charset="-122"/>
                <a:ea typeface="华文楷体" panose="02010600040101010101" pitchFamily="2" charset="-122"/>
              </a:rPr>
              <a:t>而股价下跌时，表示很多人在抛售股票。</a:t>
            </a:r>
            <a:endParaRPr lang="en-GB" altLang="zh-CN" dirty="0">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zh-CN" altLang="en-US" dirty="0">
                <a:solidFill>
                  <a:srgbClr val="FF0000"/>
                </a:solidFill>
                <a:latin typeface="华文楷体" panose="02010600040101010101" pitchFamily="2" charset="-122"/>
                <a:ea typeface="华文楷体" panose="02010600040101010101" pitchFamily="2" charset="-122"/>
              </a:rPr>
              <a:t>交易历史</a:t>
            </a:r>
            <a:r>
              <a:rPr lang="zh-CN" altLang="en-US" dirty="0">
                <a:latin typeface="华文楷体" panose="02010600040101010101" pitchFamily="2" charset="-122"/>
                <a:ea typeface="华文楷体" panose="02010600040101010101" pitchFamily="2" charset="-122"/>
              </a:rPr>
              <a:t>：每一笔交易的流水信息，包括交易时间、交易价格（合算的年化收益率）、交易资金量、交易操作（</a:t>
            </a:r>
            <a:r>
              <a:rPr lang="en-US" altLang="zh-CN" dirty="0">
                <a:latin typeface="华文楷体" panose="02010600040101010101" pitchFamily="2" charset="-122"/>
                <a:ea typeface="华文楷体" panose="02010600040101010101" pitchFamily="2" charset="-122"/>
              </a:rPr>
              <a:t>B</a:t>
            </a:r>
            <a:r>
              <a:rPr lang="zh-CN" altLang="en-US" dirty="0">
                <a:latin typeface="华文楷体" panose="02010600040101010101" pitchFamily="2" charset="-122"/>
                <a:ea typeface="华文楷体" panose="02010600040101010101" pitchFamily="2" charset="-122"/>
              </a:rPr>
              <a:t>（买）</a:t>
            </a:r>
            <a:r>
              <a:rPr lang="en-US" altLang="zh-CN" dirty="0">
                <a:latin typeface="华文楷体" panose="02010600040101010101" pitchFamily="2" charset="-122"/>
                <a:ea typeface="华文楷体" panose="02010600040101010101" pitchFamily="2" charset="-122"/>
              </a:rPr>
              <a:t>S</a:t>
            </a:r>
            <a:r>
              <a:rPr lang="zh-CN" altLang="en-US" dirty="0">
                <a:latin typeface="华文楷体" panose="02010600040101010101" pitchFamily="2" charset="-122"/>
                <a:ea typeface="华文楷体" panose="02010600040101010101" pitchFamily="2" charset="-122"/>
              </a:rPr>
              <a:t>（卖））</a:t>
            </a:r>
            <a:endParaRPr lang="en-GB" altLang="zh-CN" dirty="0">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zh-CN" altLang="en-US" dirty="0">
                <a:solidFill>
                  <a:srgbClr val="FF0000"/>
                </a:solidFill>
                <a:latin typeface="华文楷体" panose="02010600040101010101" pitchFamily="2" charset="-122"/>
                <a:ea typeface="华文楷体" panose="02010600040101010101" pitchFamily="2" charset="-122"/>
              </a:rPr>
              <a:t>开盘价</a:t>
            </a:r>
            <a:r>
              <a:rPr lang="zh-CN" altLang="en-US" dirty="0">
                <a:latin typeface="华文楷体" panose="02010600040101010101" pitchFamily="2" charset="-122"/>
                <a:ea typeface="华文楷体" panose="02010600040101010101" pitchFamily="2" charset="-122"/>
              </a:rPr>
              <a:t>：今日的开盘时的价格，开盘价不等于昨日收盘价，开盘价是由集合竞价决定的。</a:t>
            </a:r>
            <a:endParaRPr lang="en-GB"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03794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a:xfrm>
            <a:off x="685800" y="685800"/>
            <a:ext cx="10569803" cy="1151965"/>
          </a:xfrm>
        </p:spPr>
        <p:txBody>
          <a:bodyPr>
            <a:normAutofit/>
          </a:bodyPr>
          <a:lstStyle/>
          <a:p>
            <a:r>
              <a:rPr lang="en-US" altLang="zh-CN" dirty="0"/>
              <a:t>Part 3</a:t>
            </a:r>
            <a:r>
              <a:rPr lang="zh-CN" altLang="en-US" dirty="0"/>
              <a:t>：</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金融策略实战</a:t>
            </a:r>
            <a:endParaRPr lang="zh-CN" altLang="en-US" dirty="0"/>
          </a:p>
        </p:txBody>
      </p:sp>
      <p:sp>
        <p:nvSpPr>
          <p:cNvPr id="3" name="内容占位符 2">
            <a:extLst>
              <a:ext uri="{FF2B5EF4-FFF2-40B4-BE49-F238E27FC236}">
                <a16:creationId xmlns:a16="http://schemas.microsoft.com/office/drawing/2014/main" id="{FFF581B0-FDBB-4179-A6AA-CCF60E618349}"/>
              </a:ext>
            </a:extLst>
          </p:cNvPr>
          <p:cNvSpPr>
            <a:spLocks noGrp="1"/>
          </p:cNvSpPr>
          <p:nvPr>
            <p:ph idx="1"/>
          </p:nvPr>
        </p:nvSpPr>
        <p:spPr>
          <a:xfrm>
            <a:off x="685800" y="1357461"/>
            <a:ext cx="10396883" cy="4411744"/>
          </a:xfrm>
        </p:spPr>
        <p:txBody>
          <a:bodyPr>
            <a:normAutofit/>
          </a:bodyPr>
          <a:lstStyle/>
          <a:p>
            <a:pPr marL="228600" marR="0" lvl="0" indent="-228600" algn="l" defTabSz="914400" rtl="0" eaLnBrk="1" fontAlgn="auto" latinLnBrk="0" hangingPunct="1">
              <a:lnSpc>
                <a:spcPct val="120000"/>
              </a:lnSpc>
              <a:spcBef>
                <a:spcPts val="1000"/>
              </a:spcBef>
              <a:spcAft>
                <a:spcPts val="0"/>
              </a:spcAft>
              <a:buClr>
                <a:srgbClr val="B80E0F"/>
              </a:buClr>
              <a:buSzPct val="160000"/>
              <a:buFont typeface="Wingdings" panose="05000000000000000000" pitchFamily="2" charset="2"/>
              <a:buChar char="Ø"/>
              <a:tabLst/>
              <a:defRPr/>
            </a:pPr>
            <a:r>
              <a:rPr lang="en-US" altLang="zh-CN" sz="2400" dirty="0">
                <a:solidFill>
                  <a:prstClr val="black"/>
                </a:solidFill>
                <a:latin typeface="华文楷体" panose="02010600040101010101" pitchFamily="2" charset="-122"/>
                <a:ea typeface="华文楷体" panose="02010600040101010101" pitchFamily="2" charset="-122"/>
              </a:rPr>
              <a:t>5.4</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 </a:t>
            </a: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金融无风险交易工具逆回购</a:t>
            </a:r>
            <a:r>
              <a:rPr lang="en-US" altLang="zh-CN" sz="2400" dirty="0">
                <a:solidFill>
                  <a:prstClr val="black"/>
                </a:solidFill>
                <a:latin typeface="华文楷体" panose="02010600040101010101" pitchFamily="2" charset="-122"/>
                <a:ea typeface="华文楷体" panose="02010600040101010101" pitchFamily="2" charset="-122"/>
              </a:rPr>
              <a:t>——3.</a:t>
            </a:r>
            <a:r>
              <a:rPr lang="zh-CN" altLang="en-US" sz="2400" dirty="0">
                <a:solidFill>
                  <a:prstClr val="black"/>
                </a:solidFill>
                <a:latin typeface="华文楷体" panose="02010600040101010101" pitchFamily="2" charset="-122"/>
                <a:ea typeface="华文楷体" panose="02010600040101010101" pitchFamily="2" charset="-122"/>
              </a:rPr>
              <a:t>逆回购交易</a:t>
            </a:r>
            <a:endPar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endParaRPr>
          </a:p>
          <a:p>
            <a:pPr>
              <a:buClr>
                <a:srgbClr val="B80E0F"/>
              </a:buClr>
              <a:defRPr/>
            </a:pPr>
            <a:r>
              <a:rPr lang="zh-CN" altLang="en-US" dirty="0">
                <a:latin typeface="华文楷体" panose="02010600040101010101" pitchFamily="2" charset="-122"/>
                <a:ea typeface="华文楷体" panose="02010600040101010101" pitchFamily="2" charset="-122"/>
              </a:rPr>
              <a:t>逆回购交易界面</a:t>
            </a:r>
            <a:endParaRPr lang="en-GB" altLang="zh-CN" dirty="0">
              <a:latin typeface="华文楷体" panose="02010600040101010101" pitchFamily="2" charset="-122"/>
              <a:ea typeface="华文楷体" panose="02010600040101010101" pitchFamily="2" charset="-122"/>
            </a:endParaRPr>
          </a:p>
          <a:p>
            <a:pPr marL="0" indent="0">
              <a:buClr>
                <a:srgbClr val="B80E0F"/>
              </a:buClr>
              <a:buNone/>
              <a:defRPr/>
            </a:pPr>
            <a:r>
              <a:rPr lang="zh-CN" altLang="en-US" dirty="0">
                <a:latin typeface="华文楷体" panose="02010600040101010101" pitchFamily="2" charset="-122"/>
                <a:ea typeface="华文楷体" panose="02010600040101010101" pitchFamily="2" charset="-122"/>
              </a:rPr>
              <a:t>逆回购的交易有单独的操作界面，与行情是完全分离的，这是出于安全性的考虑。交易部分需要用户登录，每个券商的交易界面都是不一样的，界面截图为招商证券股票交易软件的逆回购交易操作界面。</a:t>
            </a:r>
            <a:endParaRPr lang="en-US" altLang="zh-CN" dirty="0">
              <a:latin typeface="华文楷体" panose="02010600040101010101" pitchFamily="2" charset="-122"/>
              <a:ea typeface="华文楷体" panose="02010600040101010101" pitchFamily="2" charset="-122"/>
            </a:endParaRPr>
          </a:p>
          <a:p>
            <a:pPr marL="0" indent="0">
              <a:buClr>
                <a:srgbClr val="B80E0F"/>
              </a:buClr>
              <a:buNone/>
              <a:defRPr/>
            </a:pPr>
            <a:endParaRPr lang="en-US" altLang="zh-CN" dirty="0">
              <a:latin typeface="华文楷体" panose="02010600040101010101" pitchFamily="2" charset="-122"/>
              <a:ea typeface="华文楷体" panose="02010600040101010101" pitchFamily="2" charset="-122"/>
            </a:endParaRPr>
          </a:p>
          <a:p>
            <a:pPr marL="0" indent="0">
              <a:buClr>
                <a:srgbClr val="B80E0F"/>
              </a:buClr>
              <a:buNone/>
              <a:defRPr/>
            </a:pPr>
            <a:endParaRPr lang="en-US" altLang="zh-CN" dirty="0">
              <a:latin typeface="华文楷体" panose="02010600040101010101" pitchFamily="2" charset="-122"/>
              <a:ea typeface="华文楷体" panose="02010600040101010101" pitchFamily="2" charset="-122"/>
            </a:endParaRPr>
          </a:p>
        </p:txBody>
      </p:sp>
      <p:pic>
        <p:nvPicPr>
          <p:cNvPr id="9" name="图片 8">
            <a:extLst>
              <a:ext uri="{FF2B5EF4-FFF2-40B4-BE49-F238E27FC236}">
                <a16:creationId xmlns:a16="http://schemas.microsoft.com/office/drawing/2014/main" id="{6605F987-511A-B758-EC3A-9CEA8F279D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6993" y="3866462"/>
            <a:ext cx="4418911" cy="1634077"/>
          </a:xfrm>
          <a:prstGeom prst="rect">
            <a:avLst/>
          </a:prstGeom>
        </p:spPr>
      </p:pic>
    </p:spTree>
    <p:extLst>
      <p:ext uri="{BB962C8B-B14F-4D97-AF65-F5344CB8AC3E}">
        <p14:creationId xmlns:p14="http://schemas.microsoft.com/office/powerpoint/2010/main" val="1758648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a:xfrm>
            <a:off x="685800" y="685800"/>
            <a:ext cx="10569803" cy="1151965"/>
          </a:xfrm>
        </p:spPr>
        <p:txBody>
          <a:bodyPr>
            <a:normAutofit/>
          </a:bodyPr>
          <a:lstStyle/>
          <a:p>
            <a:r>
              <a:rPr lang="en-US" altLang="zh-CN" dirty="0"/>
              <a:t>Part 3</a:t>
            </a:r>
            <a:r>
              <a:rPr lang="zh-CN" altLang="en-US" dirty="0"/>
              <a:t>：</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金融策略实战</a:t>
            </a:r>
            <a:endParaRPr lang="zh-CN" altLang="en-US" dirty="0"/>
          </a:p>
        </p:txBody>
      </p:sp>
      <p:sp>
        <p:nvSpPr>
          <p:cNvPr id="3" name="内容占位符 2">
            <a:extLst>
              <a:ext uri="{FF2B5EF4-FFF2-40B4-BE49-F238E27FC236}">
                <a16:creationId xmlns:a16="http://schemas.microsoft.com/office/drawing/2014/main" id="{FFF581B0-FDBB-4179-A6AA-CCF60E618349}"/>
              </a:ext>
            </a:extLst>
          </p:cNvPr>
          <p:cNvSpPr>
            <a:spLocks noGrp="1"/>
          </p:cNvSpPr>
          <p:nvPr>
            <p:ph idx="1"/>
          </p:nvPr>
        </p:nvSpPr>
        <p:spPr>
          <a:xfrm>
            <a:off x="685800" y="1357461"/>
            <a:ext cx="10396883" cy="4411744"/>
          </a:xfrm>
        </p:spPr>
        <p:txBody>
          <a:bodyPr>
            <a:normAutofit/>
          </a:bodyPr>
          <a:lstStyle/>
          <a:p>
            <a:pPr marL="228600" marR="0" lvl="0" indent="-228600" algn="l" defTabSz="914400" rtl="0" eaLnBrk="1" fontAlgn="auto" latinLnBrk="0" hangingPunct="1">
              <a:lnSpc>
                <a:spcPct val="120000"/>
              </a:lnSpc>
              <a:spcBef>
                <a:spcPts val="1000"/>
              </a:spcBef>
              <a:spcAft>
                <a:spcPts val="0"/>
              </a:spcAft>
              <a:buClr>
                <a:srgbClr val="B80E0F"/>
              </a:buClr>
              <a:buSzPct val="160000"/>
              <a:buFont typeface="Wingdings" panose="05000000000000000000" pitchFamily="2" charset="2"/>
              <a:buChar char="Ø"/>
              <a:tabLst/>
              <a:defRPr/>
            </a:pPr>
            <a:r>
              <a:rPr lang="en-US" altLang="zh-CN" sz="2400" dirty="0">
                <a:solidFill>
                  <a:prstClr val="black"/>
                </a:solidFill>
                <a:latin typeface="华文楷体" panose="02010600040101010101" pitchFamily="2" charset="-122"/>
                <a:ea typeface="华文楷体" panose="02010600040101010101" pitchFamily="2" charset="-122"/>
              </a:rPr>
              <a:t>5.4</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 </a:t>
            </a: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金融无风险交易工具逆回购</a:t>
            </a:r>
            <a:r>
              <a:rPr lang="en-US" altLang="zh-CN" sz="2400" dirty="0">
                <a:solidFill>
                  <a:prstClr val="black"/>
                </a:solidFill>
                <a:latin typeface="华文楷体" panose="02010600040101010101" pitchFamily="2" charset="-122"/>
                <a:ea typeface="华文楷体" panose="02010600040101010101" pitchFamily="2" charset="-122"/>
              </a:rPr>
              <a:t>——3.</a:t>
            </a:r>
            <a:r>
              <a:rPr lang="zh-CN" altLang="en-US" sz="2400" dirty="0">
                <a:solidFill>
                  <a:prstClr val="black"/>
                </a:solidFill>
                <a:latin typeface="华文楷体" panose="02010600040101010101" pitchFamily="2" charset="-122"/>
                <a:ea typeface="华文楷体" panose="02010600040101010101" pitchFamily="2" charset="-122"/>
              </a:rPr>
              <a:t>逆回购交易</a:t>
            </a:r>
            <a:endPar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endParaRPr>
          </a:p>
          <a:p>
            <a:pPr>
              <a:buClr>
                <a:srgbClr val="B80E0F"/>
              </a:buClr>
              <a:defRPr/>
            </a:pPr>
            <a:r>
              <a:rPr lang="zh-CN" altLang="en-US" dirty="0">
                <a:latin typeface="华文楷体" panose="02010600040101010101" pitchFamily="2" charset="-122"/>
                <a:ea typeface="华文楷体" panose="02010600040101010101" pitchFamily="2" charset="-122"/>
              </a:rPr>
              <a:t>逆回购交易界面</a:t>
            </a:r>
            <a:endParaRPr lang="en-GB" altLang="zh-CN" dirty="0">
              <a:latin typeface="华文楷体" panose="02010600040101010101" pitchFamily="2" charset="-122"/>
              <a:ea typeface="华文楷体" panose="02010600040101010101" pitchFamily="2" charset="-122"/>
            </a:endParaRPr>
          </a:p>
          <a:p>
            <a:pPr>
              <a:buClr>
                <a:srgbClr val="B80E0F"/>
              </a:buClr>
              <a:defRPr/>
            </a:pPr>
            <a:endParaRPr lang="en-GB" altLang="zh-CN" dirty="0">
              <a:latin typeface="华文楷体" panose="02010600040101010101" pitchFamily="2" charset="-122"/>
              <a:ea typeface="华文楷体" panose="02010600040101010101" pitchFamily="2" charset="-122"/>
            </a:endParaRPr>
          </a:p>
          <a:p>
            <a:pPr>
              <a:buClr>
                <a:srgbClr val="B80E0F"/>
              </a:buClr>
              <a:defRPr/>
            </a:pPr>
            <a:endParaRPr lang="en-GB" altLang="zh-CN" dirty="0">
              <a:latin typeface="华文楷体" panose="02010600040101010101" pitchFamily="2" charset="-122"/>
              <a:ea typeface="华文楷体" panose="02010600040101010101" pitchFamily="2" charset="-122"/>
            </a:endParaRPr>
          </a:p>
          <a:p>
            <a:pPr marL="0" indent="0">
              <a:buClr>
                <a:srgbClr val="B80E0F"/>
              </a:buClr>
              <a:buNone/>
              <a:defRPr/>
            </a:pPr>
            <a:endParaRPr lang="en-US" altLang="zh-CN" dirty="0">
              <a:latin typeface="华文楷体" panose="02010600040101010101" pitchFamily="2" charset="-122"/>
              <a:ea typeface="华文楷体" panose="02010600040101010101" pitchFamily="2" charset="-122"/>
            </a:endParaRPr>
          </a:p>
          <a:p>
            <a:pPr marL="0" indent="0">
              <a:buClr>
                <a:srgbClr val="B80E0F"/>
              </a:buClr>
              <a:buNone/>
              <a:defRPr/>
            </a:pPr>
            <a:endParaRPr lang="en-US" altLang="zh-CN" dirty="0">
              <a:latin typeface="华文楷体" panose="02010600040101010101" pitchFamily="2" charset="-122"/>
              <a:ea typeface="华文楷体" panose="02010600040101010101" pitchFamily="2" charset="-122"/>
            </a:endParaRPr>
          </a:p>
        </p:txBody>
      </p:sp>
      <p:pic>
        <p:nvPicPr>
          <p:cNvPr id="9" name="图片 8">
            <a:extLst>
              <a:ext uri="{FF2B5EF4-FFF2-40B4-BE49-F238E27FC236}">
                <a16:creationId xmlns:a16="http://schemas.microsoft.com/office/drawing/2014/main" id="{6605F987-511A-B758-EC3A-9CEA8F279D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3291426"/>
            <a:ext cx="3981157" cy="1968731"/>
          </a:xfrm>
          <a:prstGeom prst="rect">
            <a:avLst/>
          </a:prstGeom>
        </p:spPr>
      </p:pic>
      <p:sp>
        <p:nvSpPr>
          <p:cNvPr id="5" name="文本框 4">
            <a:extLst>
              <a:ext uri="{FF2B5EF4-FFF2-40B4-BE49-F238E27FC236}">
                <a16:creationId xmlns:a16="http://schemas.microsoft.com/office/drawing/2014/main" id="{8CD2FF97-6021-379A-AB24-8E3385287166}"/>
              </a:ext>
            </a:extLst>
          </p:cNvPr>
          <p:cNvSpPr txBox="1"/>
          <p:nvPr/>
        </p:nvSpPr>
        <p:spPr>
          <a:xfrm>
            <a:off x="5074666" y="2638217"/>
            <a:ext cx="6415726" cy="2862322"/>
          </a:xfrm>
          <a:prstGeom prst="rect">
            <a:avLst/>
          </a:prstGeom>
          <a:noFill/>
        </p:spPr>
        <p:txBody>
          <a:bodyPr wrap="square" rtlCol="0">
            <a:spAutoFit/>
          </a:bodyPr>
          <a:lstStyle/>
          <a:p>
            <a:r>
              <a:rPr lang="zh-CN" altLang="en-US" dirty="0">
                <a:latin typeface="华文楷体" panose="02010600040101010101" pitchFamily="2" charset="-122"/>
                <a:ea typeface="华文楷体" panose="02010600040101010101" pitchFamily="2" charset="-122"/>
              </a:rPr>
              <a:t>注释解读：</a:t>
            </a:r>
            <a:endParaRPr lang="en-GB" altLang="zh-CN" dirty="0">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zh-CN" altLang="en-US" dirty="0">
                <a:solidFill>
                  <a:srgbClr val="FF0000"/>
                </a:solidFill>
                <a:latin typeface="华文楷体" panose="02010600040101010101" pitchFamily="2" charset="-122"/>
                <a:ea typeface="华文楷体" panose="02010600040101010101" pitchFamily="2" charset="-122"/>
              </a:rPr>
              <a:t>业务选择</a:t>
            </a:r>
            <a:r>
              <a:rPr lang="zh-CN" altLang="en-US" dirty="0">
                <a:latin typeface="华文楷体" panose="02010600040101010101" pitchFamily="2" charset="-122"/>
                <a:ea typeface="华文楷体" panose="02010600040101010101" pitchFamily="2" charset="-122"/>
              </a:rPr>
              <a:t>：在招商证券的软件，把逆回购单独做了一个分类，如果进行逆回购操作，可以直接选择这个功能。</a:t>
            </a:r>
            <a:endParaRPr lang="en-GB" altLang="zh-CN" dirty="0">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zh-CN" altLang="en-US" dirty="0">
                <a:solidFill>
                  <a:srgbClr val="FF0000"/>
                </a:solidFill>
                <a:latin typeface="华文楷体" panose="02010600040101010101" pitchFamily="2" charset="-122"/>
                <a:ea typeface="华文楷体" panose="02010600040101010101" pitchFamily="2" charset="-122"/>
              </a:rPr>
              <a:t>交易操作</a:t>
            </a:r>
            <a:r>
              <a:rPr lang="zh-CN" altLang="en-US" dirty="0">
                <a:latin typeface="华文楷体" panose="02010600040101010101" pitchFamily="2" charset="-122"/>
                <a:ea typeface="华文楷体" panose="02010600040101010101" pitchFamily="2" charset="-122"/>
              </a:rPr>
              <a:t>：</a:t>
            </a:r>
          </a:p>
          <a:p>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股东代码：选择上交所或者深交所。</a:t>
            </a:r>
          </a:p>
          <a:p>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证券代码：</a:t>
            </a:r>
            <a:r>
              <a:rPr lang="en-US" altLang="zh-CN" dirty="0">
                <a:latin typeface="华文楷体" panose="02010600040101010101" pitchFamily="2" charset="-122"/>
                <a:ea typeface="华文楷体" panose="02010600040101010101" pitchFamily="2" charset="-122"/>
              </a:rPr>
              <a:t>204001</a:t>
            </a:r>
            <a:r>
              <a:rPr lang="zh-CN" altLang="en-US" dirty="0">
                <a:latin typeface="华文楷体" panose="02010600040101010101" pitchFamily="2" charset="-122"/>
                <a:ea typeface="华文楷体" panose="02010600040101010101" pitchFamily="2" charset="-122"/>
              </a:rPr>
              <a:t>。</a:t>
            </a:r>
          </a:p>
          <a:p>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年化回购利率：可以理解为借款利息。</a:t>
            </a:r>
          </a:p>
          <a:p>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可用资金：当前账号中的余额。</a:t>
            </a:r>
            <a:endParaRPr lang="en-GB" altLang="zh-CN" dirty="0">
              <a:latin typeface="华文楷体" panose="02010600040101010101" pitchFamily="2" charset="-122"/>
              <a:ea typeface="华文楷体" panose="02010600040101010101" pitchFamily="2" charset="-122"/>
            </a:endParaRPr>
          </a:p>
          <a:p>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最大可融数量：当前余额可以借出多少张（每张</a:t>
            </a:r>
            <a:r>
              <a:rPr lang="en-US" altLang="zh-CN" dirty="0">
                <a:latin typeface="华文楷体" panose="02010600040101010101" pitchFamily="2" charset="-122"/>
                <a:ea typeface="华文楷体" panose="02010600040101010101" pitchFamily="2" charset="-122"/>
              </a:rPr>
              <a:t>1000</a:t>
            </a:r>
            <a:r>
              <a:rPr lang="zh-CN" altLang="en-US" dirty="0">
                <a:latin typeface="华文楷体" panose="02010600040101010101" pitchFamily="2" charset="-122"/>
                <a:ea typeface="华文楷体" panose="02010600040101010101" pitchFamily="2" charset="-122"/>
              </a:rPr>
              <a:t>元）</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可用资金</a:t>
            </a:r>
            <a:r>
              <a:rPr lang="en-US" altLang="zh-CN" dirty="0">
                <a:latin typeface="华文楷体" panose="02010600040101010101" pitchFamily="2" charset="-122"/>
                <a:ea typeface="华文楷体" panose="02010600040101010101" pitchFamily="2" charset="-122"/>
              </a:rPr>
              <a:t>/1000</a:t>
            </a:r>
            <a:r>
              <a:rPr lang="zh-CN" altLang="en-US" dirty="0">
                <a:latin typeface="华文楷体" panose="02010600040101010101" pitchFamily="2" charset="-122"/>
                <a:ea typeface="华文楷体" panose="02010600040101010101" pitchFamily="2" charset="-122"/>
              </a:rPr>
              <a:t>。</a:t>
            </a:r>
            <a:endParaRPr lang="en-GB"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073094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719992-B373-4EE8-9293-499BD6F95101}"/>
              </a:ext>
            </a:extLst>
          </p:cNvPr>
          <p:cNvSpPr>
            <a:spLocks noGrp="1"/>
          </p:cNvSpPr>
          <p:nvPr>
            <p:ph type="title"/>
          </p:nvPr>
        </p:nvSpPr>
        <p:spPr/>
        <p:txBody>
          <a:bodyPr/>
          <a:lstStyle/>
          <a:p>
            <a:r>
              <a:rPr lang="en-US" altLang="zh-CN" dirty="0"/>
              <a:t>Outline</a:t>
            </a:r>
            <a:r>
              <a:rPr lang="zh-CN" altLang="en-US" dirty="0"/>
              <a:t>：</a:t>
            </a:r>
            <a:r>
              <a:rPr lang="zh-CN" altLang="en-US" dirty="0">
                <a:latin typeface="华文楷体" panose="02010600040101010101" pitchFamily="2" charset="-122"/>
                <a:ea typeface="华文楷体" panose="02010600040101010101" pitchFamily="2" charset="-122"/>
              </a:rPr>
              <a:t>大纲</a:t>
            </a:r>
          </a:p>
        </p:txBody>
      </p:sp>
      <p:sp>
        <p:nvSpPr>
          <p:cNvPr id="3" name="内容占位符 2">
            <a:extLst>
              <a:ext uri="{FF2B5EF4-FFF2-40B4-BE49-F238E27FC236}">
                <a16:creationId xmlns:a16="http://schemas.microsoft.com/office/drawing/2014/main" id="{83F4918F-5555-4454-B38E-1980B8A5408B}"/>
              </a:ext>
            </a:extLst>
          </p:cNvPr>
          <p:cNvSpPr>
            <a:spLocks noGrp="1"/>
          </p:cNvSpPr>
          <p:nvPr>
            <p:ph sz="quarter" idx="13"/>
          </p:nvPr>
        </p:nvSpPr>
        <p:spPr/>
        <p:txBody>
          <a:bodyPr>
            <a:normAutofit/>
          </a:bodyPr>
          <a:lstStyle/>
          <a:p>
            <a:r>
              <a:rPr lang="en-US" altLang="zh-CN" sz="2800" dirty="0">
                <a:latin typeface="华文楷体" panose="02010600040101010101" pitchFamily="2" charset="-122"/>
                <a:ea typeface="华文楷体" panose="02010600040101010101" pitchFamily="2" charset="-122"/>
              </a:rPr>
              <a:t>Part 1</a:t>
            </a:r>
            <a:r>
              <a:rPr lang="zh-CN" altLang="en-US" sz="2800" dirty="0">
                <a:latin typeface="华文楷体" panose="02010600040101010101" pitchFamily="2" charset="-122"/>
                <a:ea typeface="华文楷体" panose="02010600040101010101" pitchFamily="2" charset="-122"/>
              </a:rPr>
              <a:t>：金融市场与金融理论</a:t>
            </a:r>
            <a:endParaRPr lang="en-US" altLang="zh-CN" sz="2800" dirty="0">
              <a:latin typeface="华文楷体" panose="02010600040101010101" pitchFamily="2" charset="-122"/>
              <a:ea typeface="华文楷体" panose="02010600040101010101" pitchFamily="2" charset="-122"/>
            </a:endParaRPr>
          </a:p>
          <a:p>
            <a:r>
              <a:rPr lang="en-US" altLang="zh-CN" sz="2800" dirty="0">
                <a:latin typeface="华文楷体" panose="02010600040101010101" pitchFamily="2" charset="-122"/>
                <a:ea typeface="华文楷体" panose="02010600040101010101" pitchFamily="2" charset="-122"/>
              </a:rPr>
              <a:t>Part 2</a:t>
            </a:r>
            <a:r>
              <a:rPr lang="zh-CN" altLang="en-US" sz="2800" dirty="0">
                <a:latin typeface="华文楷体" panose="02010600040101010101" pitchFamily="2" charset="-122"/>
                <a:ea typeface="华文楷体" panose="02010600040101010101" pitchFamily="2" charset="-122"/>
              </a:rPr>
              <a:t>：</a:t>
            </a:r>
            <a:r>
              <a:rPr lang="en-US" altLang="zh-CN" sz="2800" dirty="0">
                <a:latin typeface="华文楷体" panose="02010600040101010101" pitchFamily="2" charset="-122"/>
                <a:ea typeface="华文楷体" panose="02010600040101010101" pitchFamily="2" charset="-122"/>
              </a:rPr>
              <a:t>R</a:t>
            </a:r>
            <a:r>
              <a:rPr lang="zh-CN" altLang="en-US" sz="2800" dirty="0">
                <a:latin typeface="华文楷体" panose="02010600040101010101" pitchFamily="2" charset="-122"/>
                <a:ea typeface="华文楷体" panose="02010600040101010101" pitchFamily="2" charset="-122"/>
              </a:rPr>
              <a:t>语言数据处理与高性能运算</a:t>
            </a:r>
            <a:endParaRPr lang="en-US" altLang="zh-CN" sz="2800" dirty="0">
              <a:latin typeface="华文楷体" panose="02010600040101010101" pitchFamily="2" charset="-122"/>
              <a:ea typeface="华文楷体" panose="02010600040101010101" pitchFamily="2" charset="-122"/>
            </a:endParaRPr>
          </a:p>
          <a:p>
            <a:r>
              <a:rPr lang="en-US" altLang="zh-CN" sz="2800" dirty="0">
                <a:latin typeface="华文楷体" panose="02010600040101010101" pitchFamily="2" charset="-122"/>
                <a:ea typeface="华文楷体" panose="02010600040101010101" pitchFamily="2" charset="-122"/>
              </a:rPr>
              <a:t>Part 3</a:t>
            </a:r>
            <a:r>
              <a:rPr lang="zh-CN" altLang="en-US" sz="2800" dirty="0">
                <a:latin typeface="华文楷体" panose="02010600040101010101" pitchFamily="2" charset="-122"/>
                <a:ea typeface="华文楷体" panose="02010600040101010101" pitchFamily="2" charset="-122"/>
              </a:rPr>
              <a:t>：金融策略实战</a:t>
            </a:r>
            <a:endParaRPr lang="en-US" altLang="zh-CN" sz="2800" dirty="0">
              <a:latin typeface="华文楷体" panose="02010600040101010101" pitchFamily="2" charset="-122"/>
              <a:ea typeface="华文楷体" panose="02010600040101010101" pitchFamily="2" charset="-122"/>
            </a:endParaRPr>
          </a:p>
          <a:p>
            <a:pPr marL="0" indent="0">
              <a:buNone/>
            </a:pPr>
            <a:r>
              <a:rPr lang="en-US" altLang="zh-CN" sz="2800" dirty="0">
                <a:latin typeface="华文楷体" panose="02010600040101010101" pitchFamily="2" charset="-122"/>
                <a:ea typeface="华文楷体" panose="02010600040101010101" pitchFamily="2" charset="-122"/>
              </a:rPr>
              <a:t>                    -chapter 5: </a:t>
            </a:r>
            <a:r>
              <a:rPr lang="zh-CN" altLang="en-US" sz="2800" dirty="0">
                <a:latin typeface="华文楷体" panose="02010600040101010101" pitchFamily="2" charset="-122"/>
                <a:ea typeface="华文楷体" panose="02010600040101010101" pitchFamily="2" charset="-122"/>
              </a:rPr>
              <a:t>债券和回购</a:t>
            </a:r>
            <a:endParaRPr lang="en-US" altLang="zh-CN" sz="2800" dirty="0">
              <a:latin typeface="华文楷体" panose="02010600040101010101" pitchFamily="2" charset="-122"/>
              <a:ea typeface="华文楷体" panose="02010600040101010101" pitchFamily="2" charset="-122"/>
            </a:endParaRPr>
          </a:p>
          <a:p>
            <a:pPr marL="0" indent="0">
              <a:buNone/>
            </a:pPr>
            <a:r>
              <a:rPr lang="en-US" altLang="zh-CN" sz="2800" dirty="0">
                <a:latin typeface="华文楷体" panose="02010600040101010101" pitchFamily="2" charset="-122"/>
                <a:ea typeface="华文楷体" panose="02010600040101010101" pitchFamily="2" charset="-122"/>
              </a:rPr>
              <a:t>                    -chapter 6:</a:t>
            </a:r>
            <a:r>
              <a:rPr lang="zh-CN" altLang="en-US" sz="2800" dirty="0">
                <a:latin typeface="华文楷体" panose="02010600040101010101" pitchFamily="2" charset="-122"/>
                <a:ea typeface="华文楷体" panose="02010600040101010101" pitchFamily="2" charset="-122"/>
              </a:rPr>
              <a:t> 量化投资策略案例</a:t>
            </a:r>
            <a:endParaRPr lang="zh-CN" altLang="en-US" dirty="0"/>
          </a:p>
        </p:txBody>
      </p:sp>
    </p:spTree>
    <p:extLst>
      <p:ext uri="{BB962C8B-B14F-4D97-AF65-F5344CB8AC3E}">
        <p14:creationId xmlns:p14="http://schemas.microsoft.com/office/powerpoint/2010/main" val="13789428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a:xfrm>
            <a:off x="685800" y="685800"/>
            <a:ext cx="10569803" cy="1151965"/>
          </a:xfrm>
        </p:spPr>
        <p:txBody>
          <a:bodyPr>
            <a:normAutofit/>
          </a:bodyPr>
          <a:lstStyle/>
          <a:p>
            <a:r>
              <a:rPr lang="en-US" altLang="zh-CN" dirty="0"/>
              <a:t>Part 3</a:t>
            </a:r>
            <a:r>
              <a:rPr lang="zh-CN" altLang="en-US" dirty="0"/>
              <a:t>：</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金融策略实战</a:t>
            </a:r>
            <a:endParaRPr lang="zh-CN" altLang="en-US" dirty="0"/>
          </a:p>
        </p:txBody>
      </p:sp>
      <p:sp>
        <p:nvSpPr>
          <p:cNvPr id="3" name="内容占位符 2">
            <a:extLst>
              <a:ext uri="{FF2B5EF4-FFF2-40B4-BE49-F238E27FC236}">
                <a16:creationId xmlns:a16="http://schemas.microsoft.com/office/drawing/2014/main" id="{FFF581B0-FDBB-4179-A6AA-CCF60E618349}"/>
              </a:ext>
            </a:extLst>
          </p:cNvPr>
          <p:cNvSpPr>
            <a:spLocks noGrp="1"/>
          </p:cNvSpPr>
          <p:nvPr>
            <p:ph idx="1"/>
          </p:nvPr>
        </p:nvSpPr>
        <p:spPr>
          <a:xfrm>
            <a:off x="685800" y="1357461"/>
            <a:ext cx="10396883" cy="4411744"/>
          </a:xfrm>
        </p:spPr>
        <p:txBody>
          <a:bodyPr>
            <a:normAutofit/>
          </a:bodyPr>
          <a:lstStyle/>
          <a:p>
            <a:pPr marL="228600" marR="0" lvl="0" indent="-228600" algn="l" defTabSz="914400" rtl="0" eaLnBrk="1" fontAlgn="auto" latinLnBrk="0" hangingPunct="1">
              <a:lnSpc>
                <a:spcPct val="120000"/>
              </a:lnSpc>
              <a:spcBef>
                <a:spcPts val="1000"/>
              </a:spcBef>
              <a:spcAft>
                <a:spcPts val="0"/>
              </a:spcAft>
              <a:buClr>
                <a:srgbClr val="B80E0F"/>
              </a:buClr>
              <a:buSzPct val="160000"/>
              <a:buFont typeface="Wingdings" panose="05000000000000000000" pitchFamily="2" charset="2"/>
              <a:buChar char="Ø"/>
              <a:tabLst/>
              <a:defRPr/>
            </a:pPr>
            <a:r>
              <a:rPr lang="en-US" altLang="zh-CN" sz="2400" dirty="0">
                <a:solidFill>
                  <a:prstClr val="black"/>
                </a:solidFill>
                <a:latin typeface="华文楷体" panose="02010600040101010101" pitchFamily="2" charset="-122"/>
                <a:ea typeface="华文楷体" panose="02010600040101010101" pitchFamily="2" charset="-122"/>
              </a:rPr>
              <a:t>5.4</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 </a:t>
            </a: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金融无风险交易工具逆回购</a:t>
            </a:r>
            <a:r>
              <a:rPr lang="en-US" altLang="zh-CN" sz="2400" dirty="0">
                <a:solidFill>
                  <a:prstClr val="black"/>
                </a:solidFill>
                <a:latin typeface="华文楷体" panose="02010600040101010101" pitchFamily="2" charset="-122"/>
                <a:ea typeface="华文楷体" panose="02010600040101010101" pitchFamily="2" charset="-122"/>
              </a:rPr>
              <a:t>——3.</a:t>
            </a:r>
            <a:r>
              <a:rPr lang="zh-CN" altLang="en-US" sz="2400" dirty="0">
                <a:solidFill>
                  <a:prstClr val="black"/>
                </a:solidFill>
                <a:latin typeface="华文楷体" panose="02010600040101010101" pitchFamily="2" charset="-122"/>
                <a:ea typeface="华文楷体" panose="02010600040101010101" pitchFamily="2" charset="-122"/>
              </a:rPr>
              <a:t>逆回购交易</a:t>
            </a:r>
            <a:endPar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endParaRPr>
          </a:p>
          <a:p>
            <a:pPr>
              <a:buClr>
                <a:srgbClr val="B80E0F"/>
              </a:buClr>
              <a:defRPr/>
            </a:pPr>
            <a:r>
              <a:rPr lang="zh-CN" altLang="en-US" dirty="0">
                <a:latin typeface="华文楷体" panose="02010600040101010101" pitchFamily="2" charset="-122"/>
                <a:ea typeface="华文楷体" panose="02010600040101010101" pitchFamily="2" charset="-122"/>
              </a:rPr>
              <a:t>逆回购交易界面</a:t>
            </a:r>
            <a:endParaRPr lang="en-GB" altLang="zh-CN" dirty="0">
              <a:latin typeface="华文楷体" panose="02010600040101010101" pitchFamily="2" charset="-122"/>
              <a:ea typeface="华文楷体" panose="02010600040101010101" pitchFamily="2" charset="-122"/>
            </a:endParaRPr>
          </a:p>
          <a:p>
            <a:pPr>
              <a:buClr>
                <a:srgbClr val="B80E0F"/>
              </a:buClr>
              <a:defRPr/>
            </a:pPr>
            <a:endParaRPr lang="en-GB" altLang="zh-CN" dirty="0">
              <a:latin typeface="华文楷体" panose="02010600040101010101" pitchFamily="2" charset="-122"/>
              <a:ea typeface="华文楷体" panose="02010600040101010101" pitchFamily="2" charset="-122"/>
            </a:endParaRPr>
          </a:p>
          <a:p>
            <a:pPr>
              <a:buClr>
                <a:srgbClr val="B80E0F"/>
              </a:buClr>
              <a:defRPr/>
            </a:pPr>
            <a:endParaRPr lang="en-GB" altLang="zh-CN" dirty="0">
              <a:latin typeface="华文楷体" panose="02010600040101010101" pitchFamily="2" charset="-122"/>
              <a:ea typeface="华文楷体" panose="02010600040101010101" pitchFamily="2" charset="-122"/>
            </a:endParaRPr>
          </a:p>
          <a:p>
            <a:pPr marL="0" indent="0">
              <a:buClr>
                <a:srgbClr val="B80E0F"/>
              </a:buClr>
              <a:buNone/>
              <a:defRPr/>
            </a:pPr>
            <a:endParaRPr lang="en-US" altLang="zh-CN" dirty="0">
              <a:latin typeface="华文楷体" panose="02010600040101010101" pitchFamily="2" charset="-122"/>
              <a:ea typeface="华文楷体" panose="02010600040101010101" pitchFamily="2" charset="-122"/>
            </a:endParaRPr>
          </a:p>
          <a:p>
            <a:pPr marL="0" indent="0">
              <a:buClr>
                <a:srgbClr val="B80E0F"/>
              </a:buClr>
              <a:buNone/>
              <a:defRPr/>
            </a:pPr>
            <a:endParaRPr lang="en-US" altLang="zh-CN" dirty="0">
              <a:latin typeface="华文楷体" panose="02010600040101010101" pitchFamily="2" charset="-122"/>
              <a:ea typeface="华文楷体" panose="02010600040101010101" pitchFamily="2" charset="-122"/>
            </a:endParaRPr>
          </a:p>
        </p:txBody>
      </p:sp>
      <p:pic>
        <p:nvPicPr>
          <p:cNvPr id="9" name="图片 8">
            <a:extLst>
              <a:ext uri="{FF2B5EF4-FFF2-40B4-BE49-F238E27FC236}">
                <a16:creationId xmlns:a16="http://schemas.microsoft.com/office/drawing/2014/main" id="{6605F987-511A-B758-EC3A-9CEA8F279D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3291426"/>
            <a:ext cx="3981157" cy="1968731"/>
          </a:xfrm>
          <a:prstGeom prst="rect">
            <a:avLst/>
          </a:prstGeom>
        </p:spPr>
      </p:pic>
      <p:sp>
        <p:nvSpPr>
          <p:cNvPr id="5" name="文本框 4">
            <a:extLst>
              <a:ext uri="{FF2B5EF4-FFF2-40B4-BE49-F238E27FC236}">
                <a16:creationId xmlns:a16="http://schemas.microsoft.com/office/drawing/2014/main" id="{8CD2FF97-6021-379A-AB24-8E3385287166}"/>
              </a:ext>
            </a:extLst>
          </p:cNvPr>
          <p:cNvSpPr txBox="1"/>
          <p:nvPr/>
        </p:nvSpPr>
        <p:spPr>
          <a:xfrm>
            <a:off x="5090474" y="2674834"/>
            <a:ext cx="6415726" cy="2585323"/>
          </a:xfrm>
          <a:prstGeom prst="rect">
            <a:avLst/>
          </a:prstGeom>
          <a:noFill/>
        </p:spPr>
        <p:txBody>
          <a:bodyPr wrap="square" rtlCol="0">
            <a:spAutoFit/>
          </a:bodyPr>
          <a:lstStyle/>
          <a:p>
            <a:r>
              <a:rPr lang="zh-CN" altLang="en-US" dirty="0">
                <a:latin typeface="华文楷体" panose="02010600040101010101" pitchFamily="2" charset="-122"/>
                <a:ea typeface="华文楷体" panose="02010600040101010101" pitchFamily="2" charset="-122"/>
              </a:rPr>
              <a:t>注释解读：</a:t>
            </a:r>
            <a:endParaRPr lang="en-GB" altLang="zh-CN" dirty="0">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zh-CN" altLang="en-US" dirty="0">
                <a:solidFill>
                  <a:srgbClr val="FF0000"/>
                </a:solidFill>
                <a:latin typeface="华文楷体" panose="02010600040101010101" pitchFamily="2" charset="-122"/>
                <a:ea typeface="华文楷体" panose="02010600040101010101" pitchFamily="2" charset="-122"/>
              </a:rPr>
              <a:t>交易操作</a:t>
            </a:r>
            <a:r>
              <a:rPr lang="zh-CN" altLang="en-US" dirty="0">
                <a:latin typeface="华文楷体" panose="02010600040101010101" pitchFamily="2" charset="-122"/>
                <a:ea typeface="华文楷体" panose="02010600040101010101" pitchFamily="2" charset="-122"/>
              </a:rPr>
              <a:t>：</a:t>
            </a:r>
          </a:p>
          <a:p>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委托数量：输出借出多少张。</a:t>
            </a:r>
          </a:p>
          <a:p>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回款测算：计算到期后本息共多少钱，</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委托数量</a:t>
            </a:r>
            <a:r>
              <a:rPr lang="en-US" altLang="zh-CN" dirty="0">
                <a:latin typeface="华文楷体" panose="02010600040101010101" pitchFamily="2" charset="-122"/>
                <a:ea typeface="华文楷体" panose="02010600040101010101" pitchFamily="2" charset="-122"/>
              </a:rPr>
              <a:t>×1000×</a:t>
            </a:r>
            <a:r>
              <a:rPr lang="zh-CN" altLang="en-US" dirty="0">
                <a:latin typeface="华文楷体" panose="02010600040101010101" pitchFamily="2" charset="-122"/>
                <a:ea typeface="华文楷体" panose="02010600040101010101" pitchFamily="2" charset="-122"/>
              </a:rPr>
              <a:t>年化回购利率</a:t>
            </a:r>
            <a:r>
              <a:rPr lang="en-US" altLang="zh-CN" dirty="0">
                <a:latin typeface="华文楷体" panose="02010600040101010101" pitchFamily="2" charset="-122"/>
                <a:ea typeface="华文楷体" panose="02010600040101010101" pitchFamily="2" charset="-122"/>
              </a:rPr>
              <a:t>/365</a:t>
            </a:r>
            <a:r>
              <a:rPr lang="zh-CN" altLang="en-US" dirty="0">
                <a:latin typeface="华文楷体" panose="02010600040101010101" pitchFamily="2" charset="-122"/>
                <a:ea typeface="华文楷体" panose="02010600040101010101" pitchFamily="2" charset="-122"/>
              </a:rPr>
              <a:t>。</a:t>
            </a:r>
          </a:p>
          <a:p>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下单：确认付款。</a:t>
            </a:r>
            <a:endParaRPr lang="en-GB" altLang="zh-CN" dirty="0">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zh-CN" altLang="en-US" dirty="0">
                <a:solidFill>
                  <a:srgbClr val="FF0000"/>
                </a:solidFill>
                <a:latin typeface="华文楷体" panose="02010600040101010101" pitchFamily="2" charset="-122"/>
                <a:ea typeface="华文楷体" panose="02010600040101010101" pitchFamily="2" charset="-122"/>
              </a:rPr>
              <a:t>价格跟踪</a:t>
            </a:r>
            <a:r>
              <a:rPr lang="zh-CN" altLang="en-US" dirty="0">
                <a:latin typeface="华文楷体" panose="02010600040101010101" pitchFamily="2" charset="-122"/>
                <a:ea typeface="华文楷体" panose="02010600040101010101" pitchFamily="2" charset="-122"/>
              </a:rPr>
              <a:t>：实时变化显示买一、买五、卖一、卖五。</a:t>
            </a:r>
            <a:endParaRPr lang="en-GB" altLang="zh-CN" dirty="0">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zh-CN" altLang="en-US" dirty="0">
                <a:solidFill>
                  <a:srgbClr val="FF0000"/>
                </a:solidFill>
                <a:latin typeface="华文楷体" panose="02010600040101010101" pitchFamily="2" charset="-122"/>
                <a:ea typeface="华文楷体" panose="02010600040101010101" pitchFamily="2" charset="-122"/>
              </a:rPr>
              <a:t>逆回购债券列表</a:t>
            </a:r>
            <a:r>
              <a:rPr lang="zh-CN" altLang="en-US" dirty="0">
                <a:latin typeface="华文楷体" panose="02010600040101010101" pitchFamily="2" charset="-122"/>
                <a:ea typeface="华文楷体" panose="02010600040101010101" pitchFamily="2" charset="-122"/>
              </a:rPr>
              <a:t>：列出所有逆回购债券，不会时时更新要自己手动刷新。</a:t>
            </a:r>
            <a:endParaRPr lang="en-GB"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3327061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a:xfrm>
            <a:off x="685800" y="685800"/>
            <a:ext cx="10569803" cy="1151965"/>
          </a:xfrm>
        </p:spPr>
        <p:txBody>
          <a:bodyPr>
            <a:normAutofit/>
          </a:bodyPr>
          <a:lstStyle/>
          <a:p>
            <a:r>
              <a:rPr lang="en-US" altLang="zh-CN" dirty="0"/>
              <a:t>Part 3</a:t>
            </a:r>
            <a:r>
              <a:rPr lang="zh-CN" altLang="en-US" dirty="0"/>
              <a:t>：</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金融策略实战</a:t>
            </a:r>
            <a:endParaRPr lang="zh-CN" altLang="en-US" dirty="0"/>
          </a:p>
        </p:txBody>
      </p:sp>
      <p:sp>
        <p:nvSpPr>
          <p:cNvPr id="3" name="内容占位符 2">
            <a:extLst>
              <a:ext uri="{FF2B5EF4-FFF2-40B4-BE49-F238E27FC236}">
                <a16:creationId xmlns:a16="http://schemas.microsoft.com/office/drawing/2014/main" id="{FFF581B0-FDBB-4179-A6AA-CCF60E618349}"/>
              </a:ext>
            </a:extLst>
          </p:cNvPr>
          <p:cNvSpPr>
            <a:spLocks noGrp="1"/>
          </p:cNvSpPr>
          <p:nvPr>
            <p:ph idx="1"/>
          </p:nvPr>
        </p:nvSpPr>
        <p:spPr>
          <a:xfrm>
            <a:off x="685800" y="1357461"/>
            <a:ext cx="10396883" cy="4411744"/>
          </a:xfrm>
        </p:spPr>
        <p:txBody>
          <a:bodyPr>
            <a:normAutofit/>
          </a:bodyPr>
          <a:lstStyle/>
          <a:p>
            <a:pPr marL="228600" marR="0" lvl="0" indent="-228600" algn="l" defTabSz="914400" rtl="0" eaLnBrk="1" fontAlgn="auto" latinLnBrk="0" hangingPunct="1">
              <a:lnSpc>
                <a:spcPct val="120000"/>
              </a:lnSpc>
              <a:spcBef>
                <a:spcPts val="1000"/>
              </a:spcBef>
              <a:spcAft>
                <a:spcPts val="0"/>
              </a:spcAft>
              <a:buClr>
                <a:srgbClr val="B80E0F"/>
              </a:buClr>
              <a:buSzPct val="160000"/>
              <a:buFont typeface="Wingdings" panose="05000000000000000000" pitchFamily="2" charset="2"/>
              <a:buChar char="Ø"/>
              <a:tabLst/>
              <a:defRPr/>
            </a:pPr>
            <a:r>
              <a:rPr lang="en-US" altLang="zh-CN" sz="2400" dirty="0">
                <a:solidFill>
                  <a:prstClr val="black"/>
                </a:solidFill>
                <a:latin typeface="华文楷体" panose="02010600040101010101" pitchFamily="2" charset="-122"/>
                <a:ea typeface="华文楷体" panose="02010600040101010101" pitchFamily="2" charset="-122"/>
              </a:rPr>
              <a:t>5.4</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 </a:t>
            </a: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金融无风险交易工具逆回购</a:t>
            </a:r>
            <a:r>
              <a:rPr lang="en-US" altLang="zh-CN" sz="2400" dirty="0">
                <a:solidFill>
                  <a:prstClr val="black"/>
                </a:solidFill>
                <a:latin typeface="华文楷体" panose="02010600040101010101" pitchFamily="2" charset="-122"/>
                <a:ea typeface="华文楷体" panose="02010600040101010101" pitchFamily="2" charset="-122"/>
              </a:rPr>
              <a:t>——4.</a:t>
            </a:r>
            <a:r>
              <a:rPr lang="zh-CN" altLang="en-US" sz="2400" dirty="0">
                <a:solidFill>
                  <a:prstClr val="black"/>
                </a:solidFill>
                <a:latin typeface="华文楷体" panose="02010600040101010101" pitchFamily="2" charset="-122"/>
                <a:ea typeface="华文楷体" panose="02010600040101010101" pitchFamily="2" charset="-122"/>
                <a:hlinkClick r:id="rId2"/>
              </a:rPr>
              <a:t>正回购操作</a:t>
            </a:r>
            <a:endPar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endParaRPr>
          </a:p>
          <a:p>
            <a:pPr marL="0" indent="0">
              <a:buClr>
                <a:srgbClr val="B80E0F"/>
              </a:buClr>
              <a:buNone/>
              <a:defRPr/>
            </a:pPr>
            <a:r>
              <a:rPr lang="zh-CN" altLang="en-US" dirty="0">
                <a:solidFill>
                  <a:prstClr val="black"/>
                </a:solidFill>
                <a:latin typeface="华文楷体" panose="02010600040101010101" pitchFamily="2" charset="-122"/>
                <a:ea typeface="华文楷体" panose="02010600040101010101" pitchFamily="2" charset="-122"/>
              </a:rPr>
              <a:t>正回购是与逆回购相对的反向操作。逆回购是融资给别人，收取利息。正回购则是向做逆回购的人融资，付出利息。正回购业务是需要申请并考试通过才能开通的，只有专业投资者才能进行交易。</a:t>
            </a:r>
            <a:endParaRPr lang="en-US" altLang="zh-CN" dirty="0">
              <a:latin typeface="华文楷体" panose="02010600040101010101" pitchFamily="2" charset="-122"/>
              <a:ea typeface="华文楷体" panose="02010600040101010101" pitchFamily="2" charset="-122"/>
            </a:endParaRPr>
          </a:p>
          <a:p>
            <a:pPr marL="0" indent="0">
              <a:buClr>
                <a:srgbClr val="B80E0F"/>
              </a:buClr>
              <a:buNone/>
              <a:defRPr/>
            </a:pPr>
            <a:endParaRPr lang="en-US" altLang="zh-CN" dirty="0">
              <a:latin typeface="华文楷体" panose="02010600040101010101" pitchFamily="2" charset="-122"/>
              <a:ea typeface="华文楷体" panose="02010600040101010101" pitchFamily="2" charset="-122"/>
            </a:endParaRPr>
          </a:p>
          <a:p>
            <a:pPr marL="0" indent="0">
              <a:buClr>
                <a:srgbClr val="B80E0F"/>
              </a:buClr>
              <a:buNone/>
              <a:defRPr/>
            </a:pPr>
            <a:endParaRPr lang="en-US" altLang="zh-CN" dirty="0">
              <a:latin typeface="华文楷体" panose="02010600040101010101" pitchFamily="2" charset="-122"/>
              <a:ea typeface="华文楷体" panose="02010600040101010101" pitchFamily="2" charset="-122"/>
            </a:endParaRPr>
          </a:p>
        </p:txBody>
      </p:sp>
      <p:pic>
        <p:nvPicPr>
          <p:cNvPr id="6" name="图片 5">
            <a:extLst>
              <a:ext uri="{FF2B5EF4-FFF2-40B4-BE49-F238E27FC236}">
                <a16:creationId xmlns:a16="http://schemas.microsoft.com/office/drawing/2014/main" id="{66406FB4-27C3-B1CD-8AA9-2DF916FE32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7271" y="3563333"/>
            <a:ext cx="1162076" cy="1937206"/>
          </a:xfrm>
          <a:prstGeom prst="rect">
            <a:avLst/>
          </a:prstGeom>
        </p:spPr>
      </p:pic>
    </p:spTree>
    <p:extLst>
      <p:ext uri="{BB962C8B-B14F-4D97-AF65-F5344CB8AC3E}">
        <p14:creationId xmlns:p14="http://schemas.microsoft.com/office/powerpoint/2010/main" val="14516187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a:xfrm>
            <a:off x="685800" y="685800"/>
            <a:ext cx="10569803" cy="1151965"/>
          </a:xfrm>
        </p:spPr>
        <p:txBody>
          <a:bodyPr>
            <a:normAutofit/>
          </a:bodyPr>
          <a:lstStyle/>
          <a:p>
            <a:r>
              <a:rPr lang="en-US" altLang="zh-CN" dirty="0"/>
              <a:t>Part 3</a:t>
            </a:r>
            <a:r>
              <a:rPr lang="zh-CN" altLang="en-US" dirty="0"/>
              <a:t>：</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金融策略实战</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FF581B0-FDBB-4179-A6AA-CCF60E618349}"/>
                  </a:ext>
                </a:extLst>
              </p:cNvPr>
              <p:cNvSpPr>
                <a:spLocks noGrp="1"/>
              </p:cNvSpPr>
              <p:nvPr>
                <p:ph idx="1"/>
              </p:nvPr>
            </p:nvSpPr>
            <p:spPr>
              <a:xfrm>
                <a:off x="685800" y="1668545"/>
                <a:ext cx="10396883" cy="4411744"/>
              </a:xfrm>
            </p:spPr>
            <p:txBody>
              <a:bodyPr>
                <a:normAutofit/>
              </a:bodyPr>
              <a:lstStyle/>
              <a:p>
                <a:pPr marL="228600" marR="0" lvl="0" indent="-228600" algn="l" defTabSz="914400" rtl="0" eaLnBrk="1" fontAlgn="auto" latinLnBrk="0" hangingPunct="1">
                  <a:lnSpc>
                    <a:spcPct val="120000"/>
                  </a:lnSpc>
                  <a:spcBef>
                    <a:spcPts val="1000"/>
                  </a:spcBef>
                  <a:spcAft>
                    <a:spcPts val="0"/>
                  </a:spcAft>
                  <a:buClr>
                    <a:srgbClr val="B80E0F"/>
                  </a:buClr>
                  <a:buSzPct val="160000"/>
                  <a:buFont typeface="Wingdings" panose="05000000000000000000" pitchFamily="2" charset="2"/>
                  <a:buChar char="Ø"/>
                  <a:tabLst/>
                  <a:defRPr/>
                </a:pPr>
                <a:r>
                  <a:rPr lang="en-US" altLang="zh-CN" sz="2400" dirty="0">
                    <a:solidFill>
                      <a:prstClr val="black"/>
                    </a:solidFill>
                    <a:latin typeface="华文楷体" panose="02010600040101010101" pitchFamily="2" charset="-122"/>
                    <a:ea typeface="华文楷体" panose="02010600040101010101" pitchFamily="2" charset="-122"/>
                  </a:rPr>
                  <a:t>5.4</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 </a:t>
                </a: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金融无风险交易工具逆回购</a:t>
                </a:r>
                <a:r>
                  <a:rPr lang="en-US" altLang="zh-CN" sz="2400" dirty="0">
                    <a:solidFill>
                      <a:prstClr val="black"/>
                    </a:solidFill>
                    <a:latin typeface="华文楷体" panose="02010600040101010101" pitchFamily="2" charset="-122"/>
                    <a:ea typeface="华文楷体" panose="02010600040101010101" pitchFamily="2" charset="-122"/>
                  </a:rPr>
                  <a:t>——5.</a:t>
                </a:r>
                <a:r>
                  <a:rPr lang="zh-CN" altLang="en-US" sz="2400" dirty="0">
                    <a:solidFill>
                      <a:prstClr val="black"/>
                    </a:solidFill>
                    <a:latin typeface="华文楷体" panose="02010600040101010101" pitchFamily="2" charset="-122"/>
                    <a:ea typeface="华文楷体" panose="02010600040101010101" pitchFamily="2" charset="-122"/>
                    <a:hlinkClick r:id="rId2"/>
                  </a:rPr>
                  <a:t>央行的公开市场操作</a:t>
                </a:r>
                <a:endPar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endParaRPr>
              </a:p>
              <a:p>
                <a:pPr marL="0" indent="0">
                  <a:buClr>
                    <a:srgbClr val="B80E0F"/>
                  </a:buClr>
                  <a:buNone/>
                  <a:defRPr/>
                </a:pPr>
                <a:r>
                  <a:rPr lang="zh-CN" altLang="en-US" dirty="0">
                    <a:solidFill>
                      <a:prstClr val="black"/>
                    </a:solidFill>
                    <a:latin typeface="华文楷体" panose="02010600040101010101" pitchFamily="2" charset="-122"/>
                    <a:ea typeface="华文楷体" panose="02010600040101010101" pitchFamily="2" charset="-122"/>
                  </a:rPr>
                  <a:t>我们经常从新闻中听到的，央行的公开市场操作，有一项说的就是逆回购和正回购的交易操作，该操作属于货币政策。比如，</a:t>
                </a:r>
                <a:r>
                  <a:rPr lang="en-US" altLang="zh-CN" dirty="0">
                    <a:solidFill>
                      <a:prstClr val="black"/>
                    </a:solidFill>
                    <a:latin typeface="华文楷体" panose="02010600040101010101" pitchFamily="2" charset="-122"/>
                    <a:ea typeface="华文楷体" panose="02010600040101010101" pitchFamily="2" charset="-122"/>
                  </a:rPr>
                  <a:t>2017</a:t>
                </a:r>
                <a:r>
                  <a:rPr lang="zh-CN" altLang="en-US" dirty="0">
                    <a:solidFill>
                      <a:prstClr val="black"/>
                    </a:solidFill>
                    <a:latin typeface="华文楷体" panose="02010600040101010101" pitchFamily="2" charset="-122"/>
                    <a:ea typeface="华文楷体" panose="02010600040101010101" pitchFamily="2" charset="-122"/>
                  </a:rPr>
                  <a:t>年</a:t>
                </a:r>
                <a:r>
                  <a:rPr lang="en-US" altLang="zh-CN" dirty="0">
                    <a:solidFill>
                      <a:prstClr val="black"/>
                    </a:solidFill>
                    <a:latin typeface="华文楷体" panose="02010600040101010101" pitchFamily="2" charset="-122"/>
                    <a:ea typeface="华文楷体" panose="02010600040101010101" pitchFamily="2" charset="-122"/>
                  </a:rPr>
                  <a:t>2</a:t>
                </a:r>
                <a:r>
                  <a:rPr lang="zh-CN" altLang="en-US" dirty="0">
                    <a:solidFill>
                      <a:prstClr val="black"/>
                    </a:solidFill>
                    <a:latin typeface="华文楷体" panose="02010600040101010101" pitchFamily="2" charset="-122"/>
                    <a:ea typeface="华文楷体" panose="02010600040101010101" pitchFamily="2" charset="-122"/>
                  </a:rPr>
                  <a:t>月</a:t>
                </a:r>
                <a:r>
                  <a:rPr lang="en-US" altLang="zh-CN" dirty="0">
                    <a:solidFill>
                      <a:prstClr val="black"/>
                    </a:solidFill>
                    <a:latin typeface="华文楷体" panose="02010600040101010101" pitchFamily="2" charset="-122"/>
                    <a:ea typeface="华文楷体" panose="02010600040101010101" pitchFamily="2" charset="-122"/>
                  </a:rPr>
                  <a:t>15</a:t>
                </a:r>
                <a:r>
                  <a:rPr lang="zh-CN" altLang="en-US" dirty="0">
                    <a:solidFill>
                      <a:prstClr val="black"/>
                    </a:solidFill>
                    <a:latin typeface="华文楷体" panose="02010600040101010101" pitchFamily="2" charset="-122"/>
                    <a:ea typeface="华文楷体" panose="02010600040101010101" pitchFamily="2" charset="-122"/>
                  </a:rPr>
                  <a:t>日，央行有关公开市场操作的新闻：</a:t>
                </a:r>
                <a:endParaRPr lang="en-GB" altLang="zh-CN" dirty="0">
                  <a:solidFill>
                    <a:prstClr val="black"/>
                  </a:solidFill>
                  <a:latin typeface="华文楷体" panose="02010600040101010101" pitchFamily="2" charset="-122"/>
                  <a:ea typeface="华文楷体" panose="02010600040101010101" pitchFamily="2" charset="-122"/>
                </a:endParaRPr>
              </a:p>
              <a:p>
                <a:pPr marL="0" indent="0">
                  <a:buClr>
                    <a:srgbClr val="B80E0F"/>
                  </a:buClr>
                  <a:buNone/>
                  <a:defRPr/>
                </a:pPr>
                <a:r>
                  <a:rPr lang="zh-CN" altLang="en-US" sz="1800" dirty="0">
                    <a:solidFill>
                      <a:prstClr val="black"/>
                    </a:solidFill>
                    <a:latin typeface="华文楷体" panose="02010600040101010101" pitchFamily="2" charset="-122"/>
                    <a:ea typeface="华文楷体" panose="02010600040101010101" pitchFamily="2" charset="-122"/>
                  </a:rPr>
                  <a:t>本周中国央行公开市场共</a:t>
                </a:r>
                <a:r>
                  <a:rPr lang="en-US" altLang="zh-CN" sz="1800" dirty="0">
                    <a:solidFill>
                      <a:prstClr val="black"/>
                    </a:solidFill>
                    <a:latin typeface="华文楷体" panose="02010600040101010101" pitchFamily="2" charset="-122"/>
                    <a:ea typeface="华文楷体" panose="02010600040101010101" pitchFamily="2" charset="-122"/>
                  </a:rPr>
                  <a:t>9000</a:t>
                </a:r>
                <a:r>
                  <a:rPr lang="zh-CN" altLang="en-US" sz="1800" dirty="0">
                    <a:solidFill>
                      <a:prstClr val="black"/>
                    </a:solidFill>
                    <a:latin typeface="华文楷体" panose="02010600040101010101" pitchFamily="2" charset="-122"/>
                    <a:ea typeface="华文楷体" panose="02010600040101010101" pitchFamily="2" charset="-122"/>
                  </a:rPr>
                  <a:t>亿元人民币逆回购到期，</a:t>
                </a:r>
                <a:r>
                  <a:rPr lang="en-US" altLang="zh-CN" sz="1800" dirty="0">
                    <a:solidFill>
                      <a:prstClr val="black"/>
                    </a:solidFill>
                    <a:latin typeface="华文楷体" panose="02010600040101010101" pitchFamily="2" charset="-122"/>
                    <a:ea typeface="华文楷体" panose="02010600040101010101" pitchFamily="2" charset="-122"/>
                  </a:rPr>
                  <a:t>1515</a:t>
                </a:r>
                <a:r>
                  <a:rPr lang="zh-CN" altLang="en-US" sz="1800" dirty="0">
                    <a:solidFill>
                      <a:prstClr val="black"/>
                    </a:solidFill>
                    <a:latin typeface="华文楷体" panose="02010600040101010101" pitchFamily="2" charset="-122"/>
                    <a:ea typeface="华文楷体" panose="02010600040101010101" pitchFamily="2" charset="-122"/>
                  </a:rPr>
                  <a:t>亿元</a:t>
                </a:r>
                <a:r>
                  <a:rPr lang="en-US" altLang="zh-CN" sz="1800" dirty="0">
                    <a:solidFill>
                      <a:prstClr val="black"/>
                    </a:solidFill>
                    <a:latin typeface="华文楷体" panose="02010600040101010101" pitchFamily="2" charset="-122"/>
                    <a:ea typeface="华文楷体" panose="02010600040101010101" pitchFamily="2" charset="-122"/>
                  </a:rPr>
                  <a:t>MLF</a:t>
                </a:r>
                <a:r>
                  <a:rPr lang="zh-CN" altLang="en-US" sz="1800" dirty="0">
                    <a:solidFill>
                      <a:prstClr val="black"/>
                    </a:solidFill>
                    <a:latin typeface="华文楷体" panose="02010600040101010101" pitchFamily="2" charset="-122"/>
                    <a:ea typeface="华文楷体" panose="02010600040101010101" pitchFamily="2" charset="-122"/>
                  </a:rPr>
                  <a:t>在周三到期，约</a:t>
                </a:r>
                <a:r>
                  <a:rPr lang="en-US" altLang="zh-CN" sz="1800" dirty="0">
                    <a:solidFill>
                      <a:prstClr val="black"/>
                    </a:solidFill>
                    <a:latin typeface="华文楷体" panose="02010600040101010101" pitchFamily="2" charset="-122"/>
                    <a:ea typeface="华文楷体" panose="02010600040101010101" pitchFamily="2" charset="-122"/>
                  </a:rPr>
                  <a:t>6300</a:t>
                </a:r>
                <a:r>
                  <a:rPr lang="zh-CN" altLang="en-US" sz="1800" dirty="0">
                    <a:solidFill>
                      <a:prstClr val="black"/>
                    </a:solidFill>
                    <a:latin typeface="华文楷体" panose="02010600040101010101" pitchFamily="2" charset="-122"/>
                    <a:ea typeface="华文楷体" panose="02010600040101010101" pitchFamily="2" charset="-122"/>
                  </a:rPr>
                  <a:t>亿元</a:t>
                </a:r>
                <a:r>
                  <a:rPr lang="en-US" altLang="zh-CN" sz="1800" dirty="0">
                    <a:solidFill>
                      <a:prstClr val="black"/>
                    </a:solidFill>
                    <a:latin typeface="华文楷体" panose="02010600040101010101" pitchFamily="2" charset="-122"/>
                    <a:ea typeface="华文楷体" panose="02010600040101010101" pitchFamily="2" charset="-122"/>
                  </a:rPr>
                  <a:t>TLF</a:t>
                </a:r>
                <a:r>
                  <a:rPr lang="zh-CN" altLang="en-US" sz="1800" dirty="0">
                    <a:solidFill>
                      <a:prstClr val="black"/>
                    </a:solidFill>
                    <a:latin typeface="华文楷体" panose="02010600040101010101" pitchFamily="2" charset="-122"/>
                    <a:ea typeface="华文楷体" panose="02010600040101010101" pitchFamily="2" charset="-122"/>
                  </a:rPr>
                  <a:t>则将于周五左右集中到期。进入本周，央行开始重启逆回购，周一至今连续三天进行逆回购操作，不过每日流动性仍处于净回笼状态：周一净回笼</a:t>
                </a:r>
                <a:r>
                  <a:rPr lang="en-US" altLang="zh-CN" sz="1800" dirty="0">
                    <a:solidFill>
                      <a:prstClr val="black"/>
                    </a:solidFill>
                    <a:latin typeface="华文楷体" panose="02010600040101010101" pitchFamily="2" charset="-122"/>
                    <a:ea typeface="华文楷体" panose="02010600040101010101" pitchFamily="2" charset="-122"/>
                  </a:rPr>
                  <a:t>900</a:t>
                </a:r>
                <a:r>
                  <a:rPr lang="zh-CN" altLang="en-US" sz="1800" dirty="0">
                    <a:solidFill>
                      <a:prstClr val="black"/>
                    </a:solidFill>
                    <a:latin typeface="华文楷体" panose="02010600040101010101" pitchFamily="2" charset="-122"/>
                    <a:ea typeface="华文楷体" panose="02010600040101010101" pitchFamily="2" charset="-122"/>
                  </a:rPr>
                  <a:t>亿元，周二净回笼</a:t>
                </a:r>
                <a:r>
                  <a:rPr lang="en-US" altLang="zh-CN" sz="1800" dirty="0">
                    <a:solidFill>
                      <a:prstClr val="black"/>
                    </a:solidFill>
                    <a:latin typeface="华文楷体" panose="02010600040101010101" pitchFamily="2" charset="-122"/>
                    <a:ea typeface="华文楷体" panose="02010600040101010101" pitchFamily="2" charset="-122"/>
                  </a:rPr>
                  <a:t>1000</a:t>
                </a:r>
                <a:r>
                  <a:rPr lang="zh-CN" altLang="en-US" sz="1800" dirty="0">
                    <a:solidFill>
                      <a:prstClr val="black"/>
                    </a:solidFill>
                    <a:latin typeface="华文楷体" panose="02010600040101010101" pitchFamily="2" charset="-122"/>
                    <a:ea typeface="华文楷体" panose="02010600040101010101" pitchFamily="2" charset="-122"/>
                  </a:rPr>
                  <a:t>亿元，今日净回笼</a:t>
                </a:r>
                <a:r>
                  <a:rPr lang="en-US" altLang="zh-CN" sz="1800" dirty="0">
                    <a:solidFill>
                      <a:prstClr val="black"/>
                    </a:solidFill>
                    <a:latin typeface="华文楷体" panose="02010600040101010101" pitchFamily="2" charset="-122"/>
                    <a:ea typeface="华文楷体" panose="02010600040101010101" pitchFamily="2" charset="-122"/>
                  </a:rPr>
                  <a:t>1400</a:t>
                </a:r>
                <a:r>
                  <a:rPr lang="zh-CN" altLang="en-US" sz="1800" dirty="0">
                    <a:solidFill>
                      <a:prstClr val="black"/>
                    </a:solidFill>
                    <a:latin typeface="华文楷体" panose="02010600040101010101" pitchFamily="2" charset="-122"/>
                    <a:ea typeface="华文楷体" panose="02010600040101010101" pitchFamily="2" charset="-122"/>
                  </a:rPr>
                  <a:t>亿元。流动性偏紧也反映在了市场上，</a:t>
                </a:r>
                <a14:m>
                  <m:oMath xmlns:m="http://schemas.openxmlformats.org/officeDocument/2006/math">
                    <m:r>
                      <a:rPr lang="en-US" altLang="zh-CN" sz="1800" i="1" dirty="0" smtClean="0">
                        <a:solidFill>
                          <a:prstClr val="black"/>
                        </a:solidFill>
                        <a:latin typeface="Cambria Math" panose="02040503050406030204" pitchFamily="18" charset="0"/>
                        <a:ea typeface="华文楷体" panose="02010600040101010101" pitchFamily="2" charset="-122"/>
                      </a:rPr>
                      <m:t>𝑠h𝑖𝑏𝑜𝑟</m:t>
                    </m:r>
                  </m:oMath>
                </a14:m>
                <a:r>
                  <a:rPr lang="zh-CN" altLang="en-US" sz="1800" dirty="0">
                    <a:solidFill>
                      <a:prstClr val="black"/>
                    </a:solidFill>
                    <a:latin typeface="华文楷体" panose="02010600040101010101" pitchFamily="2" charset="-122"/>
                    <a:ea typeface="华文楷体" panose="02010600040101010101" pitchFamily="2" charset="-122"/>
                  </a:rPr>
                  <a:t>利率今日全线上涨，隔夜</a:t>
                </a:r>
                <a14:m>
                  <m:oMath xmlns:m="http://schemas.openxmlformats.org/officeDocument/2006/math">
                    <m:r>
                      <a:rPr lang="en-US" altLang="zh-CN" sz="1800" i="1" dirty="0" smtClean="0">
                        <a:solidFill>
                          <a:prstClr val="black"/>
                        </a:solidFill>
                        <a:latin typeface="Cambria Math" panose="02040503050406030204" pitchFamily="18" charset="0"/>
                        <a:ea typeface="华文楷体" panose="02010600040101010101" pitchFamily="2" charset="-122"/>
                      </a:rPr>
                      <m:t>𝑠h𝑖𝑏𝑜𝑟</m:t>
                    </m:r>
                  </m:oMath>
                </a14:m>
                <a:r>
                  <a:rPr lang="zh-CN" altLang="en-US" sz="1800" dirty="0">
                    <a:solidFill>
                      <a:prstClr val="black"/>
                    </a:solidFill>
                    <a:latin typeface="华文楷体" panose="02010600040101010101" pitchFamily="2" charset="-122"/>
                    <a:ea typeface="华文楷体" panose="02010600040101010101" pitchFamily="2" charset="-122"/>
                  </a:rPr>
                  <a:t>报</a:t>
                </a:r>
                <a:r>
                  <a:rPr lang="en-US" altLang="zh-CN" sz="1800" dirty="0">
                    <a:solidFill>
                      <a:prstClr val="black"/>
                    </a:solidFill>
                    <a:latin typeface="华文楷体" panose="02010600040101010101" pitchFamily="2" charset="-122"/>
                    <a:ea typeface="华文楷体" panose="02010600040101010101" pitchFamily="2" charset="-122"/>
                  </a:rPr>
                  <a:t>2.2658%</a:t>
                </a:r>
                <a:r>
                  <a:rPr lang="zh-CN" altLang="en-US" sz="1800" dirty="0">
                    <a:solidFill>
                      <a:prstClr val="black"/>
                    </a:solidFill>
                    <a:latin typeface="华文楷体" panose="02010600040101010101" pitchFamily="2" charset="-122"/>
                    <a:ea typeface="华文楷体" panose="02010600040101010101" pitchFamily="2" charset="-122"/>
                  </a:rPr>
                  <a:t>，上涨</a:t>
                </a:r>
                <a:r>
                  <a:rPr lang="en-US" altLang="zh-CN" sz="1800" dirty="0">
                    <a:solidFill>
                      <a:prstClr val="black"/>
                    </a:solidFill>
                    <a:latin typeface="华文楷体" panose="02010600040101010101" pitchFamily="2" charset="-122"/>
                    <a:ea typeface="华文楷体" panose="02010600040101010101" pitchFamily="2" charset="-122"/>
                  </a:rPr>
                  <a:t>0.48</a:t>
                </a:r>
                <a:r>
                  <a:rPr lang="zh-CN" altLang="en-US" sz="1800" dirty="0">
                    <a:solidFill>
                      <a:prstClr val="black"/>
                    </a:solidFill>
                    <a:latin typeface="华文楷体" panose="02010600040101010101" pitchFamily="2" charset="-122"/>
                    <a:ea typeface="华文楷体" panose="02010600040101010101" pitchFamily="2" charset="-122"/>
                  </a:rPr>
                  <a:t>个基点；</a:t>
                </a:r>
                <a:r>
                  <a:rPr lang="en-US" altLang="zh-CN" sz="1800" dirty="0">
                    <a:solidFill>
                      <a:prstClr val="black"/>
                    </a:solidFill>
                    <a:latin typeface="华文楷体" panose="02010600040101010101" pitchFamily="2" charset="-122"/>
                    <a:ea typeface="华文楷体" panose="02010600040101010101" pitchFamily="2" charset="-122"/>
                  </a:rPr>
                  <a:t>7</a:t>
                </a:r>
                <a:r>
                  <a:rPr lang="zh-CN" altLang="en-US" sz="1800" dirty="0">
                    <a:solidFill>
                      <a:prstClr val="black"/>
                    </a:solidFill>
                    <a:latin typeface="华文楷体" panose="02010600040101010101" pitchFamily="2" charset="-122"/>
                    <a:ea typeface="华文楷体" panose="02010600040101010101" pitchFamily="2" charset="-122"/>
                  </a:rPr>
                  <a:t>天</a:t>
                </a:r>
                <a14:m>
                  <m:oMath xmlns:m="http://schemas.openxmlformats.org/officeDocument/2006/math">
                    <m:r>
                      <a:rPr lang="en-US" altLang="zh-CN" sz="1800" i="1" dirty="0" smtClean="0">
                        <a:solidFill>
                          <a:prstClr val="black"/>
                        </a:solidFill>
                        <a:latin typeface="Cambria Math" panose="02040503050406030204" pitchFamily="18" charset="0"/>
                        <a:ea typeface="华文楷体" panose="02010600040101010101" pitchFamily="2" charset="-122"/>
                      </a:rPr>
                      <m:t>𝑠h𝑖𝑏𝑜𝑟</m:t>
                    </m:r>
                  </m:oMath>
                </a14:m>
                <a:r>
                  <a:rPr lang="zh-CN" altLang="en-US" sz="1800" dirty="0">
                    <a:solidFill>
                      <a:prstClr val="black"/>
                    </a:solidFill>
                    <a:latin typeface="华文楷体" panose="02010600040101010101" pitchFamily="2" charset="-122"/>
                    <a:ea typeface="华文楷体" panose="02010600040101010101" pitchFamily="2" charset="-122"/>
                  </a:rPr>
                  <a:t>报</a:t>
                </a:r>
                <a:r>
                  <a:rPr lang="en-US" altLang="zh-CN" sz="1800" dirty="0">
                    <a:solidFill>
                      <a:prstClr val="black"/>
                    </a:solidFill>
                    <a:latin typeface="华文楷体" panose="02010600040101010101" pitchFamily="2" charset="-122"/>
                    <a:ea typeface="华文楷体" panose="02010600040101010101" pitchFamily="2" charset="-122"/>
                  </a:rPr>
                  <a:t>2.6270%</a:t>
                </a:r>
                <a:r>
                  <a:rPr lang="zh-CN" altLang="en-US" sz="1800" dirty="0">
                    <a:solidFill>
                      <a:prstClr val="black"/>
                    </a:solidFill>
                    <a:latin typeface="华文楷体" panose="02010600040101010101" pitchFamily="2" charset="-122"/>
                    <a:ea typeface="华文楷体" panose="02010600040101010101" pitchFamily="2" charset="-122"/>
                  </a:rPr>
                  <a:t>，上涨</a:t>
                </a:r>
                <a:r>
                  <a:rPr lang="en-US" altLang="zh-CN" sz="1800" dirty="0">
                    <a:solidFill>
                      <a:prstClr val="black"/>
                    </a:solidFill>
                    <a:latin typeface="华文楷体" panose="02010600040101010101" pitchFamily="2" charset="-122"/>
                    <a:ea typeface="华文楷体" panose="02010600040101010101" pitchFamily="2" charset="-122"/>
                  </a:rPr>
                  <a:t>0.62</a:t>
                </a:r>
                <a:r>
                  <a:rPr lang="zh-CN" altLang="en-US" sz="1800" dirty="0">
                    <a:solidFill>
                      <a:prstClr val="black"/>
                    </a:solidFill>
                    <a:latin typeface="华文楷体" panose="02010600040101010101" pitchFamily="2" charset="-122"/>
                    <a:ea typeface="华文楷体" panose="02010600040101010101" pitchFamily="2" charset="-122"/>
                  </a:rPr>
                  <a:t>个基点；</a:t>
                </a:r>
                <a:r>
                  <a:rPr lang="en-US" altLang="zh-CN" sz="1800" dirty="0">
                    <a:solidFill>
                      <a:prstClr val="black"/>
                    </a:solidFill>
                    <a:latin typeface="华文楷体" panose="02010600040101010101" pitchFamily="2" charset="-122"/>
                    <a:ea typeface="华文楷体" panose="02010600040101010101" pitchFamily="2" charset="-122"/>
                  </a:rPr>
                  <a:t>3</a:t>
                </a:r>
                <a:r>
                  <a:rPr lang="zh-CN" altLang="en-US" sz="1800" dirty="0">
                    <a:solidFill>
                      <a:prstClr val="black"/>
                    </a:solidFill>
                    <a:latin typeface="华文楷体" panose="02010600040101010101" pitchFamily="2" charset="-122"/>
                    <a:ea typeface="华文楷体" panose="02010600040101010101" pitchFamily="2" charset="-122"/>
                  </a:rPr>
                  <a:t>个月</a:t>
                </a:r>
                <a14:m>
                  <m:oMath xmlns:m="http://schemas.openxmlformats.org/officeDocument/2006/math">
                    <m:r>
                      <a:rPr lang="en-US" altLang="zh-CN" sz="1800" i="1" dirty="0" smtClean="0">
                        <a:solidFill>
                          <a:prstClr val="black"/>
                        </a:solidFill>
                        <a:latin typeface="Cambria Math" panose="02040503050406030204" pitchFamily="18" charset="0"/>
                        <a:ea typeface="华文楷体" panose="02010600040101010101" pitchFamily="2" charset="-122"/>
                      </a:rPr>
                      <m:t>𝑠h𝑖𝑏𝑜𝑟</m:t>
                    </m:r>
                  </m:oMath>
                </a14:m>
                <a:r>
                  <a:rPr lang="zh-CN" altLang="en-US" sz="1800" dirty="0">
                    <a:solidFill>
                      <a:prstClr val="black"/>
                    </a:solidFill>
                    <a:latin typeface="华文楷体" panose="02010600040101010101" pitchFamily="2" charset="-122"/>
                    <a:ea typeface="华文楷体" panose="02010600040101010101" pitchFamily="2" charset="-122"/>
                  </a:rPr>
                  <a:t>报</a:t>
                </a:r>
                <a:r>
                  <a:rPr lang="en-US" altLang="zh-CN" sz="1800" dirty="0">
                    <a:solidFill>
                      <a:prstClr val="black"/>
                    </a:solidFill>
                    <a:latin typeface="华文楷体" panose="02010600040101010101" pitchFamily="2" charset="-122"/>
                    <a:ea typeface="华文楷体" panose="02010600040101010101" pitchFamily="2" charset="-122"/>
                  </a:rPr>
                  <a:t>4.2394%</a:t>
                </a:r>
                <a:r>
                  <a:rPr lang="zh-CN" altLang="en-US" sz="1800" dirty="0">
                    <a:solidFill>
                      <a:prstClr val="black"/>
                    </a:solidFill>
                    <a:latin typeface="华文楷体" panose="02010600040101010101" pitchFamily="2" charset="-122"/>
                    <a:ea typeface="华文楷体" panose="02010600040101010101" pitchFamily="2" charset="-122"/>
                  </a:rPr>
                  <a:t>，上涨</a:t>
                </a:r>
                <a:r>
                  <a:rPr lang="en-US" altLang="zh-CN" sz="1800" dirty="0">
                    <a:solidFill>
                      <a:prstClr val="black"/>
                    </a:solidFill>
                    <a:latin typeface="华文楷体" panose="02010600040101010101" pitchFamily="2" charset="-122"/>
                    <a:ea typeface="华文楷体" panose="02010600040101010101" pitchFamily="2" charset="-122"/>
                  </a:rPr>
                  <a:t>2.46</a:t>
                </a:r>
                <a:r>
                  <a:rPr lang="zh-CN" altLang="en-US" sz="1800" dirty="0">
                    <a:solidFill>
                      <a:prstClr val="black"/>
                    </a:solidFill>
                    <a:latin typeface="华文楷体" panose="02010600040101010101" pitchFamily="2" charset="-122"/>
                    <a:ea typeface="华文楷体" panose="02010600040101010101" pitchFamily="2" charset="-122"/>
                  </a:rPr>
                  <a:t>个基点。截至</a:t>
                </a:r>
                <a:r>
                  <a:rPr lang="en-US" altLang="zh-CN" sz="1800" dirty="0">
                    <a:solidFill>
                      <a:prstClr val="black"/>
                    </a:solidFill>
                    <a:latin typeface="华文楷体" panose="02010600040101010101" pitchFamily="2" charset="-122"/>
                    <a:ea typeface="华文楷体" panose="02010600040101010101" pitchFamily="2" charset="-122"/>
                  </a:rPr>
                  <a:t>11</a:t>
                </a:r>
                <a:r>
                  <a:rPr lang="zh-CN" altLang="en-US" sz="1800" dirty="0">
                    <a:solidFill>
                      <a:prstClr val="black"/>
                    </a:solidFill>
                    <a:latin typeface="华文楷体" panose="02010600040101010101" pitchFamily="2" charset="-122"/>
                    <a:ea typeface="华文楷体" panose="02010600040101010101" pitchFamily="2" charset="-122"/>
                  </a:rPr>
                  <a:t>：</a:t>
                </a:r>
                <a:r>
                  <a:rPr lang="en-US" altLang="zh-CN" sz="1800" dirty="0">
                    <a:solidFill>
                      <a:prstClr val="black"/>
                    </a:solidFill>
                    <a:latin typeface="华文楷体" panose="02010600040101010101" pitchFamily="2" charset="-122"/>
                    <a:ea typeface="华文楷体" panose="02010600040101010101" pitchFamily="2" charset="-122"/>
                  </a:rPr>
                  <a:t>25</a:t>
                </a:r>
                <a:r>
                  <a:rPr lang="zh-CN" altLang="en-US" sz="1800" dirty="0">
                    <a:solidFill>
                      <a:prstClr val="black"/>
                    </a:solidFill>
                    <a:latin typeface="华文楷体" panose="02010600040101010101" pitchFamily="2" charset="-122"/>
                    <a:ea typeface="华文楷体" panose="02010600040101010101" pitchFamily="2" charset="-122"/>
                  </a:rPr>
                  <a:t>，中国</a:t>
                </a:r>
                <a:r>
                  <a:rPr lang="en-US" altLang="zh-CN" sz="1800" dirty="0">
                    <a:solidFill>
                      <a:prstClr val="black"/>
                    </a:solidFill>
                    <a:latin typeface="华文楷体" panose="02010600040101010101" pitchFamily="2" charset="-122"/>
                    <a:ea typeface="华文楷体" panose="02010600040101010101" pitchFamily="2" charset="-122"/>
                  </a:rPr>
                  <a:t>7</a:t>
                </a:r>
                <a:r>
                  <a:rPr lang="zh-CN" altLang="en-US" sz="1800" dirty="0">
                    <a:solidFill>
                      <a:prstClr val="black"/>
                    </a:solidFill>
                    <a:latin typeface="华文楷体" panose="02010600040101010101" pitchFamily="2" charset="-122"/>
                    <a:ea typeface="华文楷体" panose="02010600040101010101" pitchFamily="2" charset="-122"/>
                  </a:rPr>
                  <a:t>天质押式回购利率跳升</a:t>
                </a:r>
                <a:r>
                  <a:rPr lang="en-US" altLang="zh-CN" sz="1800" dirty="0">
                    <a:solidFill>
                      <a:prstClr val="black"/>
                    </a:solidFill>
                    <a:latin typeface="华文楷体" panose="02010600040101010101" pitchFamily="2" charset="-122"/>
                    <a:ea typeface="华文楷体" panose="02010600040101010101" pitchFamily="2" charset="-122"/>
                  </a:rPr>
                  <a:t>26</a:t>
                </a:r>
                <a:r>
                  <a:rPr lang="zh-CN" altLang="en-US" sz="1800" dirty="0">
                    <a:solidFill>
                      <a:prstClr val="black"/>
                    </a:solidFill>
                    <a:latin typeface="华文楷体" panose="02010600040101010101" pitchFamily="2" charset="-122"/>
                    <a:ea typeface="华文楷体" panose="02010600040101010101" pitchFamily="2" charset="-122"/>
                  </a:rPr>
                  <a:t>个基点至</a:t>
                </a:r>
                <a:r>
                  <a:rPr lang="en-US" altLang="zh-CN" sz="1800" dirty="0">
                    <a:solidFill>
                      <a:prstClr val="black"/>
                    </a:solidFill>
                    <a:latin typeface="华文楷体" panose="02010600040101010101" pitchFamily="2" charset="-122"/>
                    <a:ea typeface="华文楷体" panose="02010600040101010101" pitchFamily="2" charset="-122"/>
                  </a:rPr>
                  <a:t>2.7819%</a:t>
                </a:r>
                <a:r>
                  <a:rPr lang="zh-CN" altLang="en-US" sz="1800" dirty="0">
                    <a:solidFill>
                      <a:prstClr val="black"/>
                    </a:solidFill>
                    <a:latin typeface="华文楷体" panose="02010600040101010101" pitchFamily="2" charset="-122"/>
                    <a:ea typeface="华文楷体" panose="02010600040101010101" pitchFamily="2" charset="-122"/>
                  </a:rPr>
                  <a:t>，至</a:t>
                </a:r>
                <a:r>
                  <a:rPr lang="en-US" altLang="zh-CN" sz="1800" dirty="0">
                    <a:solidFill>
                      <a:prstClr val="black"/>
                    </a:solidFill>
                    <a:latin typeface="华文楷体" panose="02010600040101010101" pitchFamily="2" charset="-122"/>
                    <a:ea typeface="华文楷体" panose="02010600040101010101" pitchFamily="2" charset="-122"/>
                  </a:rPr>
                  <a:t>2015</a:t>
                </a:r>
                <a:r>
                  <a:rPr lang="zh-CN" altLang="en-US" sz="1800" dirty="0">
                    <a:solidFill>
                      <a:prstClr val="black"/>
                    </a:solidFill>
                    <a:latin typeface="华文楷体" panose="02010600040101010101" pitchFamily="2" charset="-122"/>
                    <a:ea typeface="华文楷体" panose="02010600040101010101" pitchFamily="2" charset="-122"/>
                  </a:rPr>
                  <a:t>年</a:t>
                </a:r>
                <a:r>
                  <a:rPr lang="en-US" altLang="zh-CN" sz="1800" dirty="0">
                    <a:solidFill>
                      <a:prstClr val="black"/>
                    </a:solidFill>
                    <a:latin typeface="华文楷体" panose="02010600040101010101" pitchFamily="2" charset="-122"/>
                    <a:ea typeface="华文楷体" panose="02010600040101010101" pitchFamily="2" charset="-122"/>
                  </a:rPr>
                  <a:t>7</a:t>
                </a:r>
                <a:r>
                  <a:rPr lang="zh-CN" altLang="en-US" sz="1800" dirty="0">
                    <a:solidFill>
                      <a:prstClr val="black"/>
                    </a:solidFill>
                    <a:latin typeface="华文楷体" panose="02010600040101010101" pitchFamily="2" charset="-122"/>
                    <a:ea typeface="华文楷体" panose="02010600040101010101" pitchFamily="2" charset="-122"/>
                  </a:rPr>
                  <a:t>月以来高位；</a:t>
                </a:r>
                <a:r>
                  <a:rPr lang="en-US" altLang="zh-CN" sz="1800" dirty="0">
                    <a:solidFill>
                      <a:prstClr val="black"/>
                    </a:solidFill>
                    <a:latin typeface="华文楷体" panose="02010600040101010101" pitchFamily="2" charset="-122"/>
                    <a:ea typeface="华文楷体" panose="02010600040101010101" pitchFamily="2" charset="-122"/>
                  </a:rPr>
                  <a:t>14</a:t>
                </a:r>
                <a:r>
                  <a:rPr lang="zh-CN" altLang="en-US" sz="1800" dirty="0">
                    <a:solidFill>
                      <a:prstClr val="black"/>
                    </a:solidFill>
                    <a:latin typeface="华文楷体" panose="02010600040101010101" pitchFamily="2" charset="-122"/>
                    <a:ea typeface="华文楷体" panose="02010600040101010101" pitchFamily="2" charset="-122"/>
                  </a:rPr>
                  <a:t>天期跳涨</a:t>
                </a:r>
                <a:r>
                  <a:rPr lang="en-US" altLang="zh-CN" sz="1800" dirty="0">
                    <a:solidFill>
                      <a:prstClr val="black"/>
                    </a:solidFill>
                    <a:latin typeface="华文楷体" panose="02010600040101010101" pitchFamily="2" charset="-122"/>
                    <a:ea typeface="华文楷体" panose="02010600040101010101" pitchFamily="2" charset="-122"/>
                  </a:rPr>
                  <a:t>25</a:t>
                </a:r>
                <a:r>
                  <a:rPr lang="zh-CN" altLang="en-US" sz="1800" dirty="0">
                    <a:solidFill>
                      <a:prstClr val="black"/>
                    </a:solidFill>
                    <a:latin typeface="华文楷体" panose="02010600040101010101" pitchFamily="2" charset="-122"/>
                    <a:ea typeface="华文楷体" panose="02010600040101010101" pitchFamily="2" charset="-122"/>
                  </a:rPr>
                  <a:t>个基点至</a:t>
                </a:r>
                <a:r>
                  <a:rPr lang="en-US" altLang="zh-CN" sz="1800" dirty="0">
                    <a:solidFill>
                      <a:prstClr val="black"/>
                    </a:solidFill>
                    <a:latin typeface="华文楷体" panose="02010600040101010101" pitchFamily="2" charset="-122"/>
                    <a:ea typeface="华文楷体" panose="02010600040101010101" pitchFamily="2" charset="-122"/>
                  </a:rPr>
                  <a:t>3.3556%</a:t>
                </a:r>
                <a:r>
                  <a:rPr lang="zh-CN" altLang="en-US" sz="1800" dirty="0">
                    <a:solidFill>
                      <a:prstClr val="black"/>
                    </a:solidFill>
                    <a:latin typeface="华文楷体" panose="02010600040101010101" pitchFamily="2" charset="-122"/>
                    <a:ea typeface="华文楷体" panose="02010600040101010101" pitchFamily="2" charset="-122"/>
                  </a:rPr>
                  <a:t>。</a:t>
                </a:r>
                <a:endParaRPr lang="en-US" altLang="zh-CN" sz="1800" dirty="0">
                  <a:latin typeface="华文楷体" panose="02010600040101010101" pitchFamily="2" charset="-122"/>
                  <a:ea typeface="华文楷体" panose="02010600040101010101" pitchFamily="2" charset="-122"/>
                </a:endParaRPr>
              </a:p>
              <a:p>
                <a:pPr marL="0" indent="0">
                  <a:buClr>
                    <a:srgbClr val="B80E0F"/>
                  </a:buClr>
                  <a:buNone/>
                  <a:defRPr/>
                </a:pPr>
                <a:endParaRPr lang="en-US" altLang="zh-CN" dirty="0">
                  <a:latin typeface="华文楷体" panose="02010600040101010101" pitchFamily="2" charset="-122"/>
                  <a:ea typeface="华文楷体" panose="02010600040101010101" pitchFamily="2" charset="-122"/>
                </a:endParaRPr>
              </a:p>
            </p:txBody>
          </p:sp>
        </mc:Choice>
        <mc:Fallback xmlns="">
          <p:sp>
            <p:nvSpPr>
              <p:cNvPr id="3" name="内容占位符 2">
                <a:extLst>
                  <a:ext uri="{FF2B5EF4-FFF2-40B4-BE49-F238E27FC236}">
                    <a16:creationId xmlns:a16="http://schemas.microsoft.com/office/drawing/2014/main" id="{FFF581B0-FDBB-4179-A6AA-CCF60E618349}"/>
                  </a:ext>
                </a:extLst>
              </p:cNvPr>
              <p:cNvSpPr>
                <a:spLocks noGrp="1" noRot="1" noChangeAspect="1" noMove="1" noResize="1" noEditPoints="1" noAdjustHandles="1" noChangeArrowheads="1" noChangeShapeType="1" noTextEdit="1"/>
              </p:cNvSpPr>
              <p:nvPr>
                <p:ph idx="1"/>
              </p:nvPr>
            </p:nvSpPr>
            <p:spPr>
              <a:xfrm>
                <a:off x="685800" y="1668545"/>
                <a:ext cx="10396883" cy="4411744"/>
              </a:xfrm>
              <a:blipFill>
                <a:blip r:embed="rId3"/>
                <a:stretch>
                  <a:fillRect l="-1760" r="-293"/>
                </a:stretch>
              </a:blipFill>
            </p:spPr>
            <p:txBody>
              <a:bodyPr/>
              <a:lstStyle/>
              <a:p>
                <a:r>
                  <a:rPr lang="en-GB">
                    <a:noFill/>
                  </a:rPr>
                  <a:t> </a:t>
                </a:r>
              </a:p>
            </p:txBody>
          </p:sp>
        </mc:Fallback>
      </mc:AlternateContent>
    </p:spTree>
    <p:extLst>
      <p:ext uri="{BB962C8B-B14F-4D97-AF65-F5344CB8AC3E}">
        <p14:creationId xmlns:p14="http://schemas.microsoft.com/office/powerpoint/2010/main" val="30151768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a:xfrm>
            <a:off x="685800" y="685800"/>
            <a:ext cx="10569803" cy="1151965"/>
          </a:xfrm>
        </p:spPr>
        <p:txBody>
          <a:bodyPr>
            <a:normAutofit/>
          </a:bodyPr>
          <a:lstStyle/>
          <a:p>
            <a:r>
              <a:rPr lang="en-US" altLang="zh-CN" dirty="0"/>
              <a:t>Part 3</a:t>
            </a:r>
            <a:r>
              <a:rPr lang="zh-CN" altLang="en-US" dirty="0"/>
              <a:t>：</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金融策略实战</a:t>
            </a:r>
            <a:endParaRPr lang="zh-CN" altLang="en-US" dirty="0"/>
          </a:p>
        </p:txBody>
      </p:sp>
      <p:sp>
        <p:nvSpPr>
          <p:cNvPr id="3" name="内容占位符 2">
            <a:extLst>
              <a:ext uri="{FF2B5EF4-FFF2-40B4-BE49-F238E27FC236}">
                <a16:creationId xmlns:a16="http://schemas.microsoft.com/office/drawing/2014/main" id="{FFF581B0-FDBB-4179-A6AA-CCF60E618349}"/>
              </a:ext>
            </a:extLst>
          </p:cNvPr>
          <p:cNvSpPr>
            <a:spLocks noGrp="1"/>
          </p:cNvSpPr>
          <p:nvPr>
            <p:ph idx="1"/>
          </p:nvPr>
        </p:nvSpPr>
        <p:spPr>
          <a:xfrm>
            <a:off x="685800" y="1668545"/>
            <a:ext cx="10396883" cy="4411744"/>
          </a:xfrm>
        </p:spPr>
        <p:txBody>
          <a:bodyPr>
            <a:normAutofit/>
          </a:bodyPr>
          <a:lstStyle/>
          <a:p>
            <a:pPr marL="228600" marR="0" lvl="0" indent="-228600" algn="l" defTabSz="914400" rtl="0" eaLnBrk="1" fontAlgn="auto" latinLnBrk="0" hangingPunct="1">
              <a:lnSpc>
                <a:spcPct val="120000"/>
              </a:lnSpc>
              <a:spcBef>
                <a:spcPts val="1000"/>
              </a:spcBef>
              <a:spcAft>
                <a:spcPts val="0"/>
              </a:spcAft>
              <a:buClr>
                <a:srgbClr val="B80E0F"/>
              </a:buClr>
              <a:buSzPct val="160000"/>
              <a:buFont typeface="Wingdings" panose="05000000000000000000" pitchFamily="2" charset="2"/>
              <a:buChar char="Ø"/>
              <a:tabLst/>
              <a:defRPr/>
            </a:pPr>
            <a:r>
              <a:rPr lang="en-US" altLang="zh-CN" sz="2400" dirty="0">
                <a:solidFill>
                  <a:prstClr val="black"/>
                </a:solidFill>
                <a:latin typeface="华文楷体" panose="02010600040101010101" pitchFamily="2" charset="-122"/>
                <a:ea typeface="华文楷体" panose="02010600040101010101" pitchFamily="2" charset="-122"/>
              </a:rPr>
              <a:t>5.4</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 </a:t>
            </a: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金融无风险交易工具逆回购</a:t>
            </a:r>
            <a:r>
              <a:rPr lang="en-US" altLang="zh-CN" sz="2400" dirty="0">
                <a:solidFill>
                  <a:prstClr val="black"/>
                </a:solidFill>
                <a:latin typeface="华文楷体" panose="02010600040101010101" pitchFamily="2" charset="-122"/>
                <a:ea typeface="华文楷体" panose="02010600040101010101" pitchFamily="2" charset="-122"/>
              </a:rPr>
              <a:t>——5.</a:t>
            </a:r>
            <a:r>
              <a:rPr lang="zh-CN" altLang="en-US" sz="2400" dirty="0">
                <a:solidFill>
                  <a:prstClr val="black"/>
                </a:solidFill>
                <a:latin typeface="华文楷体" panose="02010600040101010101" pitchFamily="2" charset="-122"/>
                <a:ea typeface="华文楷体" panose="02010600040101010101" pitchFamily="2" charset="-122"/>
              </a:rPr>
              <a:t>央行的公开市场操作</a:t>
            </a:r>
            <a:endPar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endParaRPr>
          </a:p>
          <a:p>
            <a:pPr marL="0" indent="0">
              <a:buClr>
                <a:srgbClr val="B80E0F"/>
              </a:buClr>
              <a:buNone/>
              <a:defRPr/>
            </a:pPr>
            <a:r>
              <a:rPr lang="zh-CN" altLang="en-US" dirty="0">
                <a:solidFill>
                  <a:prstClr val="black"/>
                </a:solidFill>
                <a:latin typeface="华文楷体" panose="02010600040101010101" pitchFamily="2" charset="-122"/>
                <a:ea typeface="华文楷体" panose="02010600040101010101" pitchFamily="2" charset="-122"/>
              </a:rPr>
              <a:t>央行通过购买逆回购操作使市场资金收缩，通过购买正回购操作释放资金，给市场注入更大的流动性，从而达到国家对市场的宏观调控。</a:t>
            </a:r>
            <a:r>
              <a:rPr lang="zh-CN" altLang="en-US" b="1" dirty="0">
                <a:solidFill>
                  <a:prstClr val="black"/>
                </a:solidFill>
                <a:latin typeface="华文楷体" panose="02010600040101010101" pitchFamily="2" charset="-122"/>
                <a:ea typeface="华文楷体" panose="02010600040101010101" pitchFamily="2" charset="-122"/>
              </a:rPr>
              <a:t>下面我们再用数据分析一下回购市场的利率规律，具体见</a:t>
            </a:r>
            <a:r>
              <a:rPr lang="en-GB" altLang="zh-CN" b="1" dirty="0">
                <a:solidFill>
                  <a:prstClr val="black"/>
                </a:solidFill>
                <a:latin typeface="华文楷体" panose="02010600040101010101" pitchFamily="2" charset="-122"/>
                <a:ea typeface="华文楷体" panose="02010600040101010101" pitchFamily="2" charset="-122"/>
              </a:rPr>
              <a:t>R</a:t>
            </a:r>
            <a:r>
              <a:rPr lang="zh-CN" altLang="en-US" b="1" dirty="0">
                <a:solidFill>
                  <a:prstClr val="black"/>
                </a:solidFill>
                <a:latin typeface="华文楷体" panose="02010600040101010101" pitchFamily="2" charset="-122"/>
                <a:ea typeface="华文楷体" panose="02010600040101010101" pitchFamily="2" charset="-122"/>
              </a:rPr>
              <a:t>。</a:t>
            </a:r>
            <a:endParaRPr lang="en-US" altLang="zh-CN" b="1"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883305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A507AD-AA7D-45B1-A03D-1E271A62156B}"/>
              </a:ext>
            </a:extLst>
          </p:cNvPr>
          <p:cNvSpPr>
            <a:spLocks noGrp="1"/>
          </p:cNvSpPr>
          <p:nvPr>
            <p:ph type="title"/>
          </p:nvPr>
        </p:nvSpPr>
        <p:spPr>
          <a:xfrm>
            <a:off x="685801" y="685800"/>
            <a:ext cx="10579230" cy="1151965"/>
          </a:xfrm>
        </p:spPr>
        <p:txBody>
          <a:bodyPr>
            <a:normAutofit/>
          </a:bodyPr>
          <a:lstStyle/>
          <a:p>
            <a:r>
              <a:rPr lang="en-US" altLang="zh-CN" dirty="0"/>
              <a:t>Part 3</a:t>
            </a:r>
            <a:r>
              <a:rPr lang="zh-CN" altLang="en-US" dirty="0"/>
              <a:t>：</a:t>
            </a:r>
            <a:r>
              <a:rPr lang="en-US" altLang="zh-CN" sz="5400" dirty="0">
                <a:latin typeface="华文楷体" panose="02010600040101010101" pitchFamily="2" charset="-122"/>
                <a:ea typeface="华文楷体" panose="02010600040101010101" pitchFamily="2" charset="-122"/>
              </a:rPr>
              <a:t> </a:t>
            </a:r>
            <a:r>
              <a:rPr lang="zh-CN" altLang="en-US" sz="5400" dirty="0">
                <a:latin typeface="华文楷体" panose="02010600040101010101" pitchFamily="2" charset="-122"/>
                <a:ea typeface="华文楷体" panose="02010600040101010101" pitchFamily="2" charset="-122"/>
              </a:rPr>
              <a:t>金融策略实战</a:t>
            </a:r>
            <a:endParaRPr lang="zh-CN" altLang="en-US" dirty="0"/>
          </a:p>
        </p:txBody>
      </p:sp>
      <p:sp>
        <p:nvSpPr>
          <p:cNvPr id="3" name="内容占位符 2">
            <a:extLst>
              <a:ext uri="{FF2B5EF4-FFF2-40B4-BE49-F238E27FC236}">
                <a16:creationId xmlns:a16="http://schemas.microsoft.com/office/drawing/2014/main" id="{FF27BE86-2289-4304-A442-E2C8EC7E066E}"/>
              </a:ext>
            </a:extLst>
          </p:cNvPr>
          <p:cNvSpPr>
            <a:spLocks noGrp="1"/>
          </p:cNvSpPr>
          <p:nvPr>
            <p:ph idx="1"/>
          </p:nvPr>
        </p:nvSpPr>
        <p:spPr/>
        <p:txBody>
          <a:bodyPr>
            <a:normAutofit/>
          </a:bodyPr>
          <a:lstStyle/>
          <a:p>
            <a:r>
              <a:rPr lang="en-US" altLang="zh-CN" sz="2800" b="1" dirty="0">
                <a:latin typeface="华文楷体" panose="02010600040101010101" pitchFamily="2" charset="-122"/>
                <a:ea typeface="华文楷体" panose="02010600040101010101" pitchFamily="2" charset="-122"/>
              </a:rPr>
              <a:t>Chapter 5</a:t>
            </a:r>
            <a:r>
              <a:rPr lang="zh-CN" altLang="en-US" sz="2800" b="1" dirty="0">
                <a:latin typeface="华文楷体" panose="02010600040101010101" pitchFamily="2" charset="-122"/>
                <a:ea typeface="华文楷体" panose="02010600040101010101" pitchFamily="2" charset="-122"/>
              </a:rPr>
              <a:t>：债券和回购</a:t>
            </a:r>
            <a:endParaRPr lang="en-US" altLang="zh-CN" sz="2800" b="1"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en-US" altLang="zh-CN" sz="2400" dirty="0">
                <a:latin typeface="华文楷体" panose="02010600040101010101" pitchFamily="2" charset="-122"/>
                <a:ea typeface="华文楷体" panose="02010600040101010101" pitchFamily="2" charset="-122"/>
              </a:rPr>
              <a:t>5.1 </a:t>
            </a:r>
            <a:r>
              <a:rPr lang="zh-CN" altLang="en-US" sz="2400" dirty="0">
                <a:latin typeface="华文楷体" panose="02010600040101010101" pitchFamily="2" charset="-122"/>
                <a:ea typeface="华文楷体" panose="02010600040101010101" pitchFamily="2" charset="-122"/>
              </a:rPr>
              <a:t>了解国债</a:t>
            </a:r>
            <a:endParaRPr lang="en-US" altLang="zh-CN" sz="240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en-US" altLang="zh-CN" sz="2400" dirty="0">
                <a:latin typeface="华文楷体" panose="02010600040101010101" pitchFamily="2" charset="-122"/>
                <a:ea typeface="华文楷体" panose="02010600040101010101" pitchFamily="2" charset="-122"/>
              </a:rPr>
              <a:t>5.2 </a:t>
            </a:r>
            <a:r>
              <a:rPr lang="zh-CN" altLang="en-US" sz="2400" dirty="0">
                <a:latin typeface="华文楷体" panose="02010600040101010101" pitchFamily="2" charset="-122"/>
                <a:ea typeface="华文楷体" panose="02010600040101010101" pitchFamily="2" charset="-122"/>
              </a:rPr>
              <a:t>企业债和企业债套利</a:t>
            </a:r>
            <a:endParaRPr lang="en-US" altLang="zh-CN" sz="240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en-US" altLang="zh-CN" sz="2400" dirty="0">
                <a:latin typeface="华文楷体" panose="02010600040101010101" pitchFamily="2" charset="-122"/>
                <a:ea typeface="华文楷体" panose="02010600040101010101" pitchFamily="2" charset="-122"/>
              </a:rPr>
              <a:t>5.3 </a:t>
            </a:r>
            <a:r>
              <a:rPr lang="zh-CN" altLang="en-US" sz="2400" dirty="0">
                <a:latin typeface="华文楷体" panose="02010600040101010101" pitchFamily="2" charset="-122"/>
                <a:ea typeface="华文楷体" panose="02010600040101010101" pitchFamily="2" charset="-122"/>
              </a:rPr>
              <a:t>可转债套利实践</a:t>
            </a:r>
            <a:endParaRPr lang="en-US" altLang="zh-CN" sz="240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en-US" altLang="zh-CN" sz="2400" dirty="0">
                <a:highlight>
                  <a:srgbClr val="FFFF00"/>
                </a:highlight>
                <a:latin typeface="华文楷体" panose="02010600040101010101" pitchFamily="2" charset="-122"/>
                <a:ea typeface="华文楷体" panose="02010600040101010101" pitchFamily="2" charset="-122"/>
              </a:rPr>
              <a:t>5.4 </a:t>
            </a:r>
            <a:r>
              <a:rPr lang="zh-CN" altLang="en-US" sz="2400" dirty="0">
                <a:highlight>
                  <a:srgbClr val="FFFF00"/>
                </a:highlight>
                <a:latin typeface="华文楷体" panose="02010600040101010101" pitchFamily="2" charset="-122"/>
                <a:ea typeface="华文楷体" panose="02010600040101010101" pitchFamily="2" charset="-122"/>
              </a:rPr>
              <a:t>金融无风险交易工具逆回购</a:t>
            </a:r>
            <a:endParaRPr lang="en-US" altLang="zh-CN" sz="2400" dirty="0">
              <a:highlight>
                <a:srgbClr val="FFFF00"/>
              </a:highlight>
              <a:latin typeface="华文楷体" panose="02010600040101010101" pitchFamily="2" charset="-122"/>
              <a:ea typeface="华文楷体" panose="02010600040101010101" pitchFamily="2" charset="-122"/>
            </a:endParaRPr>
          </a:p>
          <a:p>
            <a:endParaRPr lang="zh-CN" altLang="en-US" dirty="0"/>
          </a:p>
        </p:txBody>
      </p:sp>
    </p:spTree>
    <p:extLst>
      <p:ext uri="{BB962C8B-B14F-4D97-AF65-F5344CB8AC3E}">
        <p14:creationId xmlns:p14="http://schemas.microsoft.com/office/powerpoint/2010/main" val="1006184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a:xfrm>
            <a:off x="685800" y="685800"/>
            <a:ext cx="10569803" cy="1151965"/>
          </a:xfrm>
        </p:spPr>
        <p:txBody>
          <a:bodyPr>
            <a:normAutofit/>
          </a:bodyPr>
          <a:lstStyle/>
          <a:p>
            <a:r>
              <a:rPr lang="en-US" altLang="zh-CN" dirty="0"/>
              <a:t>Part 3</a:t>
            </a:r>
            <a:r>
              <a:rPr lang="zh-CN" altLang="en-US" dirty="0"/>
              <a:t>：</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金融策略实战</a:t>
            </a:r>
            <a:endParaRPr lang="zh-CN" altLang="en-US" dirty="0"/>
          </a:p>
        </p:txBody>
      </p:sp>
      <p:sp>
        <p:nvSpPr>
          <p:cNvPr id="3" name="内容占位符 2">
            <a:extLst>
              <a:ext uri="{FF2B5EF4-FFF2-40B4-BE49-F238E27FC236}">
                <a16:creationId xmlns:a16="http://schemas.microsoft.com/office/drawing/2014/main" id="{FFF581B0-FDBB-4179-A6AA-CCF60E618349}"/>
              </a:ext>
            </a:extLst>
          </p:cNvPr>
          <p:cNvSpPr>
            <a:spLocks noGrp="1"/>
          </p:cNvSpPr>
          <p:nvPr>
            <p:ph idx="1"/>
          </p:nvPr>
        </p:nvSpPr>
        <p:spPr>
          <a:xfrm>
            <a:off x="685800" y="1357461"/>
            <a:ext cx="10396883" cy="4411744"/>
          </a:xfrm>
        </p:spPr>
        <p:txBody>
          <a:bodyPr>
            <a:normAutofit/>
          </a:bodyPr>
          <a:lstStyle/>
          <a:p>
            <a:pPr marL="228600" marR="0" lvl="0" indent="-228600" algn="l" defTabSz="914400" rtl="0" eaLnBrk="1" fontAlgn="auto" latinLnBrk="0" hangingPunct="1">
              <a:lnSpc>
                <a:spcPct val="120000"/>
              </a:lnSpc>
              <a:spcBef>
                <a:spcPts val="1000"/>
              </a:spcBef>
              <a:spcAft>
                <a:spcPts val="0"/>
              </a:spcAft>
              <a:buClr>
                <a:srgbClr val="B80E0F"/>
              </a:buClr>
              <a:buSzPct val="160000"/>
              <a:buFont typeface="Wingdings" panose="05000000000000000000" pitchFamily="2" charset="2"/>
              <a:buChar char="Ø"/>
              <a:tabLst/>
              <a:defRPr/>
            </a:pPr>
            <a:r>
              <a:rPr lang="en-US" altLang="zh-CN" sz="2400" dirty="0">
                <a:solidFill>
                  <a:prstClr val="black"/>
                </a:solidFill>
                <a:latin typeface="华文楷体" panose="02010600040101010101" pitchFamily="2" charset="-122"/>
                <a:ea typeface="华文楷体" panose="02010600040101010101" pitchFamily="2" charset="-122"/>
              </a:rPr>
              <a:t>5.4</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 </a:t>
            </a: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金融无风险交易工具逆回购</a:t>
            </a:r>
            <a:endPar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r>
              <a:rPr lang="zh-CN" altLang="en-US" dirty="0">
                <a:solidFill>
                  <a:prstClr val="black"/>
                </a:solidFill>
                <a:latin typeface="华文楷体" panose="02010600040101010101" pitchFamily="2" charset="-122"/>
                <a:ea typeface="华文楷体" panose="02010600040101010101" pitchFamily="2" charset="-122"/>
              </a:rPr>
              <a:t>问题：如何进行逆回购交易</a:t>
            </a:r>
            <a:endParaRPr lang="en-US" altLang="zh-CN" dirty="0">
              <a:solidFill>
                <a:prstClr val="black"/>
              </a:solidFill>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r>
              <a:rPr lang="zh-CN" altLang="en-US" dirty="0">
                <a:solidFill>
                  <a:prstClr val="black"/>
                </a:solidFill>
                <a:latin typeface="华文楷体" panose="02010600040101010101" pitchFamily="2" charset="-122"/>
                <a:ea typeface="华文楷体" panose="02010600040101010101" pitchFamily="2" charset="-122"/>
              </a:rPr>
              <a:t>引言：</a:t>
            </a:r>
            <a:r>
              <a:rPr lang="en-US" altLang="zh-CN" dirty="0">
                <a:solidFill>
                  <a:prstClr val="black"/>
                </a:solidFill>
                <a:latin typeface="华文楷体" panose="02010600040101010101" pitchFamily="2" charset="-122"/>
                <a:ea typeface="华文楷体" panose="02010600040101010101" pitchFamily="2" charset="-122"/>
              </a:rPr>
              <a:t>2013</a:t>
            </a:r>
            <a:r>
              <a:rPr lang="zh-CN" altLang="en-US" dirty="0">
                <a:solidFill>
                  <a:prstClr val="black"/>
                </a:solidFill>
                <a:latin typeface="华文楷体" panose="02010600040101010101" pitchFamily="2" charset="-122"/>
                <a:ea typeface="华文楷体" panose="02010600040101010101" pitchFamily="2" charset="-122"/>
              </a:rPr>
              <a:t>年的</a:t>
            </a:r>
            <a:r>
              <a:rPr lang="en-US" altLang="zh-CN" dirty="0">
                <a:solidFill>
                  <a:prstClr val="black"/>
                </a:solidFill>
                <a:latin typeface="华文楷体" panose="02010600040101010101" pitchFamily="2" charset="-122"/>
                <a:ea typeface="华文楷体" panose="02010600040101010101" pitchFamily="2" charset="-122"/>
              </a:rPr>
              <a:t>6</a:t>
            </a:r>
            <a:r>
              <a:rPr lang="zh-CN" altLang="en-US" dirty="0">
                <a:solidFill>
                  <a:prstClr val="black"/>
                </a:solidFill>
                <a:latin typeface="华文楷体" panose="02010600040101010101" pitchFamily="2" charset="-122"/>
                <a:ea typeface="华文楷体" panose="02010600040101010101" pitchFamily="2" charset="-122"/>
              </a:rPr>
              <a:t>月，支付宝推出的“余额宝”赚尽了无数人的眼球，同时也吸引了大量小额资金进入。“余额宝”提高了我们的散钱利息年化收益率达到了</a:t>
            </a:r>
            <a:r>
              <a:rPr lang="en-US" altLang="zh-CN" dirty="0">
                <a:solidFill>
                  <a:prstClr val="black"/>
                </a:solidFill>
                <a:latin typeface="华文楷体" panose="02010600040101010101" pitchFamily="2" charset="-122"/>
                <a:ea typeface="华文楷体" panose="02010600040101010101" pitchFamily="2" charset="-122"/>
              </a:rPr>
              <a:t>4.0%</a:t>
            </a:r>
            <a:r>
              <a:rPr lang="zh-CN" altLang="en-US" dirty="0">
                <a:solidFill>
                  <a:prstClr val="black"/>
                </a:solidFill>
                <a:latin typeface="华文楷体" panose="02010600040101010101" pitchFamily="2" charset="-122"/>
                <a:ea typeface="华文楷体" panose="02010600040101010101" pitchFamily="2" charset="-122"/>
              </a:rPr>
              <a:t>左右，比起银行活期存储存款利率</a:t>
            </a:r>
            <a:r>
              <a:rPr lang="en-US" altLang="zh-CN" dirty="0">
                <a:solidFill>
                  <a:prstClr val="black"/>
                </a:solidFill>
                <a:latin typeface="华文楷体" panose="02010600040101010101" pitchFamily="2" charset="-122"/>
                <a:ea typeface="华文楷体" panose="02010600040101010101" pitchFamily="2" charset="-122"/>
              </a:rPr>
              <a:t>0.3%</a:t>
            </a:r>
            <a:r>
              <a:rPr lang="zh-CN" altLang="en-US" dirty="0">
                <a:solidFill>
                  <a:prstClr val="black"/>
                </a:solidFill>
                <a:latin typeface="华文楷体" panose="02010600040101010101" pitchFamily="2" charset="-122"/>
                <a:ea typeface="华文楷体" panose="02010600040101010101" pitchFamily="2" charset="-122"/>
              </a:rPr>
              <a:t>高出太多了，它撼动着银行“躺着赚钱”的地位。在金融市场，如果想获得年化收益率</a:t>
            </a:r>
            <a:r>
              <a:rPr lang="en-US" altLang="zh-CN" dirty="0">
                <a:solidFill>
                  <a:prstClr val="black"/>
                </a:solidFill>
                <a:latin typeface="华文楷体" panose="02010600040101010101" pitchFamily="2" charset="-122"/>
                <a:ea typeface="华文楷体" panose="02010600040101010101" pitchFamily="2" charset="-122"/>
              </a:rPr>
              <a:t>4%~5%</a:t>
            </a:r>
            <a:r>
              <a:rPr lang="zh-CN" altLang="en-US" dirty="0">
                <a:solidFill>
                  <a:prstClr val="black"/>
                </a:solidFill>
                <a:latin typeface="华文楷体" panose="02010600040101010101" pitchFamily="2" charset="-122"/>
                <a:ea typeface="华文楷体" panose="02010600040101010101" pitchFamily="2" charset="-122"/>
              </a:rPr>
              <a:t>也并非难事，通过“逆回购”一样可以。一旦遇到货币紧张时（银行缺钱），更可达到</a:t>
            </a:r>
            <a:r>
              <a:rPr lang="en-US" altLang="zh-CN" dirty="0">
                <a:solidFill>
                  <a:prstClr val="black"/>
                </a:solidFill>
                <a:latin typeface="华文楷体" panose="02010600040101010101" pitchFamily="2" charset="-122"/>
                <a:ea typeface="华文楷体" panose="02010600040101010101" pitchFamily="2" charset="-122"/>
              </a:rPr>
              <a:t>50%</a:t>
            </a:r>
            <a:r>
              <a:rPr lang="zh-CN" altLang="en-US" dirty="0">
                <a:solidFill>
                  <a:prstClr val="black"/>
                </a:solidFill>
                <a:latin typeface="华文楷体" panose="02010600040101010101" pitchFamily="2" charset="-122"/>
                <a:ea typeface="华文楷体" panose="02010600040101010101" pitchFamily="2" charset="-122"/>
              </a:rPr>
              <a:t>一天的隔夜回购利率</a:t>
            </a:r>
            <a:endParaRPr lang="en-US" altLang="zh-CN" b="1" dirty="0">
              <a:solidFill>
                <a:srgbClr val="FF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949747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a:xfrm>
            <a:off x="685800" y="685800"/>
            <a:ext cx="10569803" cy="1151965"/>
          </a:xfrm>
        </p:spPr>
        <p:txBody>
          <a:bodyPr>
            <a:normAutofit/>
          </a:bodyPr>
          <a:lstStyle/>
          <a:p>
            <a:r>
              <a:rPr lang="en-US" altLang="zh-CN" dirty="0"/>
              <a:t>Part 3</a:t>
            </a:r>
            <a:r>
              <a:rPr lang="zh-CN" altLang="en-US" dirty="0"/>
              <a:t>：</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金融策略实战</a:t>
            </a:r>
            <a:endParaRPr lang="zh-CN" altLang="en-US" dirty="0"/>
          </a:p>
        </p:txBody>
      </p:sp>
      <p:sp>
        <p:nvSpPr>
          <p:cNvPr id="3" name="内容占位符 2">
            <a:extLst>
              <a:ext uri="{FF2B5EF4-FFF2-40B4-BE49-F238E27FC236}">
                <a16:creationId xmlns:a16="http://schemas.microsoft.com/office/drawing/2014/main" id="{FFF581B0-FDBB-4179-A6AA-CCF60E618349}"/>
              </a:ext>
            </a:extLst>
          </p:cNvPr>
          <p:cNvSpPr>
            <a:spLocks noGrp="1"/>
          </p:cNvSpPr>
          <p:nvPr>
            <p:ph idx="1"/>
          </p:nvPr>
        </p:nvSpPr>
        <p:spPr>
          <a:xfrm>
            <a:off x="685800" y="1357461"/>
            <a:ext cx="10396883" cy="4411744"/>
          </a:xfrm>
        </p:spPr>
        <p:txBody>
          <a:bodyPr>
            <a:normAutofit/>
          </a:bodyPr>
          <a:lstStyle/>
          <a:p>
            <a:pPr marL="228600" marR="0" lvl="0" indent="-228600" algn="l" defTabSz="914400" rtl="0" eaLnBrk="1" fontAlgn="auto" latinLnBrk="0" hangingPunct="1">
              <a:lnSpc>
                <a:spcPct val="120000"/>
              </a:lnSpc>
              <a:spcBef>
                <a:spcPts val="1000"/>
              </a:spcBef>
              <a:spcAft>
                <a:spcPts val="0"/>
              </a:spcAft>
              <a:buClr>
                <a:srgbClr val="B80E0F"/>
              </a:buClr>
              <a:buSzPct val="160000"/>
              <a:buFont typeface="Wingdings" panose="05000000000000000000" pitchFamily="2" charset="2"/>
              <a:buChar char="Ø"/>
              <a:tabLst/>
              <a:defRPr/>
            </a:pPr>
            <a:r>
              <a:rPr lang="en-US" altLang="zh-CN" sz="2400" dirty="0">
                <a:solidFill>
                  <a:prstClr val="black"/>
                </a:solidFill>
                <a:latin typeface="华文楷体" panose="02010600040101010101" pitchFamily="2" charset="-122"/>
                <a:ea typeface="华文楷体" panose="02010600040101010101" pitchFamily="2" charset="-122"/>
              </a:rPr>
              <a:t>5.4</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 </a:t>
            </a: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金融无风险交易工具逆回购</a:t>
            </a:r>
            <a:r>
              <a:rPr lang="en-US" altLang="zh-CN" sz="2400" dirty="0">
                <a:solidFill>
                  <a:prstClr val="black"/>
                </a:solidFill>
                <a:latin typeface="华文楷体" panose="02010600040101010101" pitchFamily="2" charset="-122"/>
                <a:ea typeface="华文楷体" panose="02010600040101010101" pitchFamily="2" charset="-122"/>
              </a:rPr>
              <a:t>——1.</a:t>
            </a:r>
            <a:r>
              <a:rPr lang="zh-CN" altLang="en-US" sz="2400" dirty="0">
                <a:solidFill>
                  <a:prstClr val="black"/>
                </a:solidFill>
                <a:latin typeface="华文楷体" panose="02010600040101010101" pitchFamily="2" charset="-122"/>
                <a:ea typeface="华文楷体" panose="02010600040101010101" pitchFamily="2" charset="-122"/>
              </a:rPr>
              <a:t>逆回购简单介绍</a:t>
            </a:r>
            <a:endPar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endParaRPr>
          </a:p>
          <a:p>
            <a:pPr>
              <a:buClr>
                <a:srgbClr val="B80E0F"/>
              </a:buClr>
              <a:defRPr/>
            </a:pPr>
            <a:r>
              <a:rPr lang="zh-CN" altLang="en-US" dirty="0">
                <a:solidFill>
                  <a:prstClr val="black"/>
                </a:solidFill>
                <a:latin typeface="华文楷体" panose="02010600040101010101" pitchFamily="2" charset="-122"/>
                <a:ea typeface="华文楷体" panose="02010600040101010101" pitchFamily="2" charset="-122"/>
              </a:rPr>
              <a:t>回购交易是质押贷款的一种方式，通常用在政府债券上。债券经纪人向投资者临时出售一定的债券，同时签约在一定的时间内以稍高价格买回来。债券经纪人从中取得资金再用来投资，而投资者从价格差中得利。回购交易长的有几个月，但通常情况下只有</a:t>
            </a:r>
            <a:r>
              <a:rPr lang="en-US" altLang="zh-CN" dirty="0">
                <a:solidFill>
                  <a:prstClr val="black"/>
                </a:solidFill>
                <a:latin typeface="华文楷体" panose="02010600040101010101" pitchFamily="2" charset="-122"/>
                <a:ea typeface="华文楷体" panose="02010600040101010101" pitchFamily="2" charset="-122"/>
              </a:rPr>
              <a:t>24</a:t>
            </a:r>
            <a:r>
              <a:rPr lang="zh-CN" altLang="en-US" dirty="0">
                <a:solidFill>
                  <a:prstClr val="black"/>
                </a:solidFill>
                <a:latin typeface="华文楷体" panose="02010600040101010101" pitchFamily="2" charset="-122"/>
                <a:ea typeface="华文楷体" panose="02010600040101010101" pitchFamily="2" charset="-122"/>
              </a:rPr>
              <a:t>小时，是一种超短期的金融工具。一般分为国债回购交易、债券回购交易、证券回购交易、质押式回购等。回购交易更多地具有短期融资的属性，从运作方式看，它结合了现货交易和远期交易的特点，通常在债券交易中运用。</a:t>
            </a:r>
            <a:endParaRPr lang="en-US"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10009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a:xfrm>
            <a:off x="685800" y="685800"/>
            <a:ext cx="10569803" cy="1151965"/>
          </a:xfrm>
        </p:spPr>
        <p:txBody>
          <a:bodyPr>
            <a:normAutofit/>
          </a:bodyPr>
          <a:lstStyle/>
          <a:p>
            <a:r>
              <a:rPr lang="en-US" altLang="zh-CN" dirty="0"/>
              <a:t>Part 3</a:t>
            </a:r>
            <a:r>
              <a:rPr lang="zh-CN" altLang="en-US" dirty="0"/>
              <a:t>：</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金融策略实战</a:t>
            </a:r>
            <a:endParaRPr lang="zh-CN" altLang="en-US" dirty="0"/>
          </a:p>
        </p:txBody>
      </p:sp>
      <p:sp>
        <p:nvSpPr>
          <p:cNvPr id="3" name="内容占位符 2">
            <a:extLst>
              <a:ext uri="{FF2B5EF4-FFF2-40B4-BE49-F238E27FC236}">
                <a16:creationId xmlns:a16="http://schemas.microsoft.com/office/drawing/2014/main" id="{FFF581B0-FDBB-4179-A6AA-CCF60E618349}"/>
              </a:ext>
            </a:extLst>
          </p:cNvPr>
          <p:cNvSpPr>
            <a:spLocks noGrp="1"/>
          </p:cNvSpPr>
          <p:nvPr>
            <p:ph idx="1"/>
          </p:nvPr>
        </p:nvSpPr>
        <p:spPr>
          <a:xfrm>
            <a:off x="685800" y="1357461"/>
            <a:ext cx="10396883" cy="4411744"/>
          </a:xfrm>
        </p:spPr>
        <p:txBody>
          <a:bodyPr>
            <a:normAutofit/>
          </a:bodyPr>
          <a:lstStyle/>
          <a:p>
            <a:pPr marL="228600" marR="0" lvl="0" indent="-228600" algn="l" defTabSz="914400" rtl="0" eaLnBrk="1" fontAlgn="auto" latinLnBrk="0" hangingPunct="1">
              <a:lnSpc>
                <a:spcPct val="120000"/>
              </a:lnSpc>
              <a:spcBef>
                <a:spcPts val="1000"/>
              </a:spcBef>
              <a:spcAft>
                <a:spcPts val="0"/>
              </a:spcAft>
              <a:buClr>
                <a:srgbClr val="B80E0F"/>
              </a:buClr>
              <a:buSzPct val="160000"/>
              <a:buFont typeface="Wingdings" panose="05000000000000000000" pitchFamily="2" charset="2"/>
              <a:buChar char="Ø"/>
              <a:tabLst/>
              <a:defRPr/>
            </a:pPr>
            <a:r>
              <a:rPr lang="en-US" altLang="zh-CN" sz="2400" dirty="0">
                <a:solidFill>
                  <a:prstClr val="black"/>
                </a:solidFill>
                <a:latin typeface="华文楷体" panose="02010600040101010101" pitchFamily="2" charset="-122"/>
                <a:ea typeface="华文楷体" panose="02010600040101010101" pitchFamily="2" charset="-122"/>
              </a:rPr>
              <a:t>5.4</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 </a:t>
            </a: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金融无风险交易工具逆回购</a:t>
            </a:r>
            <a:r>
              <a:rPr lang="en-US" altLang="zh-CN" sz="2400" dirty="0">
                <a:solidFill>
                  <a:prstClr val="black"/>
                </a:solidFill>
                <a:latin typeface="华文楷体" panose="02010600040101010101" pitchFamily="2" charset="-122"/>
                <a:ea typeface="华文楷体" panose="02010600040101010101" pitchFamily="2" charset="-122"/>
              </a:rPr>
              <a:t>——1.</a:t>
            </a:r>
            <a:r>
              <a:rPr lang="zh-CN" altLang="en-US" sz="2400" dirty="0">
                <a:solidFill>
                  <a:prstClr val="black"/>
                </a:solidFill>
                <a:latin typeface="华文楷体" panose="02010600040101010101" pitchFamily="2" charset="-122"/>
                <a:ea typeface="华文楷体" panose="02010600040101010101" pitchFamily="2" charset="-122"/>
              </a:rPr>
              <a:t>逆回购简单介绍</a:t>
            </a:r>
            <a:endPar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endParaRPr>
          </a:p>
          <a:p>
            <a:pPr>
              <a:buClr>
                <a:srgbClr val="B80E0F"/>
              </a:buClr>
              <a:defRPr/>
            </a:pPr>
            <a:r>
              <a:rPr lang="zh-CN" altLang="en-US" dirty="0">
                <a:solidFill>
                  <a:prstClr val="black"/>
                </a:solidFill>
                <a:latin typeface="华文楷体" panose="02010600040101010101" pitchFamily="2" charset="-122"/>
                <a:ea typeface="华文楷体" panose="02010600040101010101" pitchFamily="2" charset="-122"/>
              </a:rPr>
              <a:t>国债回购交易也称国债的现货交易，是指进行国债回购交易的市场，即卖出债券，并附加条件，于一定期间后，以预定的价格和收益，由最初出售者买回债券；还包括买入债券，于一定期间后，以预定的条件和价格，再卖给最初出售者的反回购。</a:t>
            </a:r>
            <a:endParaRPr lang="en-GB" altLang="zh-CN" dirty="0">
              <a:solidFill>
                <a:prstClr val="black"/>
              </a:solidFill>
              <a:latin typeface="华文楷体" panose="02010600040101010101" pitchFamily="2" charset="-122"/>
              <a:ea typeface="华文楷体" panose="02010600040101010101" pitchFamily="2" charset="-122"/>
            </a:endParaRPr>
          </a:p>
          <a:p>
            <a:pPr>
              <a:buClr>
                <a:srgbClr val="B80E0F"/>
              </a:buClr>
              <a:defRPr/>
            </a:pPr>
            <a:r>
              <a:rPr lang="zh-CN" altLang="en-US" dirty="0">
                <a:latin typeface="华文楷体" panose="02010600040101010101" pitchFamily="2" charset="-122"/>
                <a:ea typeface="华文楷体" panose="02010600040101010101" pitchFamily="2" charset="-122"/>
              </a:rPr>
              <a:t>质押式回购是交易双方以债券为权利质押所进行的短期资金融通业务。在质押式回购交易中，资金融入方（正回购方）在将债券出质给资金融出方（逆回购方）融入资金的同时，双方约定在将来某一日期由正回购方向逆回购方返还本金和按约定回购利率计算的利息，逆回购方向正回购方返还原出质债券。</a:t>
            </a:r>
            <a:endParaRPr lang="en-US"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745460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a:xfrm>
            <a:off x="685800" y="685800"/>
            <a:ext cx="10569803" cy="1151965"/>
          </a:xfrm>
        </p:spPr>
        <p:txBody>
          <a:bodyPr>
            <a:normAutofit/>
          </a:bodyPr>
          <a:lstStyle/>
          <a:p>
            <a:r>
              <a:rPr lang="en-US" altLang="zh-CN" dirty="0"/>
              <a:t>Part 3</a:t>
            </a:r>
            <a:r>
              <a:rPr lang="zh-CN" altLang="en-US" dirty="0"/>
              <a:t>：</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金融策略实战</a:t>
            </a:r>
            <a:endParaRPr lang="zh-CN" altLang="en-US" dirty="0"/>
          </a:p>
        </p:txBody>
      </p:sp>
      <p:sp>
        <p:nvSpPr>
          <p:cNvPr id="3" name="内容占位符 2">
            <a:extLst>
              <a:ext uri="{FF2B5EF4-FFF2-40B4-BE49-F238E27FC236}">
                <a16:creationId xmlns:a16="http://schemas.microsoft.com/office/drawing/2014/main" id="{FFF581B0-FDBB-4179-A6AA-CCF60E618349}"/>
              </a:ext>
            </a:extLst>
          </p:cNvPr>
          <p:cNvSpPr>
            <a:spLocks noGrp="1"/>
          </p:cNvSpPr>
          <p:nvPr>
            <p:ph idx="1"/>
          </p:nvPr>
        </p:nvSpPr>
        <p:spPr>
          <a:xfrm>
            <a:off x="685800" y="1357461"/>
            <a:ext cx="10396883" cy="4411744"/>
          </a:xfrm>
        </p:spPr>
        <p:txBody>
          <a:bodyPr>
            <a:normAutofit/>
          </a:bodyPr>
          <a:lstStyle/>
          <a:p>
            <a:pPr marL="228600" marR="0" lvl="0" indent="-228600" algn="l" defTabSz="914400" rtl="0" eaLnBrk="1" fontAlgn="auto" latinLnBrk="0" hangingPunct="1">
              <a:lnSpc>
                <a:spcPct val="120000"/>
              </a:lnSpc>
              <a:spcBef>
                <a:spcPts val="1000"/>
              </a:spcBef>
              <a:spcAft>
                <a:spcPts val="0"/>
              </a:spcAft>
              <a:buClr>
                <a:srgbClr val="B80E0F"/>
              </a:buClr>
              <a:buSzPct val="160000"/>
              <a:buFont typeface="Wingdings" panose="05000000000000000000" pitchFamily="2" charset="2"/>
              <a:buChar char="Ø"/>
              <a:tabLst/>
              <a:defRPr/>
            </a:pPr>
            <a:r>
              <a:rPr lang="en-US" altLang="zh-CN" sz="2400" dirty="0">
                <a:solidFill>
                  <a:prstClr val="black"/>
                </a:solidFill>
                <a:latin typeface="华文楷体" panose="02010600040101010101" pitchFamily="2" charset="-122"/>
                <a:ea typeface="华文楷体" panose="02010600040101010101" pitchFamily="2" charset="-122"/>
              </a:rPr>
              <a:t>5.4</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 </a:t>
            </a: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金融无风险交易工具逆回购</a:t>
            </a:r>
            <a:r>
              <a:rPr lang="en-US" altLang="zh-CN" sz="2400" dirty="0">
                <a:solidFill>
                  <a:prstClr val="black"/>
                </a:solidFill>
                <a:latin typeface="华文楷体" panose="02010600040101010101" pitchFamily="2" charset="-122"/>
                <a:ea typeface="华文楷体" panose="02010600040101010101" pitchFamily="2" charset="-122"/>
              </a:rPr>
              <a:t>——1.</a:t>
            </a:r>
            <a:r>
              <a:rPr lang="zh-CN" altLang="en-US" sz="2400" dirty="0">
                <a:solidFill>
                  <a:prstClr val="black"/>
                </a:solidFill>
                <a:latin typeface="华文楷体" panose="02010600040101010101" pitchFamily="2" charset="-122"/>
                <a:ea typeface="华文楷体" panose="02010600040101010101" pitchFamily="2" charset="-122"/>
              </a:rPr>
              <a:t>逆回购简单介绍</a:t>
            </a:r>
            <a:endPar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endParaRPr>
          </a:p>
          <a:p>
            <a:pPr>
              <a:buClr>
                <a:srgbClr val="B80E0F"/>
              </a:buClr>
              <a:defRPr/>
            </a:pPr>
            <a:r>
              <a:rPr lang="zh-CN" altLang="en-US" dirty="0">
                <a:solidFill>
                  <a:prstClr val="black"/>
                </a:solidFill>
                <a:latin typeface="华文楷体" panose="02010600040101010101" pitchFamily="2" charset="-122"/>
                <a:ea typeface="华文楷体" panose="02010600040101010101" pitchFamily="2" charset="-122"/>
              </a:rPr>
              <a:t>逆回购为中国人民银行向一级交易商购买有价证券，并约定在未来特定日期将有价证券卖给一级交易商的交易行为，逆回购为央行向市场上投放流动性的操作，逆回购到期则为央行从市场收回流动性的操作。简单解释就是主动借出资金，获取债券质押的交易就称为逆回购交易，此时投资者就是接受债券质押，借出资金的融出方。</a:t>
            </a:r>
            <a:r>
              <a:rPr lang="zh-CN" altLang="en-US" b="1" dirty="0">
                <a:solidFill>
                  <a:prstClr val="black"/>
                </a:solidFill>
                <a:latin typeface="华文楷体" panose="02010600040101010101" pitchFamily="2" charset="-122"/>
                <a:ea typeface="华文楷体" panose="02010600040101010101" pitchFamily="2" charset="-122"/>
              </a:rPr>
              <a:t>更通俗地讲，就是</a:t>
            </a:r>
            <a:r>
              <a:rPr lang="en-US" altLang="zh-CN" b="1" dirty="0">
                <a:solidFill>
                  <a:prstClr val="black"/>
                </a:solidFill>
                <a:latin typeface="华文楷体" panose="02010600040101010101" pitchFamily="2" charset="-122"/>
                <a:ea typeface="华文楷体" panose="02010600040101010101" pitchFamily="2" charset="-122"/>
              </a:rPr>
              <a:t>A</a:t>
            </a:r>
            <a:r>
              <a:rPr lang="zh-CN" altLang="en-US" b="1" dirty="0">
                <a:solidFill>
                  <a:prstClr val="black"/>
                </a:solidFill>
                <a:latin typeface="华文楷体" panose="02010600040101010101" pitchFamily="2" charset="-122"/>
                <a:ea typeface="华文楷体" panose="02010600040101010101" pitchFamily="2" charset="-122"/>
              </a:rPr>
              <a:t>把钱借给</a:t>
            </a:r>
            <a:r>
              <a:rPr lang="en-US" altLang="zh-CN" b="1" dirty="0">
                <a:solidFill>
                  <a:prstClr val="black"/>
                </a:solidFill>
                <a:latin typeface="华文楷体" panose="02010600040101010101" pitchFamily="2" charset="-122"/>
                <a:ea typeface="华文楷体" panose="02010600040101010101" pitchFamily="2" charset="-122"/>
              </a:rPr>
              <a:t>B</a:t>
            </a:r>
            <a:r>
              <a:rPr lang="zh-CN" altLang="en-US" b="1" dirty="0">
                <a:solidFill>
                  <a:prstClr val="black"/>
                </a:solidFill>
                <a:latin typeface="华文楷体" panose="02010600040101010101" pitchFamily="2" charset="-122"/>
                <a:ea typeface="华文楷体" panose="02010600040101010101" pitchFamily="2" charset="-122"/>
              </a:rPr>
              <a:t>，到期时</a:t>
            </a:r>
            <a:r>
              <a:rPr lang="en-US" altLang="zh-CN" b="1" dirty="0">
                <a:solidFill>
                  <a:prstClr val="black"/>
                </a:solidFill>
                <a:latin typeface="华文楷体" panose="02010600040101010101" pitchFamily="2" charset="-122"/>
                <a:ea typeface="华文楷体" panose="02010600040101010101" pitchFamily="2" charset="-122"/>
              </a:rPr>
              <a:t>B</a:t>
            </a:r>
            <a:r>
              <a:rPr lang="zh-CN" altLang="en-US" b="1" dirty="0">
                <a:solidFill>
                  <a:prstClr val="black"/>
                </a:solidFill>
                <a:latin typeface="华文楷体" panose="02010600040101010101" pitchFamily="2" charset="-122"/>
                <a:ea typeface="华文楷体" panose="02010600040101010101" pitchFamily="2" charset="-122"/>
              </a:rPr>
              <a:t>按照约定利息，还给</a:t>
            </a:r>
            <a:r>
              <a:rPr lang="en-US" altLang="zh-CN" b="1" dirty="0">
                <a:solidFill>
                  <a:prstClr val="black"/>
                </a:solidFill>
                <a:latin typeface="华文楷体" panose="02010600040101010101" pitchFamily="2" charset="-122"/>
                <a:ea typeface="华文楷体" panose="02010600040101010101" pitchFamily="2" charset="-122"/>
              </a:rPr>
              <a:t>A</a:t>
            </a:r>
            <a:r>
              <a:rPr lang="zh-CN" altLang="en-US" b="1" dirty="0">
                <a:solidFill>
                  <a:prstClr val="black"/>
                </a:solidFill>
                <a:latin typeface="华文楷体" panose="02010600040101010101" pitchFamily="2" charset="-122"/>
                <a:ea typeface="华文楷体" panose="02010600040101010101" pitchFamily="2" charset="-122"/>
              </a:rPr>
              <a:t>本资</a:t>
            </a:r>
            <a:r>
              <a:rPr lang="en-US" altLang="zh-CN" b="1" dirty="0">
                <a:solidFill>
                  <a:prstClr val="black"/>
                </a:solidFill>
                <a:latin typeface="华文楷体" panose="02010600040101010101" pitchFamily="2" charset="-122"/>
                <a:ea typeface="华文楷体" panose="02010600040101010101" pitchFamily="2" charset="-122"/>
              </a:rPr>
              <a:t>+</a:t>
            </a:r>
            <a:r>
              <a:rPr lang="zh-CN" altLang="en-US" b="1" dirty="0">
                <a:solidFill>
                  <a:prstClr val="black"/>
                </a:solidFill>
                <a:latin typeface="华文楷体" panose="02010600040101010101" pitchFamily="2" charset="-122"/>
                <a:ea typeface="华文楷体" panose="02010600040101010101" pitchFamily="2" charset="-122"/>
              </a:rPr>
              <a:t>利息。逆回购本身是无风险的，因为以国债作为抵押物，抵押物的价值往往高于借入资金。逆回购属于现金管理类的金融产品，与货币基金、余额宝、银行理财等现金类产品的收益基本持平。</a:t>
            </a:r>
            <a:endParaRPr lang="en-US" altLang="zh-CN" b="1"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854912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a:xfrm>
            <a:off x="685800" y="685800"/>
            <a:ext cx="10569803" cy="1151965"/>
          </a:xfrm>
        </p:spPr>
        <p:txBody>
          <a:bodyPr>
            <a:normAutofit/>
          </a:bodyPr>
          <a:lstStyle/>
          <a:p>
            <a:r>
              <a:rPr lang="en-US" altLang="zh-CN" dirty="0"/>
              <a:t>Part 3</a:t>
            </a:r>
            <a:r>
              <a:rPr lang="zh-CN" altLang="en-US" dirty="0"/>
              <a:t>：</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金融策略实战</a:t>
            </a:r>
            <a:endParaRPr lang="zh-CN" altLang="en-US" dirty="0"/>
          </a:p>
        </p:txBody>
      </p:sp>
      <p:sp>
        <p:nvSpPr>
          <p:cNvPr id="3" name="内容占位符 2">
            <a:extLst>
              <a:ext uri="{FF2B5EF4-FFF2-40B4-BE49-F238E27FC236}">
                <a16:creationId xmlns:a16="http://schemas.microsoft.com/office/drawing/2014/main" id="{FFF581B0-FDBB-4179-A6AA-CCF60E618349}"/>
              </a:ext>
            </a:extLst>
          </p:cNvPr>
          <p:cNvSpPr>
            <a:spLocks noGrp="1"/>
          </p:cNvSpPr>
          <p:nvPr>
            <p:ph idx="1"/>
          </p:nvPr>
        </p:nvSpPr>
        <p:spPr>
          <a:xfrm>
            <a:off x="685800" y="1357461"/>
            <a:ext cx="10396883" cy="4411744"/>
          </a:xfrm>
        </p:spPr>
        <p:txBody>
          <a:bodyPr>
            <a:normAutofit/>
          </a:bodyPr>
          <a:lstStyle/>
          <a:p>
            <a:pPr marL="228600" marR="0" lvl="0" indent="-228600" algn="l" defTabSz="914400" rtl="0" eaLnBrk="1" fontAlgn="auto" latinLnBrk="0" hangingPunct="1">
              <a:lnSpc>
                <a:spcPct val="120000"/>
              </a:lnSpc>
              <a:spcBef>
                <a:spcPts val="1000"/>
              </a:spcBef>
              <a:spcAft>
                <a:spcPts val="0"/>
              </a:spcAft>
              <a:buClr>
                <a:srgbClr val="B80E0F"/>
              </a:buClr>
              <a:buSzPct val="160000"/>
              <a:buFont typeface="Wingdings" panose="05000000000000000000" pitchFamily="2" charset="2"/>
              <a:buChar char="Ø"/>
              <a:tabLst/>
              <a:defRPr/>
            </a:pPr>
            <a:r>
              <a:rPr lang="en-US" altLang="zh-CN" sz="2400" dirty="0">
                <a:solidFill>
                  <a:prstClr val="black"/>
                </a:solidFill>
                <a:latin typeface="华文楷体" panose="02010600040101010101" pitchFamily="2" charset="-122"/>
                <a:ea typeface="华文楷体" panose="02010600040101010101" pitchFamily="2" charset="-122"/>
              </a:rPr>
              <a:t>5.4</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 </a:t>
            </a: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金融无风险交易工具逆回购</a:t>
            </a:r>
            <a:r>
              <a:rPr lang="en-US" altLang="zh-CN" sz="2400" dirty="0">
                <a:solidFill>
                  <a:prstClr val="black"/>
                </a:solidFill>
                <a:latin typeface="华文楷体" panose="02010600040101010101" pitchFamily="2" charset="-122"/>
                <a:ea typeface="华文楷体" panose="02010600040101010101" pitchFamily="2" charset="-122"/>
              </a:rPr>
              <a:t>——2.</a:t>
            </a:r>
            <a:r>
              <a:rPr lang="zh-CN" altLang="en-US" sz="2400" dirty="0">
                <a:solidFill>
                  <a:prstClr val="black"/>
                </a:solidFill>
                <a:latin typeface="华文楷体" panose="02010600040101010101" pitchFamily="2" charset="-122"/>
                <a:ea typeface="华文楷体" panose="02010600040101010101" pitchFamily="2" charset="-122"/>
              </a:rPr>
              <a:t>逆回购的品种有哪些</a:t>
            </a:r>
            <a:endPar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endParaRPr>
          </a:p>
          <a:p>
            <a:pPr marL="0" indent="0">
              <a:buClr>
                <a:srgbClr val="B80E0F"/>
              </a:buClr>
              <a:buNone/>
              <a:defRPr/>
            </a:pPr>
            <a:r>
              <a:rPr lang="zh-CN" altLang="en-US" dirty="0">
                <a:solidFill>
                  <a:prstClr val="black"/>
                </a:solidFill>
                <a:latin typeface="华文楷体" panose="02010600040101010101" pitchFamily="2" charset="-122"/>
                <a:ea typeface="华文楷体" panose="02010600040101010101" pitchFamily="2" charset="-122"/>
              </a:rPr>
              <a:t>逆回购品种一共有</a:t>
            </a:r>
            <a:r>
              <a:rPr lang="en-US" altLang="zh-CN" dirty="0">
                <a:solidFill>
                  <a:prstClr val="black"/>
                </a:solidFill>
                <a:latin typeface="华文楷体" panose="02010600040101010101" pitchFamily="2" charset="-122"/>
                <a:ea typeface="华文楷体" panose="02010600040101010101" pitchFamily="2" charset="-122"/>
              </a:rPr>
              <a:t>18</a:t>
            </a:r>
            <a:r>
              <a:rPr lang="zh-CN" altLang="en-US" dirty="0">
                <a:solidFill>
                  <a:prstClr val="black"/>
                </a:solidFill>
                <a:latin typeface="华文楷体" panose="02010600040101010101" pitchFamily="2" charset="-122"/>
                <a:ea typeface="华文楷体" panose="02010600040101010101" pitchFamily="2" charset="-122"/>
              </a:rPr>
              <a:t>种，分别对应上海证券交易所的</a:t>
            </a:r>
            <a:r>
              <a:rPr lang="en-US" altLang="zh-CN" dirty="0">
                <a:solidFill>
                  <a:prstClr val="black"/>
                </a:solidFill>
                <a:latin typeface="华文楷体" panose="02010600040101010101" pitchFamily="2" charset="-122"/>
                <a:ea typeface="华文楷体" panose="02010600040101010101" pitchFamily="2" charset="-122"/>
              </a:rPr>
              <a:t>9</a:t>
            </a:r>
            <a:r>
              <a:rPr lang="zh-CN" altLang="en-US" dirty="0">
                <a:solidFill>
                  <a:prstClr val="black"/>
                </a:solidFill>
                <a:latin typeface="华文楷体" panose="02010600040101010101" pitchFamily="2" charset="-122"/>
                <a:ea typeface="华文楷体" panose="02010600040101010101" pitchFamily="2" charset="-122"/>
              </a:rPr>
              <a:t>种和深圳证券交易所的</a:t>
            </a:r>
            <a:r>
              <a:rPr lang="en-US" altLang="zh-CN" dirty="0">
                <a:solidFill>
                  <a:prstClr val="black"/>
                </a:solidFill>
                <a:latin typeface="华文楷体" panose="02010600040101010101" pitchFamily="2" charset="-122"/>
                <a:ea typeface="华文楷体" panose="02010600040101010101" pitchFamily="2" charset="-122"/>
              </a:rPr>
              <a:t>9</a:t>
            </a:r>
            <a:r>
              <a:rPr lang="zh-CN" altLang="en-US" dirty="0">
                <a:solidFill>
                  <a:prstClr val="black"/>
                </a:solidFill>
                <a:latin typeface="华文楷体" panose="02010600040101010101" pitchFamily="2" charset="-122"/>
                <a:ea typeface="华文楷体" panose="02010600040101010101" pitchFamily="2" charset="-122"/>
              </a:rPr>
              <a:t>种。上交所的逆回购，属于新质押式回购，资金门槛</a:t>
            </a:r>
            <a:r>
              <a:rPr lang="en-US" altLang="zh-CN" dirty="0">
                <a:solidFill>
                  <a:prstClr val="black"/>
                </a:solidFill>
                <a:latin typeface="华文楷体" panose="02010600040101010101" pitchFamily="2" charset="-122"/>
                <a:ea typeface="华文楷体" panose="02010600040101010101" pitchFamily="2" charset="-122"/>
              </a:rPr>
              <a:t>10</a:t>
            </a:r>
            <a:r>
              <a:rPr lang="zh-CN" altLang="en-US" dirty="0">
                <a:solidFill>
                  <a:prstClr val="black"/>
                </a:solidFill>
                <a:latin typeface="华文楷体" panose="02010600040101010101" pitchFamily="2" charset="-122"/>
                <a:ea typeface="华文楷体" panose="02010600040101010101" pitchFamily="2" charset="-122"/>
              </a:rPr>
              <a:t>万元起，每笔交易为</a:t>
            </a:r>
            <a:r>
              <a:rPr lang="en-US" altLang="zh-CN" dirty="0">
                <a:solidFill>
                  <a:prstClr val="black"/>
                </a:solidFill>
                <a:latin typeface="华文楷体" panose="02010600040101010101" pitchFamily="2" charset="-122"/>
                <a:ea typeface="华文楷体" panose="02010600040101010101" pitchFamily="2" charset="-122"/>
              </a:rPr>
              <a:t>10</a:t>
            </a:r>
            <a:r>
              <a:rPr lang="zh-CN" altLang="en-US" dirty="0">
                <a:solidFill>
                  <a:prstClr val="black"/>
                </a:solidFill>
                <a:latin typeface="华文楷体" panose="02010600040101010101" pitchFamily="2" charset="-122"/>
                <a:ea typeface="华文楷体" panose="02010600040101010101" pitchFamily="2" charset="-122"/>
              </a:rPr>
              <a:t>万的整数倍，分别对应</a:t>
            </a:r>
            <a:r>
              <a:rPr lang="en-US" altLang="zh-CN" dirty="0">
                <a:solidFill>
                  <a:prstClr val="black"/>
                </a:solidFill>
                <a:latin typeface="华文楷体" panose="02010600040101010101" pitchFamily="2" charset="-122"/>
                <a:ea typeface="华文楷体" panose="02010600040101010101" pitchFamily="2" charset="-122"/>
              </a:rPr>
              <a:t>1</a:t>
            </a:r>
            <a:r>
              <a:rPr lang="zh-CN" altLang="en-US" dirty="0">
                <a:solidFill>
                  <a:prstClr val="black"/>
                </a:solidFill>
                <a:latin typeface="华文楷体" panose="02010600040101010101" pitchFamily="2" charset="-122"/>
                <a:ea typeface="华文楷体" panose="02010600040101010101" pitchFamily="2" charset="-122"/>
              </a:rPr>
              <a:t>天、</a:t>
            </a:r>
            <a:r>
              <a:rPr lang="en-US" altLang="zh-CN" dirty="0">
                <a:solidFill>
                  <a:prstClr val="black"/>
                </a:solidFill>
                <a:latin typeface="华文楷体" panose="02010600040101010101" pitchFamily="2" charset="-122"/>
                <a:ea typeface="华文楷体" panose="02010600040101010101" pitchFamily="2" charset="-122"/>
              </a:rPr>
              <a:t>2</a:t>
            </a:r>
            <a:r>
              <a:rPr lang="zh-CN" altLang="en-US" dirty="0">
                <a:solidFill>
                  <a:prstClr val="black"/>
                </a:solidFill>
                <a:latin typeface="华文楷体" panose="02010600040101010101" pitchFamily="2" charset="-122"/>
                <a:ea typeface="华文楷体" panose="02010600040101010101" pitchFamily="2" charset="-122"/>
              </a:rPr>
              <a:t>天、</a:t>
            </a:r>
            <a:r>
              <a:rPr lang="en-US" altLang="zh-CN" dirty="0">
                <a:solidFill>
                  <a:prstClr val="black"/>
                </a:solidFill>
                <a:latin typeface="华文楷体" panose="02010600040101010101" pitchFamily="2" charset="-122"/>
                <a:ea typeface="华文楷体" panose="02010600040101010101" pitchFamily="2" charset="-122"/>
              </a:rPr>
              <a:t>3</a:t>
            </a:r>
            <a:r>
              <a:rPr lang="zh-CN" altLang="en-US" dirty="0">
                <a:solidFill>
                  <a:prstClr val="black"/>
                </a:solidFill>
                <a:latin typeface="华文楷体" panose="02010600040101010101" pitchFamily="2" charset="-122"/>
                <a:ea typeface="华文楷体" panose="02010600040101010101" pitchFamily="2" charset="-122"/>
              </a:rPr>
              <a:t>天、</a:t>
            </a:r>
            <a:r>
              <a:rPr lang="en-US" altLang="zh-CN" dirty="0">
                <a:solidFill>
                  <a:prstClr val="black"/>
                </a:solidFill>
                <a:latin typeface="华文楷体" panose="02010600040101010101" pitchFamily="2" charset="-122"/>
                <a:ea typeface="华文楷体" panose="02010600040101010101" pitchFamily="2" charset="-122"/>
              </a:rPr>
              <a:t>4</a:t>
            </a:r>
            <a:r>
              <a:rPr lang="zh-CN" altLang="en-US" dirty="0">
                <a:solidFill>
                  <a:prstClr val="black"/>
                </a:solidFill>
                <a:latin typeface="华文楷体" panose="02010600040101010101" pitchFamily="2" charset="-122"/>
                <a:ea typeface="华文楷体" panose="02010600040101010101" pitchFamily="2" charset="-122"/>
              </a:rPr>
              <a:t>天、</a:t>
            </a:r>
            <a:r>
              <a:rPr lang="en-US" altLang="zh-CN" dirty="0">
                <a:solidFill>
                  <a:prstClr val="black"/>
                </a:solidFill>
                <a:latin typeface="华文楷体" panose="02010600040101010101" pitchFamily="2" charset="-122"/>
                <a:ea typeface="华文楷体" panose="02010600040101010101" pitchFamily="2" charset="-122"/>
              </a:rPr>
              <a:t>7</a:t>
            </a:r>
            <a:r>
              <a:rPr lang="zh-CN" altLang="en-US" dirty="0">
                <a:solidFill>
                  <a:prstClr val="black"/>
                </a:solidFill>
                <a:latin typeface="华文楷体" panose="02010600040101010101" pitchFamily="2" charset="-122"/>
                <a:ea typeface="华文楷体" panose="02010600040101010101" pitchFamily="2" charset="-122"/>
              </a:rPr>
              <a:t>天、</a:t>
            </a:r>
            <a:r>
              <a:rPr lang="en-US" altLang="zh-CN" dirty="0">
                <a:solidFill>
                  <a:prstClr val="black"/>
                </a:solidFill>
                <a:latin typeface="华文楷体" panose="02010600040101010101" pitchFamily="2" charset="-122"/>
                <a:ea typeface="华文楷体" panose="02010600040101010101" pitchFamily="2" charset="-122"/>
              </a:rPr>
              <a:t>14</a:t>
            </a:r>
            <a:r>
              <a:rPr lang="zh-CN" altLang="en-US" dirty="0">
                <a:solidFill>
                  <a:prstClr val="black"/>
                </a:solidFill>
                <a:latin typeface="华文楷体" panose="02010600040101010101" pitchFamily="2" charset="-122"/>
                <a:ea typeface="华文楷体" panose="02010600040101010101" pitchFamily="2" charset="-122"/>
              </a:rPr>
              <a:t>天、</a:t>
            </a:r>
            <a:r>
              <a:rPr lang="en-US" altLang="zh-CN" dirty="0">
                <a:solidFill>
                  <a:prstClr val="black"/>
                </a:solidFill>
                <a:latin typeface="华文楷体" panose="02010600040101010101" pitchFamily="2" charset="-122"/>
                <a:ea typeface="华文楷体" panose="02010600040101010101" pitchFamily="2" charset="-122"/>
              </a:rPr>
              <a:t>28</a:t>
            </a:r>
            <a:r>
              <a:rPr lang="zh-CN" altLang="en-US" dirty="0">
                <a:solidFill>
                  <a:prstClr val="black"/>
                </a:solidFill>
                <a:latin typeface="华文楷体" panose="02010600040101010101" pitchFamily="2" charset="-122"/>
                <a:ea typeface="华文楷体" panose="02010600040101010101" pitchFamily="2" charset="-122"/>
              </a:rPr>
              <a:t>天、</a:t>
            </a:r>
            <a:r>
              <a:rPr lang="en-US" altLang="zh-CN" dirty="0">
                <a:solidFill>
                  <a:prstClr val="black"/>
                </a:solidFill>
                <a:latin typeface="华文楷体" panose="02010600040101010101" pitchFamily="2" charset="-122"/>
                <a:ea typeface="华文楷体" panose="02010600040101010101" pitchFamily="2" charset="-122"/>
              </a:rPr>
              <a:t>91</a:t>
            </a:r>
            <a:r>
              <a:rPr lang="zh-CN" altLang="en-US" dirty="0">
                <a:solidFill>
                  <a:prstClr val="black"/>
                </a:solidFill>
                <a:latin typeface="华文楷体" panose="02010600040101010101" pitchFamily="2" charset="-122"/>
                <a:ea typeface="华文楷体" panose="02010600040101010101" pitchFamily="2" charset="-122"/>
              </a:rPr>
              <a:t>天、</a:t>
            </a:r>
            <a:r>
              <a:rPr lang="en-US" altLang="zh-CN" dirty="0">
                <a:solidFill>
                  <a:prstClr val="black"/>
                </a:solidFill>
                <a:latin typeface="华文楷体" panose="02010600040101010101" pitchFamily="2" charset="-122"/>
                <a:ea typeface="华文楷体" panose="02010600040101010101" pitchFamily="2" charset="-122"/>
              </a:rPr>
              <a:t>182</a:t>
            </a:r>
            <a:r>
              <a:rPr lang="zh-CN" altLang="en-US" dirty="0">
                <a:solidFill>
                  <a:prstClr val="black"/>
                </a:solidFill>
                <a:latin typeface="华文楷体" panose="02010600040101010101" pitchFamily="2" charset="-122"/>
                <a:ea typeface="华文楷体" panose="02010600040101010101" pitchFamily="2" charset="-122"/>
              </a:rPr>
              <a:t>天的品种。深交所的逆回购属于国债回购，资金门槛</a:t>
            </a:r>
            <a:r>
              <a:rPr lang="en-US" altLang="zh-CN" dirty="0">
                <a:solidFill>
                  <a:prstClr val="black"/>
                </a:solidFill>
                <a:latin typeface="华文楷体" panose="02010600040101010101" pitchFamily="2" charset="-122"/>
                <a:ea typeface="华文楷体" panose="02010600040101010101" pitchFamily="2" charset="-122"/>
              </a:rPr>
              <a:t>1</a:t>
            </a:r>
            <a:r>
              <a:rPr lang="zh-CN" altLang="en-US" dirty="0">
                <a:solidFill>
                  <a:prstClr val="black"/>
                </a:solidFill>
                <a:latin typeface="华文楷体" panose="02010600040101010101" pitchFamily="2" charset="-122"/>
                <a:ea typeface="华文楷体" panose="02010600040101010101" pitchFamily="2" charset="-122"/>
              </a:rPr>
              <a:t>千元起，每笔为</a:t>
            </a:r>
            <a:r>
              <a:rPr lang="en-US" altLang="zh-CN" dirty="0">
                <a:solidFill>
                  <a:prstClr val="black"/>
                </a:solidFill>
                <a:latin typeface="华文楷体" panose="02010600040101010101" pitchFamily="2" charset="-122"/>
                <a:ea typeface="华文楷体" panose="02010600040101010101" pitchFamily="2" charset="-122"/>
              </a:rPr>
              <a:t>1000</a:t>
            </a:r>
            <a:r>
              <a:rPr lang="zh-CN" altLang="en-US" dirty="0">
                <a:solidFill>
                  <a:prstClr val="black"/>
                </a:solidFill>
                <a:latin typeface="华文楷体" panose="02010600040101010101" pitchFamily="2" charset="-122"/>
                <a:ea typeface="华文楷体" panose="02010600040101010101" pitchFamily="2" charset="-122"/>
              </a:rPr>
              <a:t>的整数倍，分别对应</a:t>
            </a:r>
            <a:r>
              <a:rPr lang="en-US" altLang="zh-CN" dirty="0">
                <a:solidFill>
                  <a:prstClr val="black"/>
                </a:solidFill>
                <a:latin typeface="华文楷体" panose="02010600040101010101" pitchFamily="2" charset="-122"/>
                <a:ea typeface="华文楷体" panose="02010600040101010101" pitchFamily="2" charset="-122"/>
              </a:rPr>
              <a:t>1</a:t>
            </a:r>
            <a:r>
              <a:rPr lang="zh-CN" altLang="en-US" dirty="0">
                <a:solidFill>
                  <a:prstClr val="black"/>
                </a:solidFill>
                <a:latin typeface="华文楷体" panose="02010600040101010101" pitchFamily="2" charset="-122"/>
                <a:ea typeface="华文楷体" panose="02010600040101010101" pitchFamily="2" charset="-122"/>
              </a:rPr>
              <a:t>天、</a:t>
            </a:r>
            <a:r>
              <a:rPr lang="en-US" altLang="zh-CN" dirty="0">
                <a:solidFill>
                  <a:prstClr val="black"/>
                </a:solidFill>
                <a:latin typeface="华文楷体" panose="02010600040101010101" pitchFamily="2" charset="-122"/>
                <a:ea typeface="华文楷体" panose="02010600040101010101" pitchFamily="2" charset="-122"/>
              </a:rPr>
              <a:t>2</a:t>
            </a:r>
            <a:r>
              <a:rPr lang="zh-CN" altLang="en-US" dirty="0">
                <a:solidFill>
                  <a:prstClr val="black"/>
                </a:solidFill>
                <a:latin typeface="华文楷体" panose="02010600040101010101" pitchFamily="2" charset="-122"/>
                <a:ea typeface="华文楷体" panose="02010600040101010101" pitchFamily="2" charset="-122"/>
              </a:rPr>
              <a:t>天、</a:t>
            </a:r>
            <a:r>
              <a:rPr lang="en-US" altLang="zh-CN" dirty="0">
                <a:solidFill>
                  <a:prstClr val="black"/>
                </a:solidFill>
                <a:latin typeface="华文楷体" panose="02010600040101010101" pitchFamily="2" charset="-122"/>
                <a:ea typeface="华文楷体" panose="02010600040101010101" pitchFamily="2" charset="-122"/>
              </a:rPr>
              <a:t>3</a:t>
            </a:r>
            <a:r>
              <a:rPr lang="zh-CN" altLang="en-US" dirty="0">
                <a:solidFill>
                  <a:prstClr val="black"/>
                </a:solidFill>
                <a:latin typeface="华文楷体" panose="02010600040101010101" pitchFamily="2" charset="-122"/>
                <a:ea typeface="华文楷体" panose="02010600040101010101" pitchFamily="2" charset="-122"/>
              </a:rPr>
              <a:t>天、</a:t>
            </a:r>
            <a:r>
              <a:rPr lang="en-US" altLang="zh-CN" dirty="0">
                <a:solidFill>
                  <a:prstClr val="black"/>
                </a:solidFill>
                <a:latin typeface="华文楷体" panose="02010600040101010101" pitchFamily="2" charset="-122"/>
                <a:ea typeface="华文楷体" panose="02010600040101010101" pitchFamily="2" charset="-122"/>
              </a:rPr>
              <a:t>4</a:t>
            </a:r>
            <a:r>
              <a:rPr lang="zh-CN" altLang="en-US" dirty="0">
                <a:solidFill>
                  <a:prstClr val="black"/>
                </a:solidFill>
                <a:latin typeface="华文楷体" panose="02010600040101010101" pitchFamily="2" charset="-122"/>
                <a:ea typeface="华文楷体" panose="02010600040101010101" pitchFamily="2" charset="-122"/>
              </a:rPr>
              <a:t>天、</a:t>
            </a:r>
            <a:r>
              <a:rPr lang="en-US" altLang="zh-CN" dirty="0">
                <a:solidFill>
                  <a:prstClr val="black"/>
                </a:solidFill>
                <a:latin typeface="华文楷体" panose="02010600040101010101" pitchFamily="2" charset="-122"/>
                <a:ea typeface="华文楷体" panose="02010600040101010101" pitchFamily="2" charset="-122"/>
              </a:rPr>
              <a:t>7</a:t>
            </a:r>
            <a:r>
              <a:rPr lang="zh-CN" altLang="en-US" dirty="0">
                <a:solidFill>
                  <a:prstClr val="black"/>
                </a:solidFill>
                <a:latin typeface="华文楷体" panose="02010600040101010101" pitchFamily="2" charset="-122"/>
                <a:ea typeface="华文楷体" panose="02010600040101010101" pitchFamily="2" charset="-122"/>
              </a:rPr>
              <a:t>天、</a:t>
            </a:r>
            <a:r>
              <a:rPr lang="en-US" altLang="zh-CN" dirty="0">
                <a:solidFill>
                  <a:prstClr val="black"/>
                </a:solidFill>
                <a:latin typeface="华文楷体" panose="02010600040101010101" pitchFamily="2" charset="-122"/>
                <a:ea typeface="华文楷体" panose="02010600040101010101" pitchFamily="2" charset="-122"/>
              </a:rPr>
              <a:t>14</a:t>
            </a:r>
            <a:r>
              <a:rPr lang="zh-CN" altLang="en-US" dirty="0">
                <a:solidFill>
                  <a:prstClr val="black"/>
                </a:solidFill>
                <a:latin typeface="华文楷体" panose="02010600040101010101" pitchFamily="2" charset="-122"/>
                <a:ea typeface="华文楷体" panose="02010600040101010101" pitchFamily="2" charset="-122"/>
              </a:rPr>
              <a:t>天、</a:t>
            </a:r>
            <a:r>
              <a:rPr lang="en-US" altLang="zh-CN" dirty="0">
                <a:solidFill>
                  <a:prstClr val="black"/>
                </a:solidFill>
                <a:latin typeface="华文楷体" panose="02010600040101010101" pitchFamily="2" charset="-122"/>
                <a:ea typeface="华文楷体" panose="02010600040101010101" pitchFamily="2" charset="-122"/>
              </a:rPr>
              <a:t>28</a:t>
            </a:r>
            <a:r>
              <a:rPr lang="zh-CN" altLang="en-US" dirty="0">
                <a:solidFill>
                  <a:prstClr val="black"/>
                </a:solidFill>
                <a:latin typeface="华文楷体" panose="02010600040101010101" pitchFamily="2" charset="-122"/>
                <a:ea typeface="华文楷体" panose="02010600040101010101" pitchFamily="2" charset="-122"/>
              </a:rPr>
              <a:t>天、</a:t>
            </a:r>
            <a:r>
              <a:rPr lang="en-US" altLang="zh-CN" dirty="0">
                <a:solidFill>
                  <a:prstClr val="black"/>
                </a:solidFill>
                <a:latin typeface="华文楷体" panose="02010600040101010101" pitchFamily="2" charset="-122"/>
                <a:ea typeface="华文楷体" panose="02010600040101010101" pitchFamily="2" charset="-122"/>
              </a:rPr>
              <a:t>91</a:t>
            </a:r>
            <a:r>
              <a:rPr lang="zh-CN" altLang="en-US" dirty="0">
                <a:solidFill>
                  <a:prstClr val="black"/>
                </a:solidFill>
                <a:latin typeface="华文楷体" panose="02010600040101010101" pitchFamily="2" charset="-122"/>
                <a:ea typeface="华文楷体" panose="02010600040101010101" pitchFamily="2" charset="-122"/>
              </a:rPr>
              <a:t>天、</a:t>
            </a:r>
            <a:r>
              <a:rPr lang="en-US" altLang="zh-CN" dirty="0">
                <a:solidFill>
                  <a:prstClr val="black"/>
                </a:solidFill>
                <a:latin typeface="华文楷体" panose="02010600040101010101" pitchFamily="2" charset="-122"/>
                <a:ea typeface="华文楷体" panose="02010600040101010101" pitchFamily="2" charset="-122"/>
              </a:rPr>
              <a:t>182</a:t>
            </a:r>
            <a:r>
              <a:rPr lang="zh-CN" altLang="en-US" dirty="0">
                <a:solidFill>
                  <a:prstClr val="black"/>
                </a:solidFill>
                <a:latin typeface="华文楷体" panose="02010600040101010101" pitchFamily="2" charset="-122"/>
                <a:ea typeface="华文楷体" panose="02010600040101010101" pitchFamily="2" charset="-122"/>
              </a:rPr>
              <a:t>天的品种。一般我们最常操作的，就是</a:t>
            </a:r>
            <a:r>
              <a:rPr lang="en-US" altLang="zh-CN" dirty="0">
                <a:solidFill>
                  <a:prstClr val="black"/>
                </a:solidFill>
                <a:latin typeface="华文楷体" panose="02010600040101010101" pitchFamily="2" charset="-122"/>
                <a:ea typeface="华文楷体" panose="02010600040101010101" pitchFamily="2" charset="-122"/>
              </a:rPr>
              <a:t>1</a:t>
            </a:r>
            <a:r>
              <a:rPr lang="zh-CN" altLang="en-US" dirty="0">
                <a:solidFill>
                  <a:prstClr val="black"/>
                </a:solidFill>
                <a:latin typeface="华文楷体" panose="02010600040101010101" pitchFamily="2" charset="-122"/>
                <a:ea typeface="华文楷体" panose="02010600040101010101" pitchFamily="2" charset="-122"/>
              </a:rPr>
              <a:t>天和</a:t>
            </a:r>
            <a:r>
              <a:rPr lang="en-US" altLang="zh-CN" dirty="0">
                <a:solidFill>
                  <a:prstClr val="black"/>
                </a:solidFill>
                <a:latin typeface="华文楷体" panose="02010600040101010101" pitchFamily="2" charset="-122"/>
                <a:ea typeface="华文楷体" panose="02010600040101010101" pitchFamily="2" charset="-122"/>
              </a:rPr>
              <a:t>7</a:t>
            </a:r>
            <a:r>
              <a:rPr lang="zh-CN" altLang="en-US" dirty="0">
                <a:solidFill>
                  <a:prstClr val="black"/>
                </a:solidFill>
                <a:latin typeface="华文楷体" panose="02010600040101010101" pitchFamily="2" charset="-122"/>
                <a:ea typeface="华文楷体" panose="02010600040101010101" pitchFamily="2" charset="-122"/>
              </a:rPr>
              <a:t>天的逆回购。</a:t>
            </a:r>
            <a:endParaRPr lang="en-US"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469609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a:xfrm>
            <a:off x="685800" y="685800"/>
            <a:ext cx="10569803" cy="1151965"/>
          </a:xfrm>
        </p:spPr>
        <p:txBody>
          <a:bodyPr>
            <a:normAutofit/>
          </a:bodyPr>
          <a:lstStyle/>
          <a:p>
            <a:r>
              <a:rPr lang="en-US" altLang="zh-CN" dirty="0"/>
              <a:t>Part 3</a:t>
            </a:r>
            <a:r>
              <a:rPr lang="zh-CN" altLang="en-US" dirty="0"/>
              <a:t>：</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金融策略实战</a:t>
            </a:r>
            <a:endParaRPr lang="zh-CN" altLang="en-US" dirty="0"/>
          </a:p>
        </p:txBody>
      </p:sp>
      <p:sp>
        <p:nvSpPr>
          <p:cNvPr id="3" name="内容占位符 2">
            <a:extLst>
              <a:ext uri="{FF2B5EF4-FFF2-40B4-BE49-F238E27FC236}">
                <a16:creationId xmlns:a16="http://schemas.microsoft.com/office/drawing/2014/main" id="{FFF581B0-FDBB-4179-A6AA-CCF60E618349}"/>
              </a:ext>
            </a:extLst>
          </p:cNvPr>
          <p:cNvSpPr>
            <a:spLocks noGrp="1"/>
          </p:cNvSpPr>
          <p:nvPr>
            <p:ph idx="1"/>
          </p:nvPr>
        </p:nvSpPr>
        <p:spPr>
          <a:xfrm>
            <a:off x="685800" y="1357461"/>
            <a:ext cx="10396883" cy="4411744"/>
          </a:xfrm>
        </p:spPr>
        <p:txBody>
          <a:bodyPr>
            <a:normAutofit/>
          </a:bodyPr>
          <a:lstStyle/>
          <a:p>
            <a:pPr marL="228600" marR="0" lvl="0" indent="-228600" algn="l" defTabSz="914400" rtl="0" eaLnBrk="1" fontAlgn="auto" latinLnBrk="0" hangingPunct="1">
              <a:lnSpc>
                <a:spcPct val="120000"/>
              </a:lnSpc>
              <a:spcBef>
                <a:spcPts val="1000"/>
              </a:spcBef>
              <a:spcAft>
                <a:spcPts val="0"/>
              </a:spcAft>
              <a:buClr>
                <a:srgbClr val="B80E0F"/>
              </a:buClr>
              <a:buSzPct val="160000"/>
              <a:buFont typeface="Wingdings" panose="05000000000000000000" pitchFamily="2" charset="2"/>
              <a:buChar char="Ø"/>
              <a:tabLst/>
              <a:defRPr/>
            </a:pPr>
            <a:r>
              <a:rPr lang="en-US" altLang="zh-CN" sz="2400" dirty="0">
                <a:solidFill>
                  <a:prstClr val="black"/>
                </a:solidFill>
                <a:latin typeface="华文楷体" panose="02010600040101010101" pitchFamily="2" charset="-122"/>
                <a:ea typeface="华文楷体" panose="02010600040101010101" pitchFamily="2" charset="-122"/>
              </a:rPr>
              <a:t>5.4</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 </a:t>
            </a: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rPr>
              <a:t>金融无风险交易工具逆回购</a:t>
            </a:r>
            <a:r>
              <a:rPr lang="en-US" altLang="zh-CN" sz="2400" dirty="0">
                <a:solidFill>
                  <a:prstClr val="black"/>
                </a:solidFill>
                <a:latin typeface="华文楷体" panose="02010600040101010101" pitchFamily="2" charset="-122"/>
                <a:ea typeface="华文楷体" panose="02010600040101010101" pitchFamily="2" charset="-122"/>
              </a:rPr>
              <a:t>——2.</a:t>
            </a:r>
            <a:r>
              <a:rPr lang="zh-CN" altLang="en-US" sz="2400" dirty="0">
                <a:solidFill>
                  <a:prstClr val="black"/>
                </a:solidFill>
                <a:latin typeface="华文楷体" panose="02010600040101010101" pitchFamily="2" charset="-122"/>
                <a:ea typeface="华文楷体" panose="02010600040101010101" pitchFamily="2" charset="-122"/>
              </a:rPr>
              <a:t>逆回购的品种有哪些</a:t>
            </a:r>
            <a:endParaRPr lang="en-GB" altLang="zh-CN" sz="2400" dirty="0">
              <a:solidFill>
                <a:prstClr val="black"/>
              </a:solidFill>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endParaRPr lang="en-US" altLang="zh-CN" sz="2400" dirty="0">
              <a:solidFill>
                <a:prstClr val="black"/>
              </a:solidFill>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endPar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endParaRPr lang="en-US" altLang="zh-CN" sz="2400" dirty="0">
              <a:solidFill>
                <a:prstClr val="black"/>
              </a:solidFill>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endPar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endPar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endParaRPr>
          </a:p>
        </p:txBody>
      </p:sp>
      <p:pic>
        <p:nvPicPr>
          <p:cNvPr id="7" name="内容占位符 4">
            <a:extLst>
              <a:ext uri="{FF2B5EF4-FFF2-40B4-BE49-F238E27FC236}">
                <a16:creationId xmlns:a16="http://schemas.microsoft.com/office/drawing/2014/main" id="{B53BB9DB-9E69-9C62-32B7-0712988C79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3188" y="2601079"/>
            <a:ext cx="4765677" cy="2791054"/>
          </a:xfrm>
          <a:prstGeom prst="rect">
            <a:avLst/>
          </a:prstGeom>
        </p:spPr>
      </p:pic>
    </p:spTree>
    <p:extLst>
      <p:ext uri="{BB962C8B-B14F-4D97-AF65-F5344CB8AC3E}">
        <p14:creationId xmlns:p14="http://schemas.microsoft.com/office/powerpoint/2010/main" val="379588893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主要事件">
  <a:themeElements>
    <a:clrScheme name="主要事件">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主要事件">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主要事件">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TM04033927[[fn=主要事件]]</Template>
  <TotalTime>204</TotalTime>
  <Words>2820</Words>
  <Application>Microsoft Office PowerPoint</Application>
  <PresentationFormat>宽屏</PresentationFormat>
  <Paragraphs>159</Paragraphs>
  <Slides>23</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23</vt:i4>
      </vt:variant>
    </vt:vector>
  </HeadingPairs>
  <TitlesOfParts>
    <vt:vector size="29" baseType="lpstr">
      <vt:lpstr>华文楷体</vt:lpstr>
      <vt:lpstr>Arial</vt:lpstr>
      <vt:lpstr>Cambria Math</vt:lpstr>
      <vt:lpstr>Impact</vt:lpstr>
      <vt:lpstr>Wingdings</vt:lpstr>
      <vt:lpstr>主要事件</vt:lpstr>
      <vt:lpstr>R语言量化投资</vt:lpstr>
      <vt:lpstr>Outline：大纲</vt:lpstr>
      <vt:lpstr>Part 3： 金融策略实战</vt:lpstr>
      <vt:lpstr>Part 3： 金融策略实战</vt:lpstr>
      <vt:lpstr>Part 3： 金融策略实战</vt:lpstr>
      <vt:lpstr>Part 3： 金融策略实战</vt:lpstr>
      <vt:lpstr>Part 3： 金融策略实战</vt:lpstr>
      <vt:lpstr>Part 3： 金融策略实战</vt:lpstr>
      <vt:lpstr>Part 3： 金融策略实战</vt:lpstr>
      <vt:lpstr>Part 3： 金融策略实战</vt:lpstr>
      <vt:lpstr>Part 3： 金融策略实战</vt:lpstr>
      <vt:lpstr>Part 3： 金融策略实战</vt:lpstr>
      <vt:lpstr>Part 3： 金融策略实战</vt:lpstr>
      <vt:lpstr>Part 3： 金融策略实战</vt:lpstr>
      <vt:lpstr>Part 3： 金融策略实战</vt:lpstr>
      <vt:lpstr>Part 3： 金融策略实战</vt:lpstr>
      <vt:lpstr>Part 3： 金融策略实战</vt:lpstr>
      <vt:lpstr>Part 3： 金融策略实战</vt:lpstr>
      <vt:lpstr>Part 3： 金融策略实战</vt:lpstr>
      <vt:lpstr>Part 3： 金融策略实战</vt:lpstr>
      <vt:lpstr>Part 3： 金融策略实战</vt:lpstr>
      <vt:lpstr>Part 3： 金融策略实战</vt:lpstr>
      <vt:lpstr>Part 3： 金融策略实战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steven thompson</dc:creator>
  <cp:lastModifiedBy>steven thompson</cp:lastModifiedBy>
  <cp:revision>83</cp:revision>
  <dcterms:created xsi:type="dcterms:W3CDTF">2022-06-25T19:43:21Z</dcterms:created>
  <dcterms:modified xsi:type="dcterms:W3CDTF">2022-08-29T10:25:08Z</dcterms:modified>
</cp:coreProperties>
</file>