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1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56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30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8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87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0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3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355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6486D-638F-22FD-01F3-B8EC3A2F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F0C55-A234-19A5-7959-C986866C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BA387-A607-2F33-C4CF-7EFEC650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1AFC2-4735-E08B-AB31-7687E70D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291D8-5EFB-CD13-3224-0421B84B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6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8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1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4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8D1236-5B05-4C92-8346-16573359D9F6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B3C762-1E76-4B8A-8B55-3F7029B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25142934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用数据解读摩羯智投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数据收集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将界面收集到的数据整理为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CSV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格式，以便于之后的分析。我将收集到的数据分别存储到了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CSV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文件中。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𝑐𝑠𝑣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：用于收集所有标的基金所对应的市场数据，从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𝑤𝑖𝑛𝑑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中采集，包括：基金名称（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𝑛𝑎𝑚𝑒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）、基金代码（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𝑐𝑜𝑑𝑒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）、基金成立时间（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𝑐𝑟𝑒𝑎𝑡𝑒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）、基金类型（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𝑡𝑦𝑝𝑒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）、净值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20140101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𝑓𝑖𝑟𝑠𝑡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2014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）、净值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20150101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𝑓𝑖𝑟𝑠𝑡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2015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）、净值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20160101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𝑓𝑖𝑟𝑠𝑡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2016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）、净值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20161208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𝑙𝑎𝑠𝑡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96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用数据解读摩羯智投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数据收集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将界面收集到的数据整理为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CSV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格式，以便于之后的分析。我将收集到的数据分别存储到了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CSV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文件中。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𝑐𝑠𝑣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：用于收集第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个界面的数据，每个组合的标的基金的配置比例包括：大致投资期限（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𝑡𝑒𝑟𝑚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）、风险承受能力（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𝑟𝑖𝑐𝑘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）、基金类型（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𝑡𝑦𝑝𝑒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）、基金代码（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𝑐𝑜𝑑𝑒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）、配置比例（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𝑤𝑒𝑖𝑔h𝑡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）。具体见</a:t>
                </a:r>
                <a:r>
                  <a:rPr lang="en-GB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56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用数据解读摩羯智投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——3.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数据建模分析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收集好了数据，接下来就可以进行数据分析了。当然，分析的角度有很多种，可以从金融、统计、数据挖掘等专业方向进行分析，也可以计算一些简单的指标，如最大值，最小值，平均值等。下面将从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个知识点对“摩羯智投”进行分析。具体见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46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用数据解读摩羯智投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——3.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数据建模分析</a:t>
            </a: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E1A40D-3DBB-8243-DF4F-4BCAA53E6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1" y="2509426"/>
            <a:ext cx="3362816" cy="29911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7941AF-DF31-9165-98CE-B2E856142D48}"/>
              </a:ext>
            </a:extLst>
          </p:cNvPr>
          <p:cNvSpPr txBox="1"/>
          <p:nvPr/>
        </p:nvSpPr>
        <p:spPr>
          <a:xfrm>
            <a:off x="4476012" y="2622939"/>
            <a:ext cx="6693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根据我们计算的结果，分别对比“摩羯智投”中，近</a:t>
            </a:r>
            <a:r>
              <a:rPr lang="en-US" altLang="zh-CN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年和近</a:t>
            </a:r>
            <a:r>
              <a:rPr lang="en-US" altLang="zh-CN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年的收益率曲线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。近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年对应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plan1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，其中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ret2016=0.03632506=3.63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cumret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=0.2983493=29.83%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。发现计算结果存在差异，从最终结果的数字上来看差异并不大；但从近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年的收益率曲线的走势来看，差异还是非常明显的：“摩羯智投”给出的近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年收益率曲线是均匀平稳上升的，而根据算出来的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年数据的结果来看，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年涨了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16%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年涨了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9%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2016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年涨了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3%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，逐年收益率在递减。所以</a:t>
            </a:r>
          </a:p>
          <a:p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不应该呈现均匀平稳上升的形状。</a:t>
            </a:r>
            <a:endParaRPr lang="en-GB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97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用数据解读摩羯智投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——3.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数据建模分析</a:t>
            </a: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E1A40D-3DBB-8243-DF4F-4BCAA53E6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1" y="2509426"/>
            <a:ext cx="3362816" cy="29911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7941AF-DF31-9165-98CE-B2E856142D48}"/>
              </a:ext>
            </a:extLst>
          </p:cNvPr>
          <p:cNvSpPr txBox="1"/>
          <p:nvPr/>
        </p:nvSpPr>
        <p:spPr>
          <a:xfrm>
            <a:off x="4476012" y="2926322"/>
            <a:ext cx="669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究其原因，再来看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plan1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的组合数据，发现股票基金只配了一支中欧潜力价值（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OF001810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），而这支基金在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日才成立，所以并不能构建出该基金在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年、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年的年度收益率组合。以此来判断，这个组合势必存在着中间调仓的过程，而“摩羯智投”的收益率曲线并没有展示出调仓过程的数据，所以收益率曲线是不透明的，不能够直接做为用户购买决策的依据。</a:t>
            </a:r>
            <a:endParaRPr lang="en-GB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39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用数据解读摩羯智投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——4.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以上从数据的角度对“摩羯智投”进行了分析，首先摩羯构建的组合是线性组合，符合风险收益为基础资本资产定价模型（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CAPM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但由于组合数量与基金标的有限、算法不够透明、无法利用已知数据重现结果，并且缺少客户持续跟踪等部分，所以作者把“摩羯智投”理解为是基于金融专业性架构，结合快速上线为目标的试水。它可以实现对散户的简单、高效的财富管理体验，部分解放理财经理的压力。但还有相当大的提升空间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95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-chapter 5: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债券和回购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-chapter 6: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量化投资策略案例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79230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BE86-2289-4304-A442-E2C8EC7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6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：量化投资策略案例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均值回归，逆市中的投资机会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6.3 </a:t>
            </a:r>
            <a:r>
              <a:rPr lang="en-GB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语言构建配对交易量化模型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6.4 </a:t>
            </a:r>
            <a:r>
              <a:rPr lang="zh-CN" altLang="en-US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用数据解读摩羯智投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用数据解读摩羯智投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问题：如何分析摩羯智投的应用</a:t>
            </a:r>
            <a:endParaRPr lang="en-US" altLang="zh-CN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引言：伴随世界经济危机的到来，中国互联网创业也在经历⻓时间的寒冬，有不少的公司都因资金链断裂停止了运营。与寒冬反差很大的是，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技术火了起来，并受到资本的追捧。智能投顾作为金融领域的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热点，一直在持续升温。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2016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年底，招商银行发布了一款名为“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摩羯智投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”的应用，一下子吸引了众多人的眼球，打开了银行进军智能投顾领域的大门。本文将用数据来解读“摩羯智投”的到底是怎么玩的。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用数据解读摩羯智投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——1.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摩羯智投介绍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摩羯智投是招商银行在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2016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年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12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月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日发布的一款手机端应用，其嵌入在招商银行的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App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中，并加入了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𝐹𝑖𝑛𝑇𝑒𝑐h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理念，将金融和人工智能进行了结合。按招商银行发布的文章中介绍，摩羯智投并非一个单一的产品，而是一套资产配置服务流程，它包含了目标风险确定、组合构建、一键购买、风险预警、调仓提示、一键优化、售后服务报告等，涉及基金投资的售前、售中、售后全流程服务环节。比如，摩羯智投会实时进行全球市场扫描，根据最新市场状况，计算最优的组合比例，如果客户所持组合偏离最优状态，摩羯智投将为客户提供动态的基金组合调整建议，在客户认可后，即可自主进行一键优化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525" r="-2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59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用数据解读摩羯智投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数据收集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要做数据分析，我们就要以数据来思考。思路：先收集数据，对应用中所有输入项和输出项的数据进行整理，然后通过统计的方法和金融知识来找到数据之间的关系。由于应用中没有明确的字段定义，将按照字面意思对下面的字段进行解读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数据输入项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个字段，包括：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大致投资期限：从投资开始到投资结束的期限。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风险承受能力：承担多大的风险，以及风险带来的损失。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7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用数据解读摩羯智投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数据收集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数据输出项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，字段就比较多，包括：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模拟历史年化收益（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）：对历史数据回测，所获得的年化收益率。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模拟历史年化波动率（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）：对历史数据回测，所获得的年化波动率。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模拟历史收益（元）：投资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元，并持有一年，所获得的收益金额。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·95%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的概率下亏损（元）：在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95%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概率下最大亏损金额。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固定收益（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）：固定收益类基金的配置比例。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39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用数据解读摩羯智投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数据收集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数据输出项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，字段就比较多，包括：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现金及货币（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）：现金货币类基金的配置比例。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股票类（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）：股票类基金的配置比例。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另类及其他（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）：另类投资的类基金的配置比例。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投资组合收益率曲线：按比例构成的组合，所生成的收益率曲线。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投资组合配置详情：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类资产对应的具体基金品种和配置比例。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30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用数据解读摩羯智投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数据收集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将界面收集到的数据整理为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CSV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格式，以便于之后的分析。我将收集到的数据分别存储到了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CSV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文件中。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𝑐𝑠𝑣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：用于收集第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1〜2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个界面的数据，用户直接输入和输出数据，包括：大致投资期限（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𝑡𝑒𝑟𝑚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）、风险承受能力（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𝑟𝑖𝑐𝑘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）、模拟历史年化收益（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𝑟𝑒𝑡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）、模拟历史年化波动率（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𝑣𝑜𝑙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）、模拟历史收益（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𝑔𝑎𝑖𝑛𝑠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）、亏损（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𝑙𝑜𝑠𝑠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）、固定收益（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𝑓𝑖𝑥𝑒𝑑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）、现金及货币（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𝑐𝑎𝑠h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）、股票类（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𝑠𝑡𝑜𝑐𝑘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）、另类及其他（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𝑎𝑙𝑡𝑒𝑟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57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99</TotalTime>
  <Words>1733</Words>
  <Application>Microsoft Office PowerPoint</Application>
  <PresentationFormat>宽屏</PresentationFormat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华文楷体</vt:lpstr>
      <vt:lpstr>Arial</vt:lpstr>
      <vt:lpstr>Cambria Math</vt:lpstr>
      <vt:lpstr>Impact</vt:lpstr>
      <vt:lpstr>Wingdings</vt:lpstr>
      <vt:lpstr>主要事件</vt:lpstr>
      <vt:lpstr>R语言量化投资</vt:lpstr>
      <vt:lpstr>Outline：大纲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48</cp:revision>
  <dcterms:created xsi:type="dcterms:W3CDTF">2022-08-31T08:51:31Z</dcterms:created>
  <dcterms:modified xsi:type="dcterms:W3CDTF">2022-08-31T10:30:48Z</dcterms:modified>
</cp:coreProperties>
</file>