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924469-FEAD-4C3A-B988-369FF917DDB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FC18A3-FBE4-47CC-BF6F-44AD3D4555F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1571636"/>
          </a:xfrm>
        </p:spPr>
        <p:txBody>
          <a:bodyPr/>
          <a:lstStyle/>
          <a:p>
            <a:pPr algn="ctr"/>
            <a:r>
              <a:rPr lang="en-US" b="1" dirty="0"/>
              <a:t>Case Study : Leads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4071942"/>
            <a:ext cx="8229600" cy="1971676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Optimizing Lead Conversion for X Education</a:t>
            </a:r>
          </a:p>
          <a:p>
            <a:pPr algn="ctr">
              <a:buNone/>
            </a:pPr>
            <a:r>
              <a:rPr lang="en-IN" dirty="0"/>
              <a:t>-By </a:t>
            </a:r>
            <a:r>
              <a:rPr lang="en-IN" dirty="0" err="1"/>
              <a:t>Anushree</a:t>
            </a:r>
            <a:r>
              <a:rPr lang="en-IN" dirty="0"/>
              <a:t>, Prashant Kumar, Steven H.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Correlation Analysis:</a:t>
            </a:r>
            <a:r>
              <a:rPr lang="en-US" dirty="0"/>
              <a:t> </a:t>
            </a:r>
            <a:br>
              <a:rPr lang="en-US" sz="2000" dirty="0"/>
            </a:br>
            <a:r>
              <a:rPr lang="en-US" sz="2000" dirty="0"/>
              <a:t>We examined the correlation between numerical features to identify potential </a:t>
            </a:r>
            <a:r>
              <a:rPr lang="en-US" sz="2000" dirty="0" err="1"/>
              <a:t>multicollinearity</a:t>
            </a:r>
            <a:r>
              <a:rPr lang="en-US" sz="2000" dirty="0"/>
              <a:t> issues.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 descr="Screenshot 2024-04-15 1743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153" y="2210326"/>
            <a:ext cx="5677693" cy="38391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Correlation between Numerical Features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5855" y="2071678"/>
            <a:ext cx="5677174" cy="424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Checking outliers in Numerical features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946262"/>
            <a:ext cx="5572164" cy="439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techniques such as Recursive Feature Elimination (RFE) to rank and select relevant features based on their impact on the target variable.</a:t>
            </a:r>
          </a:p>
          <a:p>
            <a:r>
              <a:rPr lang="en-US" dirty="0"/>
              <a:t>The final set of selected features included 'Lead </a:t>
            </a:r>
            <a:r>
              <a:rPr lang="en-US" dirty="0" err="1"/>
              <a:t>Origin_Lead</a:t>
            </a:r>
            <a:r>
              <a:rPr lang="en-US" dirty="0"/>
              <a:t> Add Form', 'Do Not </a:t>
            </a:r>
            <a:r>
              <a:rPr lang="en-US" dirty="0" err="1"/>
              <a:t>Email_Yes</a:t>
            </a:r>
            <a:r>
              <a:rPr lang="en-US" dirty="0"/>
              <a:t>', 'Last </a:t>
            </a:r>
            <a:r>
              <a:rPr lang="en-US" dirty="0" err="1"/>
              <a:t>Activity_Converted</a:t>
            </a:r>
            <a:r>
              <a:rPr lang="en-US" dirty="0"/>
              <a:t> to Lead', among others.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Building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trained model's performance on the test dataset using appropriate evaluation metrics such as R-squared, Mean Squared Error (MSE), and Adjusted R-squared.</a:t>
            </a:r>
          </a:p>
          <a:p>
            <a:r>
              <a:rPr lang="en-US" dirty="0"/>
              <a:t>Compare the model's performance against baseline models and assess its ability to generalize to new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Models: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Model 1:</a:t>
            </a:r>
            <a:r>
              <a:rPr lang="en-US" dirty="0"/>
              <a:t> Identified key features such as lead origin, email activity, occupation, and lead tags, achieving an accuracy of 79.17% on the training set.</a:t>
            </a:r>
          </a:p>
          <a:p>
            <a:endParaRPr lang="en-US" dirty="0"/>
          </a:p>
          <a:p>
            <a:r>
              <a:rPr lang="en-US" b="1" dirty="0"/>
              <a:t>Model 2:</a:t>
            </a:r>
            <a:r>
              <a:rPr lang="en-US" dirty="0"/>
              <a:t> Improved accuracy by dropping the "</a:t>
            </a:r>
            <a:r>
              <a:rPr lang="en-US" dirty="0" err="1"/>
              <a:t>Tags_Interested</a:t>
            </a:r>
            <a:r>
              <a:rPr lang="en-US" dirty="0"/>
              <a:t> in Next Batch" feature, maintaining a sensitivity of 93.34% and specificity of 70.43%.</a:t>
            </a:r>
          </a:p>
          <a:p>
            <a:endParaRPr lang="en-US" dirty="0"/>
          </a:p>
          <a:p>
            <a:r>
              <a:rPr lang="en-US" b="1" dirty="0"/>
              <a:t>Model 3:</a:t>
            </a:r>
            <a:r>
              <a:rPr lang="en-US" dirty="0"/>
              <a:t> Enhanced performance further by removing the "</a:t>
            </a:r>
            <a:r>
              <a:rPr lang="en-US" dirty="0" err="1"/>
              <a:t>Tags_Lateral</a:t>
            </a:r>
            <a:r>
              <a:rPr lang="en-US" dirty="0"/>
              <a:t> Student" feature, maintaining high sensitivity and specificity levels.</a:t>
            </a:r>
          </a:p>
          <a:p>
            <a:endParaRPr lang="en-US" dirty="0"/>
          </a:p>
          <a:p>
            <a:r>
              <a:rPr lang="en-US" b="1" dirty="0"/>
              <a:t>Model 4:</a:t>
            </a:r>
            <a:r>
              <a:rPr lang="en-US" dirty="0"/>
              <a:t> Increased precision by excluding the "</a:t>
            </a:r>
            <a:r>
              <a:rPr lang="en-US" dirty="0" err="1"/>
              <a:t>Tags_Wrong</a:t>
            </a:r>
            <a:r>
              <a:rPr lang="en-US" dirty="0"/>
              <a:t> Number Given" feature, optimizing the balance between sensitivity and specificity.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Models: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Model 5:</a:t>
            </a:r>
            <a:r>
              <a:rPr lang="en-US" dirty="0"/>
              <a:t> Improved precision and accuracy by eliminating the "</a:t>
            </a:r>
            <a:r>
              <a:rPr lang="en-US" dirty="0" err="1"/>
              <a:t>Tags_Invalid</a:t>
            </a:r>
            <a:r>
              <a:rPr lang="en-US" dirty="0"/>
              <a:t> Number" feature, achieving balanced performance metrics.</a:t>
            </a:r>
          </a:p>
          <a:p>
            <a:endParaRPr lang="en-US" dirty="0"/>
          </a:p>
          <a:p>
            <a:r>
              <a:rPr lang="en-US" b="1" dirty="0"/>
              <a:t>Model 6:</a:t>
            </a:r>
            <a:r>
              <a:rPr lang="en-US" dirty="0"/>
              <a:t> Refined the model by excluding the "Last Notable </a:t>
            </a:r>
            <a:r>
              <a:rPr lang="en-US" dirty="0" err="1"/>
              <a:t>Activity_Had</a:t>
            </a:r>
            <a:r>
              <a:rPr lang="en-US" dirty="0"/>
              <a:t> a Phone Conversation" feature, maintaining high accuracy and precision.</a:t>
            </a:r>
          </a:p>
          <a:p>
            <a:endParaRPr lang="en-US" dirty="0"/>
          </a:p>
          <a:p>
            <a:r>
              <a:rPr lang="en-US" b="1" dirty="0"/>
              <a:t>Model 7:</a:t>
            </a:r>
            <a:r>
              <a:rPr lang="en-US" dirty="0"/>
              <a:t> Enhanced specificity by dropping the "</a:t>
            </a:r>
            <a:r>
              <a:rPr lang="en-US" dirty="0" err="1"/>
              <a:t>Tags_Switched</a:t>
            </a:r>
            <a:r>
              <a:rPr lang="en-US" dirty="0"/>
              <a:t> Off" feature, optimizing the model for better classification of non-converted leads.</a:t>
            </a:r>
          </a:p>
          <a:p>
            <a:endParaRPr lang="en-US" dirty="0"/>
          </a:p>
          <a:p>
            <a:r>
              <a:rPr lang="en-US" b="1" dirty="0"/>
              <a:t>Model 8:</a:t>
            </a:r>
            <a:r>
              <a:rPr lang="en-US" dirty="0"/>
              <a:t> Further improved specificity by removing the "Last Notable </a:t>
            </a:r>
            <a:r>
              <a:rPr lang="en-US" dirty="0" err="1"/>
              <a:t>Activity_Email</a:t>
            </a:r>
            <a:r>
              <a:rPr lang="en-US" dirty="0"/>
              <a:t> Bounced" feature, refining the model's ability to identify non-converted leads accurately.</a:t>
            </a:r>
          </a:p>
          <a:p>
            <a:endParaRPr lang="en-US" dirty="0"/>
          </a:p>
          <a:p>
            <a:r>
              <a:rPr lang="en-US" b="1" dirty="0"/>
              <a:t>Model 9:</a:t>
            </a:r>
            <a:r>
              <a:rPr lang="en-US" dirty="0"/>
              <a:t> Achieved optimal balance between sensitivity and specificity by excluding the "</a:t>
            </a:r>
            <a:r>
              <a:rPr lang="en-US" dirty="0" err="1"/>
              <a:t>Tags_Ringing</a:t>
            </a:r>
            <a:r>
              <a:rPr lang="en-US" dirty="0"/>
              <a:t>" feature, maximizing precision and accuracy for lead classification.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no. 9 (Final Model 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Features Included:</a:t>
            </a:r>
            <a:r>
              <a:rPr lang="en-US" dirty="0"/>
              <a:t> Lead </a:t>
            </a:r>
            <a:r>
              <a:rPr lang="en-US" dirty="0" err="1"/>
              <a:t>Origin_Lead</a:t>
            </a:r>
            <a:r>
              <a:rPr lang="en-US" dirty="0"/>
              <a:t> Add Form, Do Not </a:t>
            </a:r>
            <a:r>
              <a:rPr lang="en-US" dirty="0" err="1"/>
              <a:t>Email_Yes</a:t>
            </a:r>
            <a:r>
              <a:rPr lang="en-US" dirty="0"/>
              <a:t>, Last </a:t>
            </a:r>
            <a:r>
              <a:rPr lang="en-US" dirty="0" err="1"/>
              <a:t>Activity_Converted</a:t>
            </a:r>
            <a:r>
              <a:rPr lang="en-US" dirty="0"/>
              <a:t> to Lead, Last </a:t>
            </a:r>
            <a:r>
              <a:rPr lang="en-US" dirty="0" err="1"/>
              <a:t>Activity_Olark</a:t>
            </a:r>
            <a:r>
              <a:rPr lang="en-US" dirty="0"/>
              <a:t> Chat Conversation, What is your current </a:t>
            </a:r>
            <a:r>
              <a:rPr lang="en-US" dirty="0" err="1"/>
              <a:t>occupation_Unemployed</a:t>
            </a:r>
            <a:r>
              <a:rPr lang="en-US" dirty="0"/>
              <a:t>, What is your current </a:t>
            </a:r>
            <a:r>
              <a:rPr lang="en-US" dirty="0" err="1"/>
              <a:t>occupation_Working</a:t>
            </a:r>
            <a:r>
              <a:rPr lang="en-US" dirty="0"/>
              <a:t> Professional, </a:t>
            </a:r>
            <a:r>
              <a:rPr lang="en-US" dirty="0" err="1"/>
              <a:t>Tags_Busy</a:t>
            </a:r>
            <a:r>
              <a:rPr lang="en-US" dirty="0"/>
              <a:t>, </a:t>
            </a:r>
            <a:r>
              <a:rPr lang="en-US" dirty="0" err="1"/>
              <a:t>Tags_Closed</a:t>
            </a:r>
            <a:r>
              <a:rPr lang="en-US" dirty="0"/>
              <a:t> by </a:t>
            </a:r>
            <a:r>
              <a:rPr lang="en-US" dirty="0" err="1"/>
              <a:t>Horizzon</a:t>
            </a:r>
            <a:r>
              <a:rPr lang="en-US" dirty="0"/>
              <a:t>, </a:t>
            </a:r>
            <a:r>
              <a:rPr lang="en-US" dirty="0" err="1"/>
              <a:t>Tags_Lost</a:t>
            </a:r>
            <a:r>
              <a:rPr lang="en-US" dirty="0"/>
              <a:t> to EINS, </a:t>
            </a:r>
            <a:r>
              <a:rPr lang="en-US" dirty="0" err="1"/>
              <a:t>Tags_Will</a:t>
            </a:r>
            <a:r>
              <a:rPr lang="en-US" dirty="0"/>
              <a:t> revert after reading the email, </a:t>
            </a:r>
            <a:r>
              <a:rPr lang="en-US" dirty="0" err="1"/>
              <a:t>Tags_in</a:t>
            </a:r>
            <a:r>
              <a:rPr lang="en-US" dirty="0"/>
              <a:t> touch with EINS, Last Notable </a:t>
            </a:r>
            <a:r>
              <a:rPr lang="en-US" dirty="0" err="1"/>
              <a:t>Activity_SMS</a:t>
            </a:r>
            <a:r>
              <a:rPr lang="en-US" dirty="0"/>
              <a:t> Sent.</a:t>
            </a:r>
          </a:p>
          <a:p>
            <a:r>
              <a:rPr lang="en-US" b="1" dirty="0"/>
              <a:t>Accuracy:</a:t>
            </a:r>
            <a:r>
              <a:rPr lang="en-US" dirty="0"/>
              <a:t> 79.17%</a:t>
            </a:r>
          </a:p>
          <a:p>
            <a:r>
              <a:rPr lang="en-US" b="1" dirty="0"/>
              <a:t>Sensitivity:</a:t>
            </a:r>
            <a:r>
              <a:rPr lang="en-US" dirty="0"/>
              <a:t> 93.34%</a:t>
            </a:r>
          </a:p>
          <a:p>
            <a:r>
              <a:rPr lang="en-US" b="1" dirty="0"/>
              <a:t>Specificity:</a:t>
            </a:r>
            <a:r>
              <a:rPr lang="en-US" dirty="0"/>
              <a:t> 70.43%</a:t>
            </a:r>
          </a:p>
          <a:p>
            <a:r>
              <a:rPr lang="en-US" b="1" dirty="0"/>
              <a:t>Optimal Cutoff Threshold:</a:t>
            </a:r>
            <a:r>
              <a:rPr lang="en-US" dirty="0"/>
              <a:t> 0.38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IN" b="1" dirty="0"/>
              <a:t>Model no. 9 (Final Model 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15328" cy="50006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/>
              <a:t>Interpretation of Coefficients:</a:t>
            </a:r>
          </a:p>
          <a:p>
            <a:r>
              <a:rPr lang="en-US" sz="5600" b="1" dirty="0"/>
              <a:t>Lead </a:t>
            </a:r>
            <a:r>
              <a:rPr lang="en-US" sz="5600" b="1" dirty="0" err="1"/>
              <a:t>Origin_Lead</a:t>
            </a:r>
            <a:r>
              <a:rPr lang="en-US" sz="5600" b="1" dirty="0"/>
              <a:t> Add Form:</a:t>
            </a:r>
            <a:r>
              <a:rPr lang="en-US" sz="5600" dirty="0"/>
              <a:t> This coefficient indicates the impact of leads generated through the 'Lead Add Form' origin on the probability of conversion. A positive coefficient suggests that leads from this origin are more likely to convert.</a:t>
            </a:r>
          </a:p>
          <a:p>
            <a:r>
              <a:rPr lang="en-US" sz="5600" b="1" dirty="0"/>
              <a:t>Do Not </a:t>
            </a:r>
            <a:r>
              <a:rPr lang="en-US" sz="5600" b="1" dirty="0" err="1"/>
              <a:t>Email_Yes</a:t>
            </a:r>
            <a:r>
              <a:rPr lang="en-US" sz="5600" b="1" dirty="0"/>
              <a:t>:</a:t>
            </a:r>
            <a:r>
              <a:rPr lang="en-US" sz="5600" dirty="0"/>
              <a:t> A positive coefficient indicates that leads who opted not to receive emails are less likely to convert compared to those who opted to receive emails.</a:t>
            </a:r>
          </a:p>
          <a:p>
            <a:r>
              <a:rPr lang="en-US" sz="5600" b="1" dirty="0"/>
              <a:t>Last </a:t>
            </a:r>
            <a:r>
              <a:rPr lang="en-US" sz="5600" b="1" dirty="0" err="1"/>
              <a:t>Activity_Converted</a:t>
            </a:r>
            <a:r>
              <a:rPr lang="en-US" sz="5600" b="1" dirty="0"/>
              <a:t> to Lead:</a:t>
            </a:r>
            <a:r>
              <a:rPr lang="en-US" sz="5600" dirty="0"/>
              <a:t> This coefficient signifies the impact of leads who were last engaged in activities converting them to leads. A positive coefficient suggests that leads engaged in this activity are more likely to convert.</a:t>
            </a:r>
          </a:p>
          <a:p>
            <a:r>
              <a:rPr lang="en-US" sz="5600" b="1" dirty="0"/>
              <a:t>Last </a:t>
            </a:r>
            <a:r>
              <a:rPr lang="en-US" sz="5600" b="1" dirty="0" err="1"/>
              <a:t>Activity_Olark</a:t>
            </a:r>
            <a:r>
              <a:rPr lang="en-US" sz="5600" b="1" dirty="0"/>
              <a:t> Chat Conversation:</a:t>
            </a:r>
            <a:r>
              <a:rPr lang="en-US" sz="5600" dirty="0"/>
              <a:t> Positive coefficient indicates that leads engaged in </a:t>
            </a:r>
            <a:r>
              <a:rPr lang="en-US" sz="5600" dirty="0" err="1"/>
              <a:t>Olark</a:t>
            </a:r>
            <a:r>
              <a:rPr lang="en-US" sz="5600" dirty="0"/>
              <a:t> Chat Conversations are more likely to convert, as they are actively engaging with the platform.</a:t>
            </a:r>
          </a:p>
          <a:p>
            <a:r>
              <a:rPr lang="en-US" sz="5600" b="1" dirty="0"/>
              <a:t>What is your current </a:t>
            </a:r>
            <a:r>
              <a:rPr lang="en-US" sz="5600" b="1" dirty="0" err="1"/>
              <a:t>occupation_Unemployed</a:t>
            </a:r>
            <a:r>
              <a:rPr lang="en-US" sz="5600" b="1" dirty="0"/>
              <a:t>:</a:t>
            </a:r>
            <a:r>
              <a:rPr lang="en-US" sz="5600" dirty="0"/>
              <a:t> This coefficient indicates how being unemployed affects the likelihood of lead conversion. A positive coefficient suggests that unemployed leads are more likely to convert.</a:t>
            </a:r>
          </a:p>
          <a:p>
            <a:r>
              <a:rPr lang="en-US" sz="5600" b="1" dirty="0"/>
              <a:t>What is your current </a:t>
            </a:r>
            <a:r>
              <a:rPr lang="en-US" sz="5600" b="1" dirty="0" err="1"/>
              <a:t>occupation_Working</a:t>
            </a:r>
            <a:r>
              <a:rPr lang="en-US" sz="5600" b="1" dirty="0"/>
              <a:t> Professional:</a:t>
            </a:r>
            <a:r>
              <a:rPr lang="en-US" sz="5600" dirty="0"/>
              <a:t> A positive coefficient suggests that leads who are working professionals are more likely to convert compared to other occupations.</a:t>
            </a:r>
          </a:p>
          <a:p>
            <a:r>
              <a:rPr lang="en-US" sz="5600" b="1" dirty="0" err="1"/>
              <a:t>Tags_Busy</a:t>
            </a:r>
            <a:r>
              <a:rPr lang="en-US" sz="5600" b="1" dirty="0"/>
              <a:t>:</a:t>
            </a:r>
            <a:r>
              <a:rPr lang="en-US" sz="5600" dirty="0"/>
              <a:t> This coefficient indicates that leads tagged as 'Busy' are more likely to convert, as they may have shown interest despite being occupied.</a:t>
            </a:r>
          </a:p>
          <a:p>
            <a:r>
              <a:rPr lang="en-US" sz="5600" b="1" dirty="0" err="1"/>
              <a:t>Tags_Closed</a:t>
            </a:r>
            <a:r>
              <a:rPr lang="en-US" sz="5600" b="1" dirty="0"/>
              <a:t> by </a:t>
            </a:r>
            <a:r>
              <a:rPr lang="en-US" sz="5600" b="1" dirty="0" err="1"/>
              <a:t>Horizzon</a:t>
            </a:r>
            <a:r>
              <a:rPr lang="en-US" sz="5600" b="1" dirty="0"/>
              <a:t>:</a:t>
            </a:r>
            <a:r>
              <a:rPr lang="en-US" sz="5600" dirty="0"/>
              <a:t> Positive coefficient suggests that leads closed by '</a:t>
            </a:r>
            <a:r>
              <a:rPr lang="en-US" sz="5600" dirty="0" err="1"/>
              <a:t>Horizzon</a:t>
            </a:r>
            <a:r>
              <a:rPr lang="en-US" sz="5600" dirty="0"/>
              <a:t>' are more likely to convert, indicating a high probability of successful closure.</a:t>
            </a:r>
          </a:p>
          <a:p>
            <a:r>
              <a:rPr lang="en-US" sz="5600" b="1" dirty="0" err="1"/>
              <a:t>Tags_Lost</a:t>
            </a:r>
            <a:r>
              <a:rPr lang="en-US" sz="5600" b="1" dirty="0"/>
              <a:t> to EINS:</a:t>
            </a:r>
            <a:r>
              <a:rPr lang="en-US" sz="5600" dirty="0"/>
              <a:t> Leads tagged as 'Lost to EINS' have a positive coefficient, indicating that they are more likely to convert compared to other tags.</a:t>
            </a:r>
          </a:p>
          <a:p>
            <a:r>
              <a:rPr lang="en-US" sz="5600" b="1" dirty="0" err="1"/>
              <a:t>Tags_Will</a:t>
            </a:r>
            <a:r>
              <a:rPr lang="en-US" sz="5600" b="1" dirty="0"/>
              <a:t> revert after reading the email:</a:t>
            </a:r>
            <a:r>
              <a:rPr lang="en-US" sz="5600" dirty="0"/>
              <a:t> Positive coefficient suggests that leads expected to revert after reading emails are more likely to convert, indicating a proactive response.</a:t>
            </a:r>
          </a:p>
          <a:p>
            <a:r>
              <a:rPr lang="en-US" sz="5600" b="1" dirty="0" err="1"/>
              <a:t>Tags_in</a:t>
            </a:r>
            <a:r>
              <a:rPr lang="en-US" sz="5600" b="1" dirty="0"/>
              <a:t> touch with EINS:</a:t>
            </a:r>
            <a:r>
              <a:rPr lang="en-US" sz="5600" dirty="0"/>
              <a:t> Positive coefficient indicates that leads in touch with 'EINS' are more likely to convert, as they are actively engaged with the platform.</a:t>
            </a:r>
          </a:p>
          <a:p>
            <a:r>
              <a:rPr lang="en-US" sz="5600" b="1" dirty="0"/>
              <a:t>Last Notable </a:t>
            </a:r>
            <a:r>
              <a:rPr lang="en-US" sz="5600" b="1" dirty="0" err="1"/>
              <a:t>Activity_SMS</a:t>
            </a:r>
            <a:r>
              <a:rPr lang="en-US" sz="5600" b="1" dirty="0"/>
              <a:t> Sent:</a:t>
            </a:r>
            <a:r>
              <a:rPr lang="en-US" sz="5600" dirty="0"/>
              <a:t> This coefficient suggests that leads who received SMS notifications as their last notable activity are more likely to convert.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Plotting ROC Curve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43115"/>
            <a:ext cx="5238750" cy="37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6000768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value should be close to 1 and we are getting the value 0.92 which is close enough and its a good value indicating a good predictive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85728"/>
            <a:ext cx="7772400" cy="1470025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643050"/>
            <a:ext cx="8358246" cy="428628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X Education, an online course provider, attracts numerous industry professionals to its website each day. professionals explore courses after discovering them through various online channels like Google.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Upon visiting the website, they may browse courses, fill out forms, or watch videos. Those who provide contact details like email addresses or phone numbers are categorized as leads.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also receives leads through referrals. However, only a fraction of these leads are converted into paying customers, with a typical conversion rate of 30%. X Education aims to improve lead conversion efficiency by identifying potential leads, or 'Hot Leads,' to increase the conversion rate to approximately 80%.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Final Observations: Lets compare the values for Train and Test</a:t>
            </a:r>
            <a:br>
              <a:rPr lang="en-US" b="1" dirty="0"/>
            </a:br>
            <a:endParaRPr lang="en-US" b="1" dirty="0"/>
          </a:p>
          <a:p>
            <a:r>
              <a:rPr lang="en-US" b="1" i="1" dirty="0"/>
              <a:t>Train Data: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/>
              <a:t>Accuracy : 79.17%</a:t>
            </a:r>
            <a:br>
              <a:rPr lang="en-US" dirty="0"/>
            </a:br>
            <a:r>
              <a:rPr lang="en-US" dirty="0"/>
              <a:t>Sensitivity : 93.34%</a:t>
            </a:r>
            <a:br>
              <a:rPr lang="en-US" dirty="0"/>
            </a:br>
            <a:r>
              <a:rPr lang="en-US" dirty="0"/>
              <a:t>Specificity : 70.43%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Test Data: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/>
              <a:t>Accuracy : 79.43%</a:t>
            </a:r>
            <a:br>
              <a:rPr lang="en-US" dirty="0"/>
            </a:br>
            <a:r>
              <a:rPr lang="en-US" dirty="0"/>
              <a:t>Sensitivity : 93.69%</a:t>
            </a:r>
            <a:br>
              <a:rPr lang="en-US" dirty="0"/>
            </a:br>
            <a:r>
              <a:rPr lang="en-US" dirty="0"/>
              <a:t>Specificity : 70.12%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US" b="1" dirty="0"/>
              <a:t>Final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Model Seems to predict the conversion rate very well and we should be able to give the CEO confidence in making good calls based on this model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According to our final model, the following are predictor variables :</a:t>
            </a:r>
          </a:p>
          <a:p>
            <a:r>
              <a:rPr lang="en-US" dirty="0"/>
              <a:t>Lead </a:t>
            </a:r>
            <a:r>
              <a:rPr lang="en-US" dirty="0" err="1"/>
              <a:t>Origin_Lead</a:t>
            </a:r>
            <a:r>
              <a:rPr lang="en-US" dirty="0"/>
              <a:t> Add Form</a:t>
            </a:r>
            <a:br>
              <a:rPr lang="en-US" dirty="0"/>
            </a:br>
            <a:r>
              <a:rPr lang="en-US" dirty="0"/>
              <a:t>Do Not </a:t>
            </a:r>
            <a:r>
              <a:rPr lang="en-US" dirty="0" err="1"/>
              <a:t>Email_Yes</a:t>
            </a:r>
            <a:br>
              <a:rPr lang="en-US" dirty="0"/>
            </a:br>
            <a:r>
              <a:rPr lang="en-US" dirty="0"/>
              <a:t>Last </a:t>
            </a:r>
            <a:r>
              <a:rPr lang="en-US" dirty="0" err="1"/>
              <a:t>Activity_Converted</a:t>
            </a:r>
            <a:r>
              <a:rPr lang="en-US" dirty="0"/>
              <a:t> to Lead</a:t>
            </a:r>
            <a:br>
              <a:rPr lang="en-US" dirty="0"/>
            </a:br>
            <a:r>
              <a:rPr lang="en-US" dirty="0"/>
              <a:t>Last </a:t>
            </a:r>
            <a:r>
              <a:rPr lang="en-US" dirty="0" err="1"/>
              <a:t>Activity_Olark</a:t>
            </a:r>
            <a:r>
              <a:rPr lang="en-US" dirty="0"/>
              <a:t> Chat Conversation</a:t>
            </a:r>
            <a:br>
              <a:rPr lang="en-US" dirty="0"/>
            </a:br>
            <a:r>
              <a:rPr lang="en-US" dirty="0"/>
              <a:t>What is your current </a:t>
            </a:r>
            <a:r>
              <a:rPr lang="en-US" dirty="0" err="1"/>
              <a:t>occupation_Unemployed</a:t>
            </a:r>
            <a:br>
              <a:rPr lang="en-US" dirty="0"/>
            </a:br>
            <a:r>
              <a:rPr lang="en-US" dirty="0"/>
              <a:t>What is your current </a:t>
            </a:r>
            <a:r>
              <a:rPr lang="en-US" dirty="0" err="1"/>
              <a:t>occupation_Working</a:t>
            </a:r>
            <a:r>
              <a:rPr lang="en-US" dirty="0"/>
              <a:t> Professional</a:t>
            </a:r>
            <a:br>
              <a:rPr lang="en-US" dirty="0"/>
            </a:br>
            <a:r>
              <a:rPr lang="en-US" dirty="0" err="1"/>
              <a:t>Tags_Busy</a:t>
            </a:r>
            <a:br>
              <a:rPr lang="en-US" dirty="0"/>
            </a:br>
            <a:r>
              <a:rPr lang="en-US" dirty="0" err="1"/>
              <a:t>Tags_Closed</a:t>
            </a:r>
            <a:r>
              <a:rPr lang="en-US" dirty="0"/>
              <a:t> by </a:t>
            </a:r>
            <a:r>
              <a:rPr lang="en-US" dirty="0" err="1"/>
              <a:t>Horizzon</a:t>
            </a:r>
            <a:br>
              <a:rPr lang="en-US" dirty="0"/>
            </a:br>
            <a:r>
              <a:rPr lang="en-US" dirty="0" err="1"/>
              <a:t>Tags_Lost</a:t>
            </a:r>
            <a:r>
              <a:rPr lang="en-US" dirty="0"/>
              <a:t> to EINS</a:t>
            </a:r>
            <a:br>
              <a:rPr lang="en-US" dirty="0"/>
            </a:br>
            <a:r>
              <a:rPr lang="en-US" dirty="0" err="1"/>
              <a:t>Tags_Will</a:t>
            </a:r>
            <a:r>
              <a:rPr lang="en-US" dirty="0"/>
              <a:t> revert after reading the email</a:t>
            </a:r>
            <a:br>
              <a:rPr lang="en-US" dirty="0"/>
            </a:br>
            <a:r>
              <a:rPr lang="en-US" dirty="0" err="1"/>
              <a:t>Tags_in</a:t>
            </a:r>
            <a:r>
              <a:rPr lang="en-US" dirty="0"/>
              <a:t> touch with EINS</a:t>
            </a:r>
            <a:br>
              <a:rPr lang="en-US" dirty="0"/>
            </a:br>
            <a:r>
              <a:rPr lang="en-US" dirty="0"/>
              <a:t>Last Notable </a:t>
            </a:r>
            <a:r>
              <a:rPr lang="en-US" dirty="0" err="1"/>
              <a:t>Activity_SMS</a:t>
            </a:r>
            <a:r>
              <a:rPr lang="en-US" dirty="0"/>
              <a:t> Sent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Identify Hot Leads:</a:t>
            </a:r>
            <a:r>
              <a:rPr lang="en-US" dirty="0"/>
              <a:t> Develop a lead scoring model to identify potential leads with a higher likelihood of conversion based on their demographics, online behavior, and interactions with the X Education platform.</a:t>
            </a:r>
          </a:p>
          <a:p>
            <a:r>
              <a:rPr lang="en-US" b="1" dirty="0"/>
              <a:t>Optimize Resource Allocation:</a:t>
            </a:r>
            <a:r>
              <a:rPr lang="en-US" dirty="0"/>
              <a:t> Prioritize high-quality leads for targeted marketing campaigns and personalized engagement strategies to maximize conversion rates while minimizing resource wastage.</a:t>
            </a:r>
          </a:p>
          <a:p>
            <a:r>
              <a:rPr lang="en-US" b="1" dirty="0"/>
              <a:t>Enhance Business Performance:</a:t>
            </a:r>
            <a:r>
              <a:rPr lang="en-US" dirty="0"/>
              <a:t> By improving lead conversion efficiency, X Education aims to enhance its business performance, increase revenue, and establish itself as a leader in the online education industry.</a:t>
            </a:r>
          </a:p>
          <a:p>
            <a:r>
              <a:rPr lang="en-US" b="1" dirty="0"/>
              <a:t>Key Questions: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dataset used in our analysis comprises information collected from various online channels by X Education.</a:t>
            </a:r>
          </a:p>
          <a:p>
            <a:r>
              <a:rPr lang="en-US" dirty="0"/>
              <a:t>It includes a comprehensive array of features that provide insights into leads' demographics, online behavior, and interactions with the X Education platform.</a:t>
            </a:r>
          </a:p>
          <a:p>
            <a:r>
              <a:rPr lang="en-US" b="1" dirty="0"/>
              <a:t>Features:</a:t>
            </a:r>
            <a:endParaRPr lang="en-US" dirty="0"/>
          </a:p>
          <a:p>
            <a:r>
              <a:rPr lang="en-US" b="1" dirty="0"/>
              <a:t>Lead Origin:</a:t>
            </a:r>
            <a:r>
              <a:rPr lang="en-US" dirty="0"/>
              <a:t> Indicates the original source through which the lead was acquired, such as 'Direct Traffic,' 'Organic Search,' or 'Referral Sites.'</a:t>
            </a:r>
          </a:p>
          <a:p>
            <a:r>
              <a:rPr lang="en-US" b="1" dirty="0"/>
              <a:t>Last Activity:</a:t>
            </a:r>
            <a:r>
              <a:rPr lang="en-US" dirty="0"/>
              <a:t> Records the last known activity of the lead, whether it's visiting the website, filling out a form, or engaging with marketing content.</a:t>
            </a:r>
          </a:p>
          <a:p>
            <a:r>
              <a:rPr lang="en-US" b="1" dirty="0"/>
              <a:t>Current Occupation:</a:t>
            </a:r>
            <a:r>
              <a:rPr lang="en-US" dirty="0"/>
              <a:t> Specifies the current professional status or occupation of the lead, such as 'Working Professional,' 'Student,' or 'Unemployed.'</a:t>
            </a:r>
          </a:p>
          <a:p>
            <a:r>
              <a:rPr lang="en-US" b="1" dirty="0"/>
              <a:t>Tags:</a:t>
            </a:r>
            <a:r>
              <a:rPr lang="en-US" dirty="0"/>
              <a:t> Describes any tags or labels associated with the lead, providing additional context or categorization.</a:t>
            </a:r>
          </a:p>
          <a:p>
            <a:r>
              <a:rPr lang="en-US" b="1" dirty="0"/>
              <a:t>Lead Add Form:</a:t>
            </a:r>
            <a:r>
              <a:rPr lang="en-US" dirty="0"/>
              <a:t> Indicates whether the lead was generated through a specific lead capture form on the X Education website.</a:t>
            </a:r>
          </a:p>
          <a:p>
            <a:r>
              <a:rPr lang="en-US" b="1" dirty="0"/>
              <a:t>Email Preference:</a:t>
            </a:r>
            <a:r>
              <a:rPr lang="en-US" dirty="0"/>
              <a:t> Reflects the lead's preference regarding email communication, such as 'Opted-in' or 'Opted-out.'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Handling Missing Values:</a:t>
            </a:r>
            <a:r>
              <a:rPr lang="en-US" dirty="0"/>
              <a:t> Initial preprocessing involved identifying and addressing missing values within the dataset. 'Select' values were replaced with </a:t>
            </a:r>
            <a:r>
              <a:rPr lang="en-US" dirty="0" err="1"/>
              <a:t>NaN</a:t>
            </a:r>
            <a:r>
              <a:rPr lang="en-US" dirty="0"/>
              <a:t> to facilitate imputation.</a:t>
            </a:r>
          </a:p>
          <a:p>
            <a:r>
              <a:rPr lang="en-US" b="1" dirty="0"/>
              <a:t>Column Reduction:</a:t>
            </a:r>
            <a:r>
              <a:rPr lang="en-US" dirty="0"/>
              <a:t> Columns with significant missing values (&gt;40%) or those containing only one unique value were dropped to streamline the dataset.</a:t>
            </a:r>
          </a:p>
          <a:p>
            <a:r>
              <a:rPr lang="en-US" b="1" dirty="0"/>
              <a:t>Encoding Categorical Variables:</a:t>
            </a:r>
            <a:r>
              <a:rPr lang="en-US" dirty="0"/>
              <a:t> Categorical variables were encoded using one-hot encoding to transform them into a format suitable for model training.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analyzing this dataset is to develop a robust lead scoring model that accurately predicts the likelihood of lead conversion based on the provided features.</a:t>
            </a:r>
          </a:p>
          <a:p>
            <a:r>
              <a:rPr lang="en-US" dirty="0"/>
              <a:t>By understanding the characteristics and behaviors of potential leads, X Education aims to prioritize high-quality leads and optimize its conversion strategies for maximum efficiency and profitability.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 Exploration:</a:t>
            </a:r>
            <a:endParaRPr lang="en-US" dirty="0"/>
          </a:p>
          <a:p>
            <a:r>
              <a:rPr lang="en-US" b="1" dirty="0"/>
              <a:t>Dataset Size:</a:t>
            </a:r>
            <a:r>
              <a:rPr lang="en-US" dirty="0"/>
              <a:t> The dataset comprises 9240 records of leads collected from various online channels.</a:t>
            </a:r>
          </a:p>
          <a:p>
            <a:r>
              <a:rPr lang="en-US" b="1" dirty="0"/>
              <a:t>Feature Overview:</a:t>
            </a:r>
            <a:r>
              <a:rPr lang="en-US" dirty="0"/>
              <a:t> We analyzed 37 features to gain insights into lead demographics, behavior, and interactions with the X Education platform.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Missing Values Handling: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Identification:</a:t>
            </a:r>
            <a:r>
              <a:rPr lang="en-US" dirty="0"/>
              <a:t> Initially, we identified missing values within the dataset, with 'Select' values replaced with </a:t>
            </a:r>
            <a:r>
              <a:rPr lang="en-US" dirty="0" err="1"/>
              <a:t>NaN</a:t>
            </a:r>
            <a:r>
              <a:rPr lang="en-US" dirty="0"/>
              <a:t> for clarity.</a:t>
            </a:r>
          </a:p>
          <a:p>
            <a:r>
              <a:rPr lang="en-US" b="1" dirty="0"/>
              <a:t>Treatment:</a:t>
            </a:r>
            <a:r>
              <a:rPr lang="en-US" dirty="0"/>
              <a:t> Features [‘How did you hear about X Education’, ‘Lead Profile’, ‘Lead Quality’, ‘</a:t>
            </a:r>
            <a:r>
              <a:rPr lang="en-US" dirty="0" err="1"/>
              <a:t>Asymmetrique</a:t>
            </a:r>
            <a:r>
              <a:rPr lang="en-US" dirty="0"/>
              <a:t> Profile Score’, ‘</a:t>
            </a:r>
            <a:r>
              <a:rPr lang="en-US" dirty="0" err="1"/>
              <a:t>Asymmetrique</a:t>
            </a:r>
            <a:r>
              <a:rPr lang="en-US" dirty="0"/>
              <a:t> Activity Score’, ‘</a:t>
            </a:r>
            <a:r>
              <a:rPr lang="en-US" dirty="0" err="1"/>
              <a:t>Asymmetrique</a:t>
            </a:r>
            <a:r>
              <a:rPr lang="en-US" dirty="0"/>
              <a:t> Activity Index’ and ‘</a:t>
            </a:r>
            <a:r>
              <a:rPr lang="en-US" dirty="0" err="1"/>
              <a:t>Asymmetrique</a:t>
            </a:r>
            <a:r>
              <a:rPr lang="en-US" dirty="0"/>
              <a:t> Profile Index’] with significant missing values (&gt;40%) were dropped, while categorical features ['City', 'Specialization', 'Tags', 'What matters most to you in choosing a course', 'What is your current occupation', 'Country', 'Page Views Per Visit', '</a:t>
            </a:r>
            <a:r>
              <a:rPr lang="en-US" dirty="0" err="1"/>
              <a:t>TotalVisits</a:t>
            </a:r>
            <a:r>
              <a:rPr lang="en-US" dirty="0"/>
              <a:t>', 'Last Activity', 'Lead Source']were imputed using the mode, and numerical features were imputed using the median.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Selection and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Single-Value Columns:</a:t>
            </a:r>
            <a:r>
              <a:rPr lang="en-US" dirty="0"/>
              <a:t> Columns containing only one unique value or redundant information, ["Prospect ID", "Lead Number"] were dropped to streamline the dataset.</a:t>
            </a:r>
          </a:p>
          <a:p>
            <a:r>
              <a:rPr lang="en-US" b="1" dirty="0"/>
              <a:t>Class Imbalance Check:</a:t>
            </a:r>
            <a:endParaRPr lang="en-US" dirty="0"/>
          </a:p>
          <a:p>
            <a:r>
              <a:rPr lang="en-US" dirty="0"/>
              <a:t>We assessed the distribution of the target variable ('Converted') to identify any class imbalance issues and ensure adequate representation of both converted and non-converted leads.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</TotalTime>
  <Words>1914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Flow</vt:lpstr>
      <vt:lpstr>Case Study : Leads Scoring</vt:lpstr>
      <vt:lpstr>Introduction</vt:lpstr>
      <vt:lpstr>Objectives:</vt:lpstr>
      <vt:lpstr>Dataset Description:</vt:lpstr>
      <vt:lpstr>Preprocessing Steps:</vt:lpstr>
      <vt:lpstr>Preprocessing Steps:</vt:lpstr>
      <vt:lpstr>Exploratory Data Analysis (EDA)</vt:lpstr>
      <vt:lpstr>Exploratory Data Analysis (EDA)</vt:lpstr>
      <vt:lpstr>Feature Selection and Reduction</vt:lpstr>
      <vt:lpstr>Correlation Analysis:  We examined the correlation between numerical features to identify potential multicollinearity issues. </vt:lpstr>
      <vt:lpstr>Correlation between Numerical Features</vt:lpstr>
      <vt:lpstr>Checking outliers in Numerical features</vt:lpstr>
      <vt:lpstr>Feature Selection</vt:lpstr>
      <vt:lpstr> Building Models</vt:lpstr>
      <vt:lpstr>Building Models: </vt:lpstr>
      <vt:lpstr>Building Models: </vt:lpstr>
      <vt:lpstr>Model no. 9 (Final Model )</vt:lpstr>
      <vt:lpstr>Model no. 9 (Final Model )</vt:lpstr>
      <vt:lpstr>Plotting ROC Curve</vt:lpstr>
      <vt:lpstr>Evaluating Model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prashant</dc:creator>
  <cp:lastModifiedBy>steven hanchinamani</cp:lastModifiedBy>
  <cp:revision>9</cp:revision>
  <dcterms:created xsi:type="dcterms:W3CDTF">2024-04-15T11:29:05Z</dcterms:created>
  <dcterms:modified xsi:type="dcterms:W3CDTF">2024-04-15T12:57:52Z</dcterms:modified>
</cp:coreProperties>
</file>