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A8023F-4284-441A-BF16-6069425AF09B}">
  <a:tblStyle styleId="{7BA8023F-4284-441A-BF16-6069425AF0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8" d="100"/>
          <a:sy n="198" d="100"/>
        </p:scale>
        <p:origin x="714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1e9b1c7d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1e9b1c7d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1e9b1c7d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1e9b1c7d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1e9b1c7d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1e9b1c7d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1e9b1c7d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1e9b1c7d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1e9b1c7d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1e9b1c7d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1e9b1c7d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1e9b1c7d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1e9b1c7d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1e9b1c7d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e9b1c7d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e9b1c7d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1e9b1c7d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1e9b1c7d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1e9b1c7d6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1e9b1c7d6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1e9b1c7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1e9b1c7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1e9b1c7d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1e9b1c7d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1e9b1c7d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1e9b1c7d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1e9b1c7d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1e9b1c7d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1e9b1c7d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1e9b1c7d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1e9b1c7d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1e9b1c7d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1e9b1c7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1e9b1c7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1e9b1c7d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1e9b1c7d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1e9b1c7d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1e9b1c7d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Deep Reinforcement Learning using Attention Augmented Agents</a:t>
            </a:r>
            <a:endParaRPr sz="328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338575"/>
            <a:ext cx="8520600" cy="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CS 172B Project Group 17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Chen Zhang, Litian Liang, Ted Zadouri, Yaosheng Xu, Yilong Huang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 connections: Residual Blocks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Studying Vision and Attention: Saliency Maps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Baseline and Variants</a:t>
            </a:r>
            <a:endParaRPr/>
          </a:p>
        </p:txBody>
      </p:sp>
      <p:graphicFrame>
        <p:nvGraphicFramePr>
          <p:cNvPr id="121" name="Google Shape;121;p24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{7BA8023F-4284-441A-BF16-6069425AF09B}</a:tableStyleId>
              </a:tblPr>
              <a:tblGrid>
                <a:gridCol w="162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name \ properties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Convolutional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Recurrent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Skip connection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(residual blocks)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Baseline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Resnet-50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Attention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Res-Attention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Baseline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Resnet-50</a:t>
            </a: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3: Attention</a:t>
            </a:r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4: Resnet-Attention</a:t>
            </a: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 1: Performance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 2: Model Interpretability using Saliency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Task: learn to play Seaquest (Atari 2600)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ts val="9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dirty="0">
                <a:solidFill>
                  <a:schemeClr val="tx1"/>
                </a:solidFill>
              </a:rPr>
              <a:t>Train a Machine Learning Agent play the video game Seaquest</a:t>
            </a:r>
          </a:p>
          <a:p>
            <a:pPr marL="171450" indent="-171450">
              <a:lnSpc>
                <a:spcPts val="9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Overview of the problem</a:t>
            </a:r>
          </a:p>
          <a:p>
            <a:pPr marL="171450" indent="-171450">
              <a:lnSpc>
                <a:spcPts val="9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Deep Reinforcement Learning Method</a:t>
            </a:r>
          </a:p>
          <a:p>
            <a:pPr marL="171450" indent="-171450">
              <a:lnSpc>
                <a:spcPts val="9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Vision Based Policy</a:t>
            </a:r>
          </a:p>
          <a:p>
            <a:pPr marL="171450" indent="-171450">
              <a:lnSpc>
                <a:spcPts val="9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Saliency Attention Visualization / Augmentation Techniques</a:t>
            </a:r>
          </a:p>
          <a:p>
            <a:pPr marL="171450" indent="-171450">
              <a:lnSpc>
                <a:spcPts val="9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Proposed Models</a:t>
            </a:r>
          </a:p>
          <a:p>
            <a:pPr marL="171450" indent="-171450">
              <a:lnSpc>
                <a:spcPts val="9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Model Performance Comparison</a:t>
            </a:r>
          </a:p>
          <a:p>
            <a:pPr marL="171450" indent="-171450">
              <a:lnSpc>
                <a:spcPts val="9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Conclusions</a:t>
            </a:r>
          </a:p>
          <a:p>
            <a:pPr marL="171450" indent="-171450">
              <a:lnSpc>
                <a:spcPts val="9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Further Improvements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702FBE-4263-4BFD-9C3A-5C271B4CF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854" y="1232619"/>
            <a:ext cx="2691249" cy="17239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</a:t>
            </a:r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1"/>
          </p:nvPr>
        </p:nvSpPr>
        <p:spPr>
          <a:xfrm>
            <a:off x="311700" y="3338575"/>
            <a:ext cx="8520600" cy="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CS 172B Project Group 17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Chen Zhang, Litian Liang, Ted Zadouri, Yaosheng Xu, Yilong Huang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Observation Data and Reward Signal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Google Shape;67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8959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Dataset: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State Observation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		</a:t>
                </a:r>
                <a:r>
                  <a:rPr lang="en-US" sz="900" dirty="0">
                    <a:solidFill>
                      <a:schemeClr val="tx1"/>
                    </a:solidFill>
                  </a:rPr>
                  <a:t>RGB image: 210 x 160 x 3 (uint8 array)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Discrete Action Space: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∈{0, 1, …, 17}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(which </a:t>
                </a:r>
                <a:r>
                  <a:rPr lang="en-US" sz="1200" dirty="0"/>
                  <a:t>includes</a:t>
                </a:r>
                <a:r>
                  <a:rPr lang="en-US" sz="1200" dirty="0">
                    <a:solidFill>
                      <a:schemeClr val="tx1"/>
                    </a:solidFill>
                  </a:rPr>
                  <a:t> up, down, shoot,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etc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lv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Reward: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en-US" sz="1200" dirty="0">
                        <a:solidFill>
                          <a:schemeClr val="tx1"/>
                        </a:solidFill>
                        <a:latin typeface="Arial Unicode MS"/>
                        <a:ea typeface="inherit"/>
                      </a:rPr>
                      <m:t>ℝ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lv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Discounted Future Return: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lv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Goal: Maximize Trajectory Undiscounted Total Return</a:t>
                </a:r>
              </a:p>
            </p:txBody>
          </p:sp>
        </mc:Choice>
        <mc:Fallback>
          <p:sp>
            <p:nvSpPr>
              <p:cNvPr id="67" name="Google Shape;67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895976"/>
              </a:xfrm>
              <a:prstGeom prst="rect">
                <a:avLst/>
              </a:prstGeom>
              <a:blipFill>
                <a:blip r:embed="rId3"/>
                <a:stretch>
                  <a:fillRect b="-2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AE7EA55-9145-40DB-806C-D63C0B511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332" y="1608560"/>
            <a:ext cx="2113848" cy="1491903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96D906A1-0B7C-4D59-9B7B-30BEF4735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822"/>
            <a:ext cx="14428" cy="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AD8229-ED83-405B-814A-43828DB0198F}"/>
                  </a:ext>
                </a:extLst>
              </p:cNvPr>
              <p:cNvSpPr txBox="1"/>
              <p:nvPr/>
            </p:nvSpPr>
            <p:spPr>
              <a:xfrm>
                <a:off x="5284269" y="1205414"/>
                <a:ext cx="354803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 Data Sampled from Environment: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              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45)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AD8229-ED83-405B-814A-43828DB01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269" y="1205414"/>
                <a:ext cx="3548031" cy="738664"/>
              </a:xfrm>
              <a:prstGeom prst="rect">
                <a:avLst/>
              </a:prstGeom>
              <a:blipFill>
                <a:blip r:embed="rId5"/>
                <a:stretch>
                  <a:fillRect l="-515" t="-1653" r="-172" b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A9BA297-BE86-4A08-AB9A-78FED3276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806" y="1585739"/>
            <a:ext cx="507723" cy="3583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Markov Decision Process (MDP)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Google Shape;79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260300" cy="366978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285750" indent="-285750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1400" b="0" dirty="0">
                    <a:solidFill>
                      <a:schemeClr val="tx1"/>
                    </a:solidFill>
                    <a:latin typeface="+mj-lt"/>
                  </a:rPr>
                  <a:t>Probability of Trajectory Conditioned on Policy</a:t>
                </a:r>
              </a:p>
              <a:p>
                <a:pPr marL="0" lvl="0" indent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1400" dirty="0">
                    <a:solidFill>
                      <a:schemeClr val="tx1"/>
                    </a:solidFill>
                  </a:rPr>
                  <a:t>State Transition Probability</a:t>
                </a:r>
              </a:p>
              <a:p>
                <a:pPr marL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1400" dirty="0">
                    <a:solidFill>
                      <a:schemeClr val="tx1"/>
                    </a:solidFill>
                  </a:rPr>
                  <a:t>Expected Return when follow policy</a:t>
                </a:r>
              </a:p>
              <a:p>
                <a:pPr marL="0" lvl="0" indent="0" algn="ctr">
                  <a:lnSpc>
                    <a:spcPct val="12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Google Shape;79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260300" cy="3669782"/>
              </a:xfrm>
              <a:prstGeom prst="rect">
                <a:avLst/>
              </a:prstGeom>
              <a:blipFill>
                <a:blip r:embed="rId3"/>
                <a:stretch>
                  <a:fillRect l="-858" t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B062CC0-95AA-406F-8EE4-A424ECBF5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00" y="1152475"/>
            <a:ext cx="4270500" cy="34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 Approximation: Deep Neural Network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Google Shape;85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2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Denote parameterized function approximators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</a:t>
                </a:r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Policy: function of state observation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In our case: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unknown, which has the property of</a:t>
                </a:r>
              </a:p>
              <a:p>
                <a:pPr marL="0" lv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Our learning objective: approximate optimal strategy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s.t.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Google Shape;85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Policy Optimization: Monte Carlo Policy Gradient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Google Shape;91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75640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Maximization Objective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Monte Carlo Return Estimation: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Gradient Estimator from Data using Policy Gradient Theorem: </a:t>
                </a:r>
              </a:p>
              <a:p>
                <a:pPr marL="0" lvl="0" indent="0" algn="ctr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d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  <m:sup/>
                        <m:e>
                          <m: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  <m: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ar-A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ar-A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ar-A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Model Parameter Update using Gradient Ascend</a:t>
                </a:r>
              </a:p>
              <a:p>
                <a:pPr marL="0" lv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1" name="Google Shape;91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8520600" cy="3756409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of Partially Observable MDP (POMDP)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Google Shape;97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85000" lnSpcReduction="2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>
                  <a:solidFill>
                    <a:schemeClr val="tx1"/>
                  </a:solidFill>
                </a:endParaRPr>
              </a:p>
              <a:p>
                <a:pPr marL="0" lv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" dirty="0">
                    <a:solidFill>
                      <a:schemeClr val="tx1"/>
                    </a:solidFill>
                  </a:rPr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</a:rPr>
                  <a:t>Problem: Our environment observation is not strictly markov: 1 image of game observation is partially observable (loss of information)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</a:rPr>
                  <a:t>Intuitively, 1 image only gives the position of each object, 2 gives velocity, 3 gives acceleration, and 4 image gives the acceleration of acceleration…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tx1"/>
                    </a:solidFill>
                  </a:rPr>
                  <a:t>How can we let our neural network know about this to make better decisions?</a:t>
                </a:r>
              </a:p>
            </p:txBody>
          </p:sp>
        </mc:Choice>
        <mc:Fallback>
          <p:sp>
            <p:nvSpPr>
              <p:cNvPr id="97" name="Google Shape;97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39441A4-B0F9-4271-BDA5-237A438D3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341" y="1152475"/>
            <a:ext cx="1817342" cy="1162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097EF9-6BE1-4807-8D82-FF60110C4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152475"/>
            <a:ext cx="1814599" cy="11623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9A4453-DC2D-4229-8E56-871D4A415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078" y="1152474"/>
            <a:ext cx="1820092" cy="1162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FC89AA-3776-4EDB-93B4-8F1276F819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6462" y="1152475"/>
            <a:ext cx="1820091" cy="11623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7F1B-C87E-49DA-8850-9BD10AD9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Impact of Partially Observable MDP (POMDP)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C3D13-19FE-4617-A199-6A62AC33A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Solutions to Policy Network Structure:</a:t>
            </a: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Frame stacking Convolution:</a:t>
            </a: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	Change input of 1 image to 4 image stacked together, and use Feed Forward Structures</a:t>
            </a: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	Close, but still partially observable (lose of earlier information)</a:t>
            </a: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Convolutional RNNs:</a:t>
            </a: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	belief of state as model hidden state, belief conditioned action distribution</a:t>
            </a:r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	memory consuming, vanishing gradients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5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Network Architectures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Forward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Recurrent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598</Words>
  <Application>Microsoft Office PowerPoint</Application>
  <PresentationFormat>On-screen Show (16:9)</PresentationFormat>
  <Paragraphs>108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 Unicode MS</vt:lpstr>
      <vt:lpstr>Arial</vt:lpstr>
      <vt:lpstr>Cambria Math</vt:lpstr>
      <vt:lpstr>Simple Light</vt:lpstr>
      <vt:lpstr>Deep Reinforcement Learning using Attention Augmented Agents</vt:lpstr>
      <vt:lpstr>Our Task: learn to play Seaquest (Atari 2600)</vt:lpstr>
      <vt:lpstr>Dataset: Observation Data and Reward Signal</vt:lpstr>
      <vt:lpstr>Markov Decision Process (MDP)</vt:lpstr>
      <vt:lpstr>Function Approximation: Deep Neural Network</vt:lpstr>
      <vt:lpstr>Policy Optimization: Monte Carlo Policy Gradient</vt:lpstr>
      <vt:lpstr>Impact of Partially Observable MDP (POMDP)</vt:lpstr>
      <vt:lpstr>Impact of Partially Observable MDP (POMDP)</vt:lpstr>
      <vt:lpstr>Policy Network Architectures</vt:lpstr>
      <vt:lpstr>Skip connections: Residual Blocks</vt:lpstr>
      <vt:lpstr>Studying Vision and Attention: Saliency Maps</vt:lpstr>
      <vt:lpstr>Model Baseline and Variants</vt:lpstr>
      <vt:lpstr>Model 1: Baseline</vt:lpstr>
      <vt:lpstr>Model 2: Resnet-50</vt:lpstr>
      <vt:lpstr>Model 3: Attention</vt:lpstr>
      <vt:lpstr>Model 4: Resnet-Attention</vt:lpstr>
      <vt:lpstr>Model Comparison 1: Performance</vt:lpstr>
      <vt:lpstr>Model Comparison 2: Model Interpretability using Saliency</vt:lpstr>
      <vt:lpstr>Conclusion</vt:lpstr>
      <vt:lpstr>Further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 using Attention Augmented Agents</dc:title>
  <cp:lastModifiedBy>Litian Liang</cp:lastModifiedBy>
  <cp:revision>214</cp:revision>
  <dcterms:modified xsi:type="dcterms:W3CDTF">2021-03-01T03:05:55Z</dcterms:modified>
</cp:coreProperties>
</file>