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A8023F-4284-441A-BF16-6069425AF09B}">
  <a:tblStyle styleId="{7BA8023F-4284-441A-BF16-6069425AF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68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e9b1c7d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e9b1c7d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e9b1c7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e9b1c7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e9b1c7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1e9b1c7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1e9b1c7d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1e9b1c7d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1e9b1c7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1e9b1c7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1e9b1c7d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1e9b1c7d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e9b1c7d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1e9b1c7d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e9b1c7d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e9b1c7d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e9b1c7d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e9b1c7d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1e9b1c7d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1e9b1c7d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e9b1c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e9b1c7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e9b1c7d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e9b1c7d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1e9b1c7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1e9b1c7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e9b1c7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e9b1c7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e9b1c7d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e9b1c7d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e9b1c7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e9b1c7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e9b1c7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e9b1c7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e9b1c7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e9b1c7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e9b1c7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e9b1c7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/>
              <a:t>Deep Reinforcement Learning using Attention Augmented Agents</a:t>
            </a:r>
            <a:endParaRPr sz="32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38575"/>
            <a:ext cx="8520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CS 172B Project Group 17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Chen Zhang, Litian Liang, Ted Zadouri, Yaosheng Xu, Yilong Huang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Skip connections: Residual Blocks in Feed Forward Nets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4DF9A-8822-4F7B-80CC-ED3AC9B3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59" y="1565817"/>
            <a:ext cx="4503241" cy="2041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34E18-9517-4E47-A3D3-38CB73B95365}"/>
              </a:ext>
            </a:extLst>
          </p:cNvPr>
          <p:cNvSpPr txBox="1"/>
          <p:nvPr/>
        </p:nvSpPr>
        <p:spPr>
          <a:xfrm>
            <a:off x="4846731" y="4436865"/>
            <a:ext cx="3471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Li et. al. Visualizing the Loss Landscape of Neural Nets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E419A-39EE-491C-B73C-5C9BC2E3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2" y="1498673"/>
            <a:ext cx="3836805" cy="2176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16EF5-1DEC-44CB-BC00-7932563043B5}"/>
              </a:ext>
            </a:extLst>
          </p:cNvPr>
          <p:cNvSpPr txBox="1"/>
          <p:nvPr/>
        </p:nvSpPr>
        <p:spPr>
          <a:xfrm>
            <a:off x="200665" y="4436865"/>
            <a:ext cx="3614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 et. al. Deep Residual Learning for 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B473A-472C-4A03-B85F-D27C8242D714}"/>
              </a:ext>
            </a:extLst>
          </p:cNvPr>
          <p:cNvSpPr txBox="1"/>
          <p:nvPr/>
        </p:nvSpPr>
        <p:spPr>
          <a:xfrm>
            <a:off x="352425" y="1104310"/>
            <a:ext cx="704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Idea: Instead of approximating F(x), let feed forward part approximate F(x) - 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Vision and Attention: Saliency Maps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Baseline and Variants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311700" y="1017725"/>
          <a:ext cx="7239025" cy="2194410"/>
        </p:xfrm>
        <a:graphic>
          <a:graphicData uri="http://schemas.openxmlformats.org/drawingml/2006/table">
            <a:tbl>
              <a:tblPr>
                <a:noFill/>
                <a:tableStyleId>{7BA8023F-4284-441A-BF16-6069425AF09B}</a:tableStyleId>
              </a:tblPr>
              <a:tblGrid>
                <a:gridCol w="162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model name \ properties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Convolutional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Recurrent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Skip connection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(residual blocks)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Res-Attention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√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Baseline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3F7C9-DD3C-4EB6-A6EA-E62A2BD2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4"/>
            <a:ext cx="8809736" cy="40211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2: Resnet-50 (Ted’s Model)</a:t>
            </a:r>
            <a:endParaRPr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3: Attention (Paper)</a:t>
            </a:r>
            <a:endParaRPr dirty="0"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Mention paper and author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Show their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D2BE4-0545-4326-8E90-7DF4F069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575" y="1152475"/>
            <a:ext cx="5202038" cy="341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DEB34-EEDC-4336-9A41-E9D88797D8B1}"/>
              </a:ext>
            </a:extLst>
          </p:cNvPr>
          <p:cNvSpPr txBox="1"/>
          <p:nvPr/>
        </p:nvSpPr>
        <p:spPr>
          <a:xfrm>
            <a:off x="3069188" y="4810780"/>
            <a:ext cx="607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Mott et. al. Towards Interpretable Reinforcement Learning Using Attention Augmented Agents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4-1: Resnet-Attention (Chen and Yilong)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4B2BA4-F028-4B15-9ACC-C17D6FB6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17725"/>
            <a:ext cx="4260545" cy="29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BCB70F-9452-4E36-B619-A7630DE3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70" y="1223962"/>
            <a:ext cx="4575630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BB43-92AF-4BD9-8333-097E30F5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Model 4-2: Resnet-Attention (Chen Zhang and Yilong)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F25CBF-7C34-4CD4-9D52-1E4D9D60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10" y="1017725"/>
            <a:ext cx="4569290" cy="24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CF1D2-4EE7-4A27-B7F9-7E9A5AED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979625"/>
            <a:ext cx="4260545" cy="29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1: Performance</a:t>
            </a:r>
            <a:endParaRPr/>
          </a:p>
        </p:txBody>
      </p:sp>
      <p:graphicFrame>
        <p:nvGraphicFramePr>
          <p:cNvPr id="6" name="Google Shape;121;p24">
            <a:extLst>
              <a:ext uri="{FF2B5EF4-FFF2-40B4-BE49-F238E27FC236}">
                <a16:creationId xmlns:a16="http://schemas.microsoft.com/office/drawing/2014/main" id="{D710341F-3A58-4E5A-AA0D-5D23390EE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978694"/>
              </p:ext>
            </p:extLst>
          </p:nvPr>
        </p:nvGraphicFramePr>
        <p:xfrm>
          <a:off x="311700" y="1017724"/>
          <a:ext cx="8520599" cy="3862284"/>
        </p:xfrm>
        <a:graphic>
          <a:graphicData uri="http://schemas.openxmlformats.org/drawingml/2006/table">
            <a:tbl>
              <a:tblPr>
                <a:noFill/>
                <a:tableStyleId>{7BA8023F-4284-441A-BF16-6069425AF09B}</a:tableStyleId>
              </a:tblPr>
              <a:tblGrid>
                <a:gridCol w="127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686">
                  <a:extLst>
                    <a:ext uri="{9D8B030D-6E8A-4147-A177-3AD203B41FA5}">
                      <a16:colId xmlns:a16="http://schemas.microsoft.com/office/drawing/2014/main" val="701499610"/>
                    </a:ext>
                  </a:extLst>
                </a:gridCol>
              </a:tblGrid>
              <a:tr h="791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Baseline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Resnet-50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Attention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Res-Attention-1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Res-Attention-2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1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4">
            <a:extLst>
              <a:ext uri="{FF2B5EF4-FFF2-40B4-BE49-F238E27FC236}">
                <a16:creationId xmlns:a16="http://schemas.microsoft.com/office/drawing/2014/main" id="{95010318-5A16-4288-92C9-3E12AFC06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828499"/>
            <a:ext cx="2182536" cy="14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AFF25-C207-445D-B7E6-886E4CF1A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260" y="3370846"/>
            <a:ext cx="1972094" cy="14865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2: Model Interpretability using Saliency</a:t>
            </a:r>
            <a:endParaRPr/>
          </a:p>
        </p:txBody>
      </p:sp>
      <p:graphicFrame>
        <p:nvGraphicFramePr>
          <p:cNvPr id="4" name="Google Shape;121;p24">
            <a:extLst>
              <a:ext uri="{FF2B5EF4-FFF2-40B4-BE49-F238E27FC236}">
                <a16:creationId xmlns:a16="http://schemas.microsoft.com/office/drawing/2014/main" id="{AD4307BC-77AC-415E-A34D-8BEA43599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220469"/>
              </p:ext>
            </p:extLst>
          </p:nvPr>
        </p:nvGraphicFramePr>
        <p:xfrm>
          <a:off x="311700" y="1017724"/>
          <a:ext cx="8198888" cy="3862284"/>
        </p:xfrm>
        <a:graphic>
          <a:graphicData uri="http://schemas.openxmlformats.org/drawingml/2006/table">
            <a:tbl>
              <a:tblPr>
                <a:noFill/>
                <a:tableStyleId>{7BA8023F-4284-441A-BF16-6069425AF09B}</a:tableStyleId>
              </a:tblPr>
              <a:tblGrid>
                <a:gridCol w="1141401">
                  <a:extLst>
                    <a:ext uri="{9D8B030D-6E8A-4147-A177-3AD203B41FA5}">
                      <a16:colId xmlns:a16="http://schemas.microsoft.com/office/drawing/2014/main" val="3801025213"/>
                    </a:ext>
                  </a:extLst>
                </a:gridCol>
                <a:gridCol w="1290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587612687"/>
                    </a:ext>
                  </a:extLst>
                </a:gridCol>
              </a:tblGrid>
              <a:tr h="791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Baseline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Resnet-50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Attention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Res-Attention-1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Res-Attention-2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Observation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Attention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441815C-19F6-4410-9226-EEF914C9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149" y="3335153"/>
            <a:ext cx="1281942" cy="1544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D80AF-9951-421F-B2E6-6817C03CF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149" y="1808345"/>
            <a:ext cx="1281943" cy="1526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Task: learn to play Seaquest (Atari 2600)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9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>
                <a:solidFill>
                  <a:schemeClr val="tx1"/>
                </a:solidFill>
              </a:rPr>
              <a:t>High level goal for this project:</a:t>
            </a:r>
          </a:p>
          <a:p>
            <a:pPr marL="0" lvl="0" indent="0" algn="l" rtl="0">
              <a:lnSpc>
                <a:spcPts val="9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>
                <a:solidFill>
                  <a:schemeClr val="tx1"/>
                </a:solidFill>
              </a:rPr>
              <a:t>Train a Machine Learning Agent play the video game Seaquest and visualize the agent’s attention, or using that for augmentation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Overview of the problem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State of the Art Performance on </a:t>
            </a:r>
            <a:r>
              <a:rPr lang="en-US" sz="1000" dirty="0" err="1">
                <a:solidFill>
                  <a:schemeClr val="tx1"/>
                </a:solidFill>
              </a:rPr>
              <a:t>Seaquest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Deep Reinforcement Learning Method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Vision Based Policy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Saliency Attention Visualization / Augmentation Techniques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Proposed Models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Model Performance Comparison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Conclusions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Further Improvements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02FBE-4263-4BFD-9C3A-5C271B4C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51" y="1648184"/>
            <a:ext cx="2691249" cy="2424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Improvements</a:t>
            </a:r>
            <a:endParaRPr dirty="0"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Update the RL Algorithm to Asynchronous Advantage Actor Critic (AC3)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Update the model output to dueling for policy and value prediction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Change the recurrent connection to transformer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1"/>
          </p:nvPr>
        </p:nvSpPr>
        <p:spPr>
          <a:xfrm>
            <a:off x="311700" y="3338575"/>
            <a:ext cx="8520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 172B Project Group 17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 Zhang, Litian Liang, Ted Zadouri, Yaosheng Xu, Yilong Huang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Observation Data and Reward Signal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8959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Dataset: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State Observation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		</a:t>
                </a:r>
                <a:r>
                  <a:rPr lang="en-US" sz="900" dirty="0">
                    <a:solidFill>
                      <a:schemeClr val="tx1"/>
                    </a:solidFill>
                  </a:rPr>
                  <a:t>RGB image: 210 x 160 x 3 (uint8 array)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Discrete Action Space: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(which </a:t>
                </a:r>
                <a:r>
                  <a:rPr lang="en-US" sz="1200" dirty="0"/>
                  <a:t>includes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 up, down, shoot,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Reward: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sz="1200" dirty="0">
                        <a:solidFill>
                          <a:schemeClr val="tx1"/>
                        </a:solidFill>
                        <a:latin typeface="Arial Unicode MS"/>
                        <a:ea typeface="inherit"/>
                      </a:rPr>
                      <m:t>ℝ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Discounted Future Return: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Goal: Maximize Trajectory Undiscounted Total Return</a:t>
                </a:r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895976"/>
              </a:xfrm>
              <a:prstGeom prst="rect">
                <a:avLst/>
              </a:prstGeom>
              <a:blipFill>
                <a:blip r:embed="rId3"/>
                <a:stretch>
                  <a:fillRect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AE7EA55-9145-40DB-806C-D63C0B51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32" y="1608560"/>
            <a:ext cx="2113848" cy="1491903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96D906A1-0B7C-4D59-9B7B-30BEF473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22"/>
            <a:ext cx="14428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AD8229-ED83-405B-814A-43828DB0198F}"/>
                  </a:ext>
                </a:extLst>
              </p:cNvPr>
              <p:cNvSpPr txBox="1"/>
              <p:nvPr/>
            </p:nvSpPr>
            <p:spPr>
              <a:xfrm>
                <a:off x="5284269" y="1205414"/>
                <a:ext cx="35480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Data Sampled from Environment: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            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AD8229-ED83-405B-814A-43828DB01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269" y="1205414"/>
                <a:ext cx="3548031" cy="738664"/>
              </a:xfrm>
              <a:prstGeom prst="rect">
                <a:avLst/>
              </a:prstGeom>
              <a:blipFill>
                <a:blip r:embed="rId5"/>
                <a:stretch>
                  <a:fillRect l="-515" t="-1653" r="-17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A9BA297-BE86-4A08-AB9A-78FED3276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806" y="1585739"/>
            <a:ext cx="507723" cy="358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RL Theory: Markov Decision Process (MDP)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66978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1400" b="0" dirty="0">
                    <a:solidFill>
                      <a:schemeClr val="tx1"/>
                    </a:solidFill>
                    <a:latin typeface="+mj-lt"/>
                  </a:rPr>
                  <a:t>Probability of Trajectory Conditioned on Policy</a:t>
                </a: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State Transition Probability</a:t>
                </a:r>
              </a:p>
              <a:p>
                <a:pPr marL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Expected Return when follow policy</a:t>
                </a:r>
              </a:p>
              <a:p>
                <a:pPr marL="0" lvl="0" indent="0" algn="ctr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Google Shape;79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669782"/>
              </a:xfrm>
              <a:prstGeom prst="rect">
                <a:avLst/>
              </a:prstGeom>
              <a:blipFill>
                <a:blip r:embed="rId3"/>
                <a:stretch>
                  <a:fillRect l="-858" t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B062CC0-95AA-406F-8EE4-A424ECBF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00" y="1152475"/>
            <a:ext cx="4270500" cy="34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Approximation: Deep Neural Network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Denote parameterized function approximators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Policy: function of state observation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In our case: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unknown, which has the property of</a:t>
                </a:r>
              </a:p>
              <a:p>
                <a:pPr marL="0" lv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Our learning objective: approximate optimal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Google Shape;8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Policy Optimization: Monte Carlo Policy Gradient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564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Maximization 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Monte Carlo Return Estimation: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Gradient Estimator from Data using Policy Gradient Theorem: </a:t>
                </a:r>
              </a:p>
              <a:p>
                <a:pPr marL="0" lv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  <m:sup/>
                        <m:e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Model Parameter Update using Gradient Ascend</a:t>
                </a:r>
              </a:p>
              <a:p>
                <a:pPr marL="0" lv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56409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Partially Observable MDP (POMDP)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Google Shape;97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dirty="0">
                    <a:solidFill>
                      <a:schemeClr val="tx1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Problem: Our environment observation is not markov: 1 image of game observation is partially observable (loss of information)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Intuitively, 1 image only gives the position of each object, 2 gives velocity, 3 gives acceleration, and 4 image gives the acceleration of acceleration…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How can we let our neural network know about this to make better decisions?</a:t>
                </a:r>
              </a:p>
            </p:txBody>
          </p:sp>
        </mc:Choice>
        <mc:Fallback xmlns="">
          <p:sp>
            <p:nvSpPr>
              <p:cNvPr id="97" name="Google Shape;97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39441A4-B0F9-4271-BDA5-237A438D3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41" y="1152475"/>
            <a:ext cx="1817342" cy="1162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97EF9-6BE1-4807-8D82-FF60110C4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52475"/>
            <a:ext cx="1814599" cy="1162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A4453-DC2D-4229-8E56-871D4A415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078" y="1152474"/>
            <a:ext cx="1820092" cy="1162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FC89AA-3776-4EDB-93B4-8F1276F81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462" y="1152475"/>
            <a:ext cx="1820091" cy="1162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7F1B-C87E-49DA-8850-9BD10AD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Impact of Partially Observable MDP (POMDP)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C3D13-19FE-4617-A199-6A62AC33AF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Solutions to Policy Network Structure:</a:t>
                </a:r>
              </a:p>
              <a:p>
                <a:pPr marL="342900" lvl="0" algn="l" rtl="0">
                  <a:spcBef>
                    <a:spcPts val="1200"/>
                  </a:spcBef>
                  <a:spcAft>
                    <a:spcPts val="0"/>
                  </a:spcAft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Frame stacking Convolution:</a:t>
                </a:r>
              </a:p>
              <a:p>
                <a:pPr marL="800100" lvl="1">
                  <a:spcBef>
                    <a:spcPts val="1200"/>
                  </a:spcBef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Change input of 1 image to 4 image stacked together, and use Feed Forward Structures</a:t>
                </a:r>
              </a:p>
              <a:p>
                <a:pPr marL="800100" lvl="1">
                  <a:spcBef>
                    <a:spcPts val="1200"/>
                  </a:spcBef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Still partially observable (lose of earlier information, but should be enough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seaquest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>
                  <a:spcBef>
                    <a:spcPts val="1200"/>
                  </a:spcBef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Convolutional RNNs:</a:t>
                </a:r>
              </a:p>
              <a:p>
                <a:pPr marL="800100" lvl="1">
                  <a:spcBef>
                    <a:spcPts val="1200"/>
                  </a:spcBef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belief of state as model hidden state, belief conditioned action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00100" lvl="1">
                  <a:spcBef>
                    <a:spcPts val="1200"/>
                  </a:spcBef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memory consuming, vanishing gradients</a:t>
                </a: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C3D13-19FE-4617-A199-6A62AC33A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99623F-C138-4C5A-A3D5-F72ADFFC9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89" y="1017725"/>
            <a:ext cx="2268371" cy="11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Network Architectures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Google Shape;103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tx1"/>
                    </a:solidFill>
                  </a:rPr>
                  <a:t>Feed Forward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tx1"/>
                    </a:solidFill>
                  </a:rPr>
                  <a:t>Assume 4 stacked image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is Markov</a:t>
                </a:r>
                <a:endParaRPr lang="en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Neural Network as state conditioned policy</a:t>
                </a:r>
                <a:endParaRPr lang="en" sz="14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Google Shape;103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4164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3;p21">
                <a:extLst>
                  <a:ext uri="{FF2B5EF4-FFF2-40B4-BE49-F238E27FC236}">
                    <a16:creationId xmlns:a16="http://schemas.microsoft.com/office/drawing/2014/main" id="{33CF637F-451E-4635-B101-D560728AF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152475"/>
                <a:ext cx="42603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Recurrent</a:t>
                </a: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as a belief of actual state distribution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Neural Network as belief conditioned policy</a:t>
                </a:r>
              </a:p>
            </p:txBody>
          </p:sp>
        </mc:Choice>
        <mc:Fallback xmlns="">
          <p:sp>
            <p:nvSpPr>
              <p:cNvPr id="4" name="Google Shape;103;p21">
                <a:extLst>
                  <a:ext uri="{FF2B5EF4-FFF2-40B4-BE49-F238E27FC236}">
                    <a16:creationId xmlns:a16="http://schemas.microsoft.com/office/drawing/2014/main" id="{33CF637F-451E-4635-B101-D560728A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52475"/>
                <a:ext cx="4260300" cy="3416400"/>
              </a:xfrm>
              <a:prstGeom prst="rect">
                <a:avLst/>
              </a:prstGeom>
              <a:blipFill>
                <a:blip r:embed="rId4"/>
                <a:stretch>
                  <a:fillRect l="-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112218E-4D03-4735-AE85-5CF3D0E12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" y="1665230"/>
            <a:ext cx="3402996" cy="199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16511-F7E5-4663-A5E4-B013B5346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800" y="1422760"/>
            <a:ext cx="4610500" cy="2568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790</Words>
  <Application>Microsoft Office PowerPoint</Application>
  <PresentationFormat>On-screen Show (16:9)</PresentationFormat>
  <Paragraphs>160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 Unicode MS</vt:lpstr>
      <vt:lpstr>Arial</vt:lpstr>
      <vt:lpstr>Cambria Math</vt:lpstr>
      <vt:lpstr>Simple Light</vt:lpstr>
      <vt:lpstr>Deep Reinforcement Learning using Attention Augmented Agents</vt:lpstr>
      <vt:lpstr>Our Task: learn to play Seaquest (Atari 2600)</vt:lpstr>
      <vt:lpstr>Dataset: Observation Data and Reward Signal</vt:lpstr>
      <vt:lpstr>RL Theory: Markov Decision Process (MDP)</vt:lpstr>
      <vt:lpstr>Function Approximation: Deep Neural Network</vt:lpstr>
      <vt:lpstr>Policy Optimization: Monte Carlo Policy Gradient</vt:lpstr>
      <vt:lpstr>Impact of Partially Observable MDP (POMDP)</vt:lpstr>
      <vt:lpstr>Impact of Partially Observable MDP (POMDP)</vt:lpstr>
      <vt:lpstr>Policy Network Architectures</vt:lpstr>
      <vt:lpstr>Skip connections: Residual Blocks in Feed Forward Nets</vt:lpstr>
      <vt:lpstr>Studying Vision and Attention: Saliency Maps</vt:lpstr>
      <vt:lpstr>Model Baseline and Variants</vt:lpstr>
      <vt:lpstr>Model 1: Baseline</vt:lpstr>
      <vt:lpstr>Model 2: Resnet-50 (Ted’s Model)</vt:lpstr>
      <vt:lpstr>Model 3: Attention (Paper)</vt:lpstr>
      <vt:lpstr>Model 4-1: Resnet-Attention (Chen and Yilong)</vt:lpstr>
      <vt:lpstr>Model 4-2: Resnet-Attention (Chen Zhang and Yilong)</vt:lpstr>
      <vt:lpstr>Model Comparison 1: Performance</vt:lpstr>
      <vt:lpstr>Model Comparison 2: Model Interpretability using Saliency</vt:lpstr>
      <vt:lpstr>Conclusion</vt:lpstr>
      <vt:lpstr>Further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using Attention Augmented Agents</dc:title>
  <cp:lastModifiedBy>Litian Liang</cp:lastModifiedBy>
  <cp:revision>302</cp:revision>
  <dcterms:modified xsi:type="dcterms:W3CDTF">2021-03-01T13:51:19Z</dcterms:modified>
</cp:coreProperties>
</file>