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6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s-E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6" name="Google Shape;96;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rPr lang="es-ES"/>
              <a:t>Esta diapositiva no se debe modificar, es la portada y debe permanecer igual para todas las presentaciones</a:t>
            </a:r>
            <a:endParaRPr/>
          </a:p>
        </p:txBody>
      </p:sp>
      <p:sp>
        <p:nvSpPr>
          <p:cNvPr id="97" name="Google Shape;97;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400"/>
              <a:buFont typeface="Calibri"/>
              <a:buNone/>
            </a:pPr>
            <a:fld id="{00000000-1234-1234-1234-123412341234}" type="slidenum">
              <a:rPr lang="es-E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81ef94a8e8_13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81ef94a8e8_13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g81ef94a8e8_13_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81ef94a8e8_13_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81ef94a8e8_13_1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g81ef94a8e8_13_1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530d08e13803ea49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530d08e13803ea49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g530d08e13803ea49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81ef94a8e8_13_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81ef94a8e8_13_1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9" name="Google Shape;189;g81ef94a8e8_13_1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81ef94a8e8_0_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81ef94a8e8_0_2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6" name="Google Shape;196;g81ef94a8e8_0_2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2" name="Google Shape;202;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171450" lvl="0" marL="171450" rtl="0" algn="l">
              <a:lnSpc>
                <a:spcPct val="100000"/>
              </a:lnSpc>
              <a:spcBef>
                <a:spcPts val="0"/>
              </a:spcBef>
              <a:spcAft>
                <a:spcPts val="0"/>
              </a:spcAft>
              <a:buClr>
                <a:schemeClr val="dk1"/>
              </a:buClr>
              <a:buSzPts val="1200"/>
              <a:buFont typeface="Calibri"/>
              <a:buChar char="-"/>
            </a:pPr>
            <a:r>
              <a:rPr lang="es-ES"/>
              <a:t>Utilice esta diapositiva al final de su presentación</a:t>
            </a:r>
            <a:endParaRPr/>
          </a:p>
          <a:p>
            <a:pPr indent="-171450" lvl="0" marL="171450" rtl="0" algn="l">
              <a:lnSpc>
                <a:spcPct val="100000"/>
              </a:lnSpc>
              <a:spcBef>
                <a:spcPts val="0"/>
              </a:spcBef>
              <a:spcAft>
                <a:spcPts val="0"/>
              </a:spcAft>
              <a:buClr>
                <a:schemeClr val="dk1"/>
              </a:buClr>
              <a:buSzPts val="1200"/>
              <a:buFont typeface="Calibri"/>
              <a:buChar char="-"/>
            </a:pPr>
            <a:r>
              <a:rPr lang="es-ES"/>
              <a:t>Esta diapositiva no debe modificarse</a:t>
            </a:r>
            <a:endParaRPr/>
          </a:p>
        </p:txBody>
      </p:sp>
      <p:sp>
        <p:nvSpPr>
          <p:cNvPr id="203" name="Google Shape;203;p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400"/>
              <a:buFont typeface="Calibri"/>
              <a:buNone/>
            </a:pPr>
            <a:fld id="{00000000-1234-1234-1234-123412341234}" type="slidenum">
              <a:rPr lang="es-E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2" name="Google Shape;102;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171450" lvl="0" marL="171450" rtl="0" algn="l">
              <a:spcBef>
                <a:spcPts val="0"/>
              </a:spcBef>
              <a:spcAft>
                <a:spcPts val="0"/>
              </a:spcAft>
              <a:buClr>
                <a:schemeClr val="dk1"/>
              </a:buClr>
              <a:buSzPts val="1200"/>
              <a:buFont typeface="Calibri"/>
              <a:buChar char="-"/>
            </a:pPr>
            <a:r>
              <a:rPr lang="es-ES"/>
              <a:t>Utilice esta diapositiva como introducción de una nueva sección de la presentación o para destacar una frase clave.</a:t>
            </a:r>
            <a:endParaRPr/>
          </a:p>
          <a:p>
            <a:pPr indent="-171450" lvl="0" marL="171450" rtl="0" algn="l">
              <a:spcBef>
                <a:spcPts val="0"/>
              </a:spcBef>
              <a:spcAft>
                <a:spcPts val="0"/>
              </a:spcAft>
              <a:buClr>
                <a:schemeClr val="dk1"/>
              </a:buClr>
              <a:buSzPts val="1200"/>
              <a:buFont typeface="Calibri"/>
              <a:buChar char="-"/>
            </a:pPr>
            <a:r>
              <a:rPr lang="es-ES"/>
              <a:t>Al tener una foto de fondo los textos deben ser concisos.</a:t>
            </a:r>
            <a:endParaRPr/>
          </a:p>
          <a:p>
            <a:pPr indent="-171450" lvl="0" marL="171450" rtl="0" algn="l">
              <a:spcBef>
                <a:spcPts val="0"/>
              </a:spcBef>
              <a:spcAft>
                <a:spcPts val="0"/>
              </a:spcAft>
              <a:buClr>
                <a:schemeClr val="dk1"/>
              </a:buClr>
              <a:buSzPts val="1200"/>
              <a:buFont typeface="Calibri"/>
              <a:buChar char="-"/>
            </a:pPr>
            <a:r>
              <a:rPr lang="es-ES"/>
              <a:t>Los textos debe ir en blanco utilizando la tipografía Arial con un tamaño mínimo de 16 puntos.</a:t>
            </a:r>
            <a:endParaRPr/>
          </a:p>
          <a:p>
            <a:pPr indent="-171450" lvl="0" marL="171450" rtl="0" algn="l">
              <a:spcBef>
                <a:spcPts val="0"/>
              </a:spcBef>
              <a:spcAft>
                <a:spcPts val="0"/>
              </a:spcAft>
              <a:buClr>
                <a:schemeClr val="dk1"/>
              </a:buClr>
              <a:buSzPts val="1200"/>
              <a:buFont typeface="Calibri"/>
              <a:buChar char="-"/>
            </a:pPr>
            <a:r>
              <a:rPr lang="es-ES"/>
              <a:t>Esta diapositiva es completamente editable, usted puede borrar la imagen de fondo e insertar una nueva fotografía. Asegúrese que al momento de hacerlo, no borre el logo del SENA que aparece en la parte superior izquierda, ni tampoco borre el recuadro negro con transparencia del lado derecho ya que este es indispensable para garantizar lectura del texto sobre la imagen. Así mismo recuerde que al insertar la nueva fotografía debe darle en la opción: click derecho 🡪 enviar al fondo.</a:t>
            </a:r>
            <a:endParaRPr/>
          </a:p>
        </p:txBody>
      </p:sp>
      <p:sp>
        <p:nvSpPr>
          <p:cNvPr id="103" name="Google Shape;103;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Clr>
                <a:schemeClr val="dk1"/>
              </a:buClr>
              <a:buSzPts val="1200"/>
              <a:buFont typeface="Calibri"/>
              <a:buNone/>
            </a:pPr>
            <a:fld id="{00000000-1234-1234-1234-123412341234}" type="slidenum">
              <a:rPr lang="es-E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6" name="Google Shape;116;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171450" lvl="0" marL="171450" rtl="0" algn="l">
              <a:lnSpc>
                <a:spcPct val="100000"/>
              </a:lnSpc>
              <a:spcBef>
                <a:spcPts val="0"/>
              </a:spcBef>
              <a:spcAft>
                <a:spcPts val="0"/>
              </a:spcAft>
              <a:buClr>
                <a:schemeClr val="dk1"/>
              </a:buClr>
              <a:buSzPts val="1200"/>
              <a:buFont typeface="Calibri"/>
              <a:buChar char="-"/>
            </a:pPr>
            <a:r>
              <a:rPr lang="es-ES"/>
              <a:t>Escriba en esta diapositiva el </a:t>
            </a:r>
            <a:r>
              <a:rPr lang="es-ES"/>
              <a:t>título</a:t>
            </a:r>
            <a:r>
              <a:rPr lang="es-ES"/>
              <a:t> de la presentación y si lo desea puede agregar los temas que va exponer.</a:t>
            </a:r>
            <a:endParaRPr/>
          </a:p>
          <a:p>
            <a:pPr indent="-171450" lvl="0" marL="171450" rtl="0" algn="l">
              <a:lnSpc>
                <a:spcPct val="100000"/>
              </a:lnSpc>
              <a:spcBef>
                <a:spcPts val="0"/>
              </a:spcBef>
              <a:spcAft>
                <a:spcPts val="0"/>
              </a:spcAft>
              <a:buClr>
                <a:schemeClr val="dk1"/>
              </a:buClr>
              <a:buSzPts val="1200"/>
              <a:buFont typeface="Calibri"/>
              <a:buChar char="-"/>
            </a:pPr>
            <a:r>
              <a:rPr lang="es-ES"/>
              <a:t>Si va a dejar solo el titulo déjelo centrado en la diapositiva.</a:t>
            </a:r>
            <a:endParaRPr/>
          </a:p>
          <a:p>
            <a:pPr indent="-171450" lvl="0" marL="171450" rtl="0" algn="l">
              <a:lnSpc>
                <a:spcPct val="100000"/>
              </a:lnSpc>
              <a:spcBef>
                <a:spcPts val="0"/>
              </a:spcBef>
              <a:spcAft>
                <a:spcPts val="0"/>
              </a:spcAft>
              <a:buClr>
                <a:schemeClr val="dk1"/>
              </a:buClr>
              <a:buSzPts val="1200"/>
              <a:buFont typeface="Calibri"/>
              <a:buChar char="-"/>
            </a:pPr>
            <a:r>
              <a:rPr lang="es-ES"/>
              <a:t>Los textos deben ir en color blanco en tipografía Arial.</a:t>
            </a:r>
            <a:endParaRPr/>
          </a:p>
        </p:txBody>
      </p:sp>
      <p:sp>
        <p:nvSpPr>
          <p:cNvPr id="117" name="Google Shape;117;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400"/>
              <a:buFont typeface="Calibri"/>
              <a:buNone/>
            </a:pPr>
            <a:fld id="{00000000-1234-1234-1234-123412341234}" type="slidenum">
              <a:rPr lang="es-E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2" name="Google Shape;122;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171450" lvl="0" marL="171450" rtl="0" algn="l">
              <a:lnSpc>
                <a:spcPct val="100000"/>
              </a:lnSpc>
              <a:spcBef>
                <a:spcPts val="0"/>
              </a:spcBef>
              <a:spcAft>
                <a:spcPts val="0"/>
              </a:spcAft>
              <a:buClr>
                <a:schemeClr val="dk1"/>
              </a:buClr>
              <a:buSzPts val="1200"/>
              <a:buFont typeface="Calibri"/>
              <a:buChar char="-"/>
            </a:pPr>
            <a:r>
              <a:rPr lang="es-ES"/>
              <a:t>En esta diapositiva puede colocar contenidos y acompañarlos con una fotografía.</a:t>
            </a:r>
            <a:endParaRPr/>
          </a:p>
          <a:p>
            <a:pPr indent="-171450" lvl="0" marL="171450" rtl="0" algn="l">
              <a:lnSpc>
                <a:spcPct val="100000"/>
              </a:lnSpc>
              <a:spcBef>
                <a:spcPts val="0"/>
              </a:spcBef>
              <a:spcAft>
                <a:spcPts val="0"/>
              </a:spcAft>
              <a:buClr>
                <a:schemeClr val="dk1"/>
              </a:buClr>
              <a:buSzPts val="1200"/>
              <a:buFont typeface="Calibri"/>
              <a:buChar char="-"/>
            </a:pPr>
            <a:r>
              <a:rPr lang="es-ES"/>
              <a:t>Los textos deben ir en azul (utilice el azul que aparece en la opciones de color de letra - -&gt; colores recientes) en tipografía Arial y justificados.</a:t>
            </a:r>
            <a:endParaRPr/>
          </a:p>
        </p:txBody>
      </p:sp>
      <p:sp>
        <p:nvSpPr>
          <p:cNvPr id="123" name="Google Shape;123;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400"/>
              <a:buFont typeface="Calibri"/>
              <a:buNone/>
            </a:pPr>
            <a:fld id="{00000000-1234-1234-1234-123412341234}" type="slidenum">
              <a:rPr lang="es-E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81ef94a8e8_8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81ef94a8e8_8_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 name="Google Shape;130;g81ef94a8e8_8_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6" name="Google Shape;136;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171450" lvl="0" marL="171450" rtl="0" algn="l">
              <a:lnSpc>
                <a:spcPct val="100000"/>
              </a:lnSpc>
              <a:spcBef>
                <a:spcPts val="0"/>
              </a:spcBef>
              <a:spcAft>
                <a:spcPts val="0"/>
              </a:spcAft>
              <a:buClr>
                <a:schemeClr val="dk1"/>
              </a:buClr>
              <a:buSzPts val="1200"/>
              <a:buFont typeface="Calibri"/>
              <a:buChar char="-"/>
            </a:pPr>
            <a:r>
              <a:rPr lang="es-ES"/>
              <a:t>Utilice esta diapositiva si necesita incluir textos más extensos.</a:t>
            </a:r>
            <a:endParaRPr/>
          </a:p>
          <a:p>
            <a:pPr indent="-171450" lvl="0" marL="171450" rtl="0" algn="l">
              <a:lnSpc>
                <a:spcPct val="100000"/>
              </a:lnSpc>
              <a:spcBef>
                <a:spcPts val="0"/>
              </a:spcBef>
              <a:spcAft>
                <a:spcPts val="0"/>
              </a:spcAft>
              <a:buClr>
                <a:schemeClr val="dk1"/>
              </a:buClr>
              <a:buSzPts val="1200"/>
              <a:buFont typeface="Calibri"/>
              <a:buChar char="-"/>
            </a:pPr>
            <a:r>
              <a:rPr lang="es-ES"/>
              <a:t>Los textos deben ir en azul (utilice el azul que aparece en la opciones de color de letra - -&gt; colores recientes) en tipografía Arial y justificados.</a:t>
            </a:r>
            <a:endParaRPr/>
          </a:p>
          <a:p>
            <a:pPr indent="-171450" lvl="0" marL="171450" rtl="0" algn="l">
              <a:lnSpc>
                <a:spcPct val="100000"/>
              </a:lnSpc>
              <a:spcBef>
                <a:spcPts val="0"/>
              </a:spcBef>
              <a:spcAft>
                <a:spcPts val="0"/>
              </a:spcAft>
              <a:buClr>
                <a:schemeClr val="dk1"/>
              </a:buClr>
              <a:buSzPts val="1200"/>
              <a:buFont typeface="Calibri"/>
              <a:buChar char="-"/>
            </a:pPr>
            <a:r>
              <a:rPr lang="es-ES"/>
              <a:t>Asegúrese que los textos no se monten sobre la franja verde.</a:t>
            </a:r>
            <a:endParaRPr/>
          </a:p>
        </p:txBody>
      </p:sp>
      <p:sp>
        <p:nvSpPr>
          <p:cNvPr id="137" name="Google Shape;137;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400"/>
              <a:buFont typeface="Calibri"/>
              <a:buNone/>
            </a:pPr>
            <a:fld id="{00000000-1234-1234-1234-123412341234}" type="slidenum">
              <a:rPr lang="es-E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81ef94a8e8_13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81ef94a8e8_13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g81ef94a8e8_13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81ef94a8e8_0_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81ef94a8e8_0_3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g81ef94a8e8_0_3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81ef94a8e8_0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81ef94a8e8_0_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g81ef94a8e8_0_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apositiva de título">
  <p:cSld name="1_Diapositiva de título">
    <p:spTree>
      <p:nvGrpSpPr>
        <p:cNvPr id="15" name="Shape 15"/>
        <p:cNvGrpSpPr/>
        <p:nvPr/>
      </p:nvGrpSpPr>
      <p:grpSpPr>
        <a:xfrm>
          <a:off x="0" y="0"/>
          <a:ext cx="0" cy="0"/>
          <a:chOff x="0" y="0"/>
          <a:chExt cx="0" cy="0"/>
        </a:xfrm>
      </p:grpSpPr>
      <p:pic>
        <p:nvPicPr>
          <p:cNvPr descr="Plantilla-presentaciones_naranja_portada.png" id="16" name="Google Shape;16;p2"/>
          <p:cNvPicPr preferRelativeResize="0"/>
          <p:nvPr/>
        </p:nvPicPr>
        <p:blipFill rotWithShape="1">
          <a:blip r:embed="rId2">
            <a:alphaModFix/>
          </a:blip>
          <a:srcRect b="0" l="0" r="0" t="0"/>
          <a:stretch/>
        </p:blipFill>
        <p:spPr>
          <a:xfrm>
            <a:off x="0" y="0"/>
            <a:ext cx="12192000" cy="68580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ación" type="twoTxTwoObj">
  <p:cSld name="TWO_OBJECTS_WITH_TEXT">
    <p:spTree>
      <p:nvGrpSpPr>
        <p:cNvPr id="50" name="Shape 50"/>
        <p:cNvGrpSpPr/>
        <p:nvPr/>
      </p:nvGrpSpPr>
      <p:grpSpPr>
        <a:xfrm>
          <a:off x="0" y="0"/>
          <a:ext cx="0" cy="0"/>
          <a:chOff x="0" y="0"/>
          <a:chExt cx="0" cy="0"/>
        </a:xfrm>
      </p:grpSpPr>
      <p:sp>
        <p:nvSpPr>
          <p:cNvPr id="51" name="Google Shape;51;p11"/>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p11"/>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3" name="Google Shape;53;p11"/>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4" name="Google Shape;54;p11"/>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5" name="Google Shape;55;p11"/>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6" name="Google Shape;56;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olo el título" type="titleOnly">
  <p:cSld name="TITLE_ONLY">
    <p:spTree>
      <p:nvGrpSpPr>
        <p:cNvPr id="59" name="Shape 59"/>
        <p:cNvGrpSpPr/>
        <p:nvPr/>
      </p:nvGrpSpPr>
      <p:grpSpPr>
        <a:xfrm>
          <a:off x="0" y="0"/>
          <a:ext cx="0" cy="0"/>
          <a:chOff x="0" y="0"/>
          <a:chExt cx="0" cy="0"/>
        </a:xfrm>
      </p:grpSpPr>
      <p:sp>
        <p:nvSpPr>
          <p:cNvPr id="60" name="Google Shape;60;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 name="Google Shape;6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 blanco" type="blank">
  <p:cSld name="BLANK">
    <p:spTree>
      <p:nvGrpSpPr>
        <p:cNvPr id="64" name="Shape 64"/>
        <p:cNvGrpSpPr/>
        <p:nvPr/>
      </p:nvGrpSpPr>
      <p:grpSpPr>
        <a:xfrm>
          <a:off x="0" y="0"/>
          <a:ext cx="0" cy="0"/>
          <a:chOff x="0" y="0"/>
          <a:chExt cx="0" cy="0"/>
        </a:xfrm>
      </p:grpSpPr>
      <p:sp>
        <p:nvSpPr>
          <p:cNvPr id="65" name="Google Shape;65;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ido con título" type="objTx">
  <p:cSld name="OBJECT_WITH_CAPTION_TEXT">
    <p:spTree>
      <p:nvGrpSpPr>
        <p:cNvPr id="68" name="Shape 68"/>
        <p:cNvGrpSpPr/>
        <p:nvPr/>
      </p:nvGrpSpPr>
      <p:grpSpPr>
        <a:xfrm>
          <a:off x="0" y="0"/>
          <a:ext cx="0" cy="0"/>
          <a:chOff x="0" y="0"/>
          <a:chExt cx="0" cy="0"/>
        </a:xfrm>
      </p:grpSpPr>
      <p:sp>
        <p:nvSpPr>
          <p:cNvPr id="69" name="Google Shape;69;p1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4"/>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71" name="Google Shape;71;p14"/>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2" name="Google Shape;72;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n con título" type="picTx">
  <p:cSld name="PICTURE_WITH_CAPTION_TEXT">
    <p:spTree>
      <p:nvGrpSpPr>
        <p:cNvPr id="75" name="Shape 75"/>
        <p:cNvGrpSpPr/>
        <p:nvPr/>
      </p:nvGrpSpPr>
      <p:grpSpPr>
        <a:xfrm>
          <a:off x="0" y="0"/>
          <a:ext cx="0" cy="0"/>
          <a:chOff x="0" y="0"/>
          <a:chExt cx="0" cy="0"/>
        </a:xfrm>
      </p:grpSpPr>
      <p:sp>
        <p:nvSpPr>
          <p:cNvPr id="76" name="Google Shape;76;p1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7" name="Google Shape;77;p15"/>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78" name="Google Shape;78;p15"/>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9" name="Google Shape;79;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y texto vertical" type="vertTx">
  <p:cSld name="VERTICAL_TEXT">
    <p:spTree>
      <p:nvGrpSpPr>
        <p:cNvPr id="82" name="Shape 82"/>
        <p:cNvGrpSpPr/>
        <p:nvPr/>
      </p:nvGrpSpPr>
      <p:grpSpPr>
        <a:xfrm>
          <a:off x="0" y="0"/>
          <a:ext cx="0" cy="0"/>
          <a:chOff x="0" y="0"/>
          <a:chExt cx="0" cy="0"/>
        </a:xfrm>
      </p:grpSpPr>
      <p:sp>
        <p:nvSpPr>
          <p:cNvPr id="83" name="Google Shape;83;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4" name="Google Shape;84;p16"/>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5" name="Google Shape;85;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vertical y texto" type="vertTitleAndTx">
  <p:cSld name="VERTICAL_TITLE_AND_VERTICAL_TEXT">
    <p:spTree>
      <p:nvGrpSpPr>
        <p:cNvPr id="88" name="Shape 88"/>
        <p:cNvGrpSpPr/>
        <p:nvPr/>
      </p:nvGrpSpPr>
      <p:grpSpPr>
        <a:xfrm>
          <a:off x="0" y="0"/>
          <a:ext cx="0" cy="0"/>
          <a:chOff x="0" y="0"/>
          <a:chExt cx="0" cy="0"/>
        </a:xfrm>
      </p:grpSpPr>
      <p:sp>
        <p:nvSpPr>
          <p:cNvPr id="89" name="Google Shape;89;p17"/>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0" name="Google Shape;90;p17"/>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1" name="Google Shape;91;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seño personalizado">
  <p:cSld name="Diseño personalizado">
    <p:spTree>
      <p:nvGrpSpPr>
        <p:cNvPr id="17" name="Shape 17"/>
        <p:cNvGrpSpPr/>
        <p:nvPr/>
      </p:nvGrpSpPr>
      <p:grpSpPr>
        <a:xfrm>
          <a:off x="0" y="0"/>
          <a:ext cx="0" cy="0"/>
          <a:chOff x="0" y="0"/>
          <a:chExt cx="0" cy="0"/>
        </a:xfrm>
      </p:grpSpPr>
      <p:pic>
        <p:nvPicPr>
          <p:cNvPr descr="plantillappt_05.png" id="18" name="Google Shape;18;p3"/>
          <p:cNvPicPr preferRelativeResize="0"/>
          <p:nvPr/>
        </p:nvPicPr>
        <p:blipFill rotWithShape="1">
          <a:blip r:embed="rId2">
            <a:alphaModFix/>
          </a:blip>
          <a:srcRect b="0" l="0" r="0" t="0"/>
          <a:stretch/>
        </p:blipFill>
        <p:spPr>
          <a:xfrm>
            <a:off x="0" y="0"/>
            <a:ext cx="12192000" cy="68580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y objetos">
  <p:cSld name="1_Título y objetos">
    <p:spTree>
      <p:nvGrpSpPr>
        <p:cNvPr id="19" name="Shape 19"/>
        <p:cNvGrpSpPr/>
        <p:nvPr/>
      </p:nvGrpSpPr>
      <p:grpSpPr>
        <a:xfrm>
          <a:off x="0" y="0"/>
          <a:ext cx="0" cy="0"/>
          <a:chOff x="0" y="0"/>
          <a:chExt cx="0" cy="0"/>
        </a:xfrm>
      </p:grpSpPr>
      <p:pic>
        <p:nvPicPr>
          <p:cNvPr descr="Plantilla presentaciones_naranja_Mesa de trabajo 1 copia.png" id="20" name="Google Shape;20;p4"/>
          <p:cNvPicPr preferRelativeResize="0"/>
          <p:nvPr/>
        </p:nvPicPr>
        <p:blipFill rotWithShape="1">
          <a:blip r:embed="rId2">
            <a:alphaModFix/>
          </a:blip>
          <a:srcRect b="0" l="0" r="0" t="0"/>
          <a:stretch/>
        </p:blipFill>
        <p:spPr>
          <a:xfrm>
            <a:off x="0" y="0"/>
            <a:ext cx="12192000" cy="68580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cabezado de sección">
  <p:cSld name="1_Encabezado de sección">
    <p:spTree>
      <p:nvGrpSpPr>
        <p:cNvPr id="21" name="Shape 21"/>
        <p:cNvGrpSpPr/>
        <p:nvPr/>
      </p:nvGrpSpPr>
      <p:grpSpPr>
        <a:xfrm>
          <a:off x="0" y="0"/>
          <a:ext cx="0" cy="0"/>
          <a:chOff x="0" y="0"/>
          <a:chExt cx="0" cy="0"/>
        </a:xfrm>
      </p:grpSpPr>
      <p:pic>
        <p:nvPicPr>
          <p:cNvPr descr="Plantilla presentaciones_naranja_Mesa de trabajo 1 copia 2.png" id="22" name="Google Shape;22;p5"/>
          <p:cNvPicPr preferRelativeResize="0"/>
          <p:nvPr/>
        </p:nvPicPr>
        <p:blipFill rotWithShape="1">
          <a:blip r:embed="rId2">
            <a:alphaModFix/>
          </a:blip>
          <a:srcRect b="0" l="0" r="0" t="0"/>
          <a:stretch/>
        </p:blipFill>
        <p:spPr>
          <a:xfrm>
            <a:off x="0" y="0"/>
            <a:ext cx="12192000" cy="68580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os objetos">
  <p:cSld name="1_Dos objetos">
    <p:spTree>
      <p:nvGrpSpPr>
        <p:cNvPr id="23" name="Shape 23"/>
        <p:cNvGrpSpPr/>
        <p:nvPr/>
      </p:nvGrpSpPr>
      <p:grpSpPr>
        <a:xfrm>
          <a:off x="0" y="0"/>
          <a:ext cx="0" cy="0"/>
          <a:chOff x="0" y="0"/>
          <a:chExt cx="0" cy="0"/>
        </a:xfrm>
      </p:grpSpPr>
      <p:pic>
        <p:nvPicPr>
          <p:cNvPr descr="Plantilla-presentaciones_naranja_cierre.png" id="24" name="Google Shape;24;p6"/>
          <p:cNvPicPr preferRelativeResize="0"/>
          <p:nvPr/>
        </p:nvPicPr>
        <p:blipFill rotWithShape="1">
          <a:blip r:embed="rId2">
            <a:alphaModFix/>
          </a:blip>
          <a:srcRect b="0" l="0" r="0" t="0"/>
          <a:stretch/>
        </p:blipFill>
        <p:spPr>
          <a:xfrm>
            <a:off x="0" y="0"/>
            <a:ext cx="12192000" cy="68580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apositiva de título" type="title">
  <p:cSld name="TITLE">
    <p:spTree>
      <p:nvGrpSpPr>
        <p:cNvPr id="25" name="Shape 25"/>
        <p:cNvGrpSpPr/>
        <p:nvPr/>
      </p:nvGrpSpPr>
      <p:grpSpPr>
        <a:xfrm>
          <a:off x="0" y="0"/>
          <a:ext cx="0" cy="0"/>
          <a:chOff x="0" y="0"/>
          <a:chExt cx="0" cy="0"/>
        </a:xfrm>
      </p:grpSpPr>
      <p:sp>
        <p:nvSpPr>
          <p:cNvPr id="26" name="Google Shape;26;p7"/>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7"/>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8" name="Google Shape;28;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y objetos" type="obj">
  <p:cSld name="OBJECT">
    <p:spTree>
      <p:nvGrpSpPr>
        <p:cNvPr id="31" name="Shape 31"/>
        <p:cNvGrpSpPr/>
        <p:nvPr/>
      </p:nvGrpSpPr>
      <p:grpSpPr>
        <a:xfrm>
          <a:off x="0" y="0"/>
          <a:ext cx="0" cy="0"/>
          <a:chOff x="0" y="0"/>
          <a:chExt cx="0" cy="0"/>
        </a:xfrm>
      </p:grpSpPr>
      <p:sp>
        <p:nvSpPr>
          <p:cNvPr id="32" name="Google Shape;32;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cabezado de sección" type="secHead">
  <p:cSld name="SECTION_HEADER">
    <p:spTree>
      <p:nvGrpSpPr>
        <p:cNvPr id="37" name="Shape 37"/>
        <p:cNvGrpSpPr/>
        <p:nvPr/>
      </p:nvGrpSpPr>
      <p:grpSpPr>
        <a:xfrm>
          <a:off x="0" y="0"/>
          <a:ext cx="0" cy="0"/>
          <a:chOff x="0" y="0"/>
          <a:chExt cx="0" cy="0"/>
        </a:xfrm>
      </p:grpSpPr>
      <p:sp>
        <p:nvSpPr>
          <p:cNvPr id="38" name="Google Shape;38;p9"/>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9"/>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0" name="Google Shape;40;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os objetos" type="twoObj">
  <p:cSld name="TWO_OBJECTS">
    <p:spTree>
      <p:nvGrpSpPr>
        <p:cNvPr id="43" name="Shape 43"/>
        <p:cNvGrpSpPr/>
        <p:nvPr/>
      </p:nvGrpSpPr>
      <p:grpSpPr>
        <a:xfrm>
          <a:off x="0" y="0"/>
          <a:ext cx="0" cy="0"/>
          <a:chOff x="0" y="0"/>
          <a:chExt cx="0" cy="0"/>
        </a:xfrm>
      </p:grpSpPr>
      <p:sp>
        <p:nvSpPr>
          <p:cNvPr id="44" name="Google Shape;44;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10"/>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10"/>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 name="Google Shape;47;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1.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6.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6.jpg"/><Relationship Id="rId4" Type="http://schemas.openxmlformats.org/officeDocument/2006/relationships/image" Target="../media/image8.png"/><Relationship Id="rId5"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2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5.png"/><Relationship Id="rId4" Type="http://schemas.openxmlformats.org/officeDocument/2006/relationships/image" Target="../media/image11.png"/><Relationship Id="rId5" Type="http://schemas.openxmlformats.org/officeDocument/2006/relationships/image" Target="../media/image14.png"/><Relationship Id="rId6"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pic>
        <p:nvPicPr>
          <p:cNvPr id="99" name="Google Shape;99;p18"/>
          <p:cNvPicPr preferRelativeResize="0"/>
          <p:nvPr/>
        </p:nvPicPr>
        <p:blipFill>
          <a:blip r:embed="rId3">
            <a:alphaModFix/>
          </a:blip>
          <a:stretch>
            <a:fillRect/>
          </a:stretch>
        </p:blipFill>
        <p:spPr>
          <a:xfrm>
            <a:off x="6609975" y="2495200"/>
            <a:ext cx="3654626" cy="36546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27"/>
          <p:cNvSpPr txBox="1"/>
          <p:nvPr/>
        </p:nvSpPr>
        <p:spPr>
          <a:xfrm>
            <a:off x="0" y="493050"/>
            <a:ext cx="10549800" cy="1701900"/>
          </a:xfrm>
          <a:prstGeom prst="rect">
            <a:avLst/>
          </a:prstGeom>
          <a:noFill/>
          <a:ln>
            <a:noFill/>
          </a:ln>
        </p:spPr>
        <p:txBody>
          <a:bodyPr anchorCtr="0" anchor="t" bIns="91425" lIns="91425" spcFirstLastPara="1" rIns="91425" wrap="square" tIns="91425">
            <a:noAutofit/>
          </a:bodyPr>
          <a:lstStyle/>
          <a:p>
            <a:pPr indent="-330200" lvl="0" marL="457200" rtl="0" algn="ctr">
              <a:lnSpc>
                <a:spcPct val="115000"/>
              </a:lnSpc>
              <a:spcBef>
                <a:spcPts val="0"/>
              </a:spcBef>
              <a:spcAft>
                <a:spcPts val="0"/>
              </a:spcAft>
              <a:buClr>
                <a:srgbClr val="0000FF"/>
              </a:buClr>
              <a:buSzPts val="1600"/>
              <a:buChar char="●"/>
            </a:pPr>
            <a:r>
              <a:rPr b="1" lang="es-ES" sz="1600">
                <a:solidFill>
                  <a:srgbClr val="0000FF"/>
                </a:solidFill>
              </a:rPr>
              <a:t>Elaboración del BPMN</a:t>
            </a:r>
            <a:endParaRPr b="1" sz="1600">
              <a:solidFill>
                <a:srgbClr val="0000FF"/>
              </a:solidFill>
            </a:endParaRPr>
          </a:p>
        </p:txBody>
      </p:sp>
      <p:pic>
        <p:nvPicPr>
          <p:cNvPr id="171" name="Google Shape;171;p27"/>
          <p:cNvPicPr preferRelativeResize="0"/>
          <p:nvPr/>
        </p:nvPicPr>
        <p:blipFill>
          <a:blip r:embed="rId3">
            <a:alphaModFix/>
          </a:blip>
          <a:stretch>
            <a:fillRect/>
          </a:stretch>
        </p:blipFill>
        <p:spPr>
          <a:xfrm>
            <a:off x="143325" y="1240125"/>
            <a:ext cx="10263151" cy="53041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28"/>
          <p:cNvSpPr txBox="1"/>
          <p:nvPr/>
        </p:nvSpPr>
        <p:spPr>
          <a:xfrm>
            <a:off x="250450" y="233450"/>
            <a:ext cx="10126200" cy="6429300"/>
          </a:xfrm>
          <a:prstGeom prst="rect">
            <a:avLst/>
          </a:prstGeom>
          <a:noFill/>
          <a:ln>
            <a:noFill/>
          </a:ln>
        </p:spPr>
        <p:txBody>
          <a:bodyPr anchorCtr="0" anchor="t" bIns="91425" lIns="91425" spcFirstLastPara="1" rIns="91425" wrap="square" tIns="91425">
            <a:noAutofit/>
          </a:bodyPr>
          <a:lstStyle/>
          <a:p>
            <a:pPr indent="-330200" lvl="0" marL="457200" rtl="0" algn="just">
              <a:spcBef>
                <a:spcPts val="0"/>
              </a:spcBef>
              <a:spcAft>
                <a:spcPts val="0"/>
              </a:spcAft>
              <a:buClr>
                <a:srgbClr val="0000FF"/>
              </a:buClr>
              <a:buSzPts val="1600"/>
              <a:buChar char="●"/>
            </a:pPr>
            <a:r>
              <a:rPr b="1" lang="es-ES" sz="1600">
                <a:solidFill>
                  <a:srgbClr val="0000FF"/>
                </a:solidFill>
              </a:rPr>
              <a:t>Formulario IEEE830</a:t>
            </a:r>
            <a:endParaRPr b="1" sz="1600">
              <a:solidFill>
                <a:srgbClr val="0000FF"/>
              </a:solidFill>
            </a:endParaRPr>
          </a:p>
          <a:p>
            <a:pPr indent="0" lvl="0" marL="0" rtl="0" algn="just">
              <a:spcBef>
                <a:spcPts val="0"/>
              </a:spcBef>
              <a:spcAft>
                <a:spcPts val="0"/>
              </a:spcAft>
              <a:buNone/>
            </a:pPr>
            <a:r>
              <a:t/>
            </a:r>
            <a:endParaRPr b="1" sz="1600"/>
          </a:p>
          <a:p>
            <a:pPr indent="0" lvl="0" marL="0" rtl="0" algn="just">
              <a:spcBef>
                <a:spcPts val="0"/>
              </a:spcBef>
              <a:spcAft>
                <a:spcPts val="0"/>
              </a:spcAft>
              <a:buNone/>
            </a:pPr>
            <a:r>
              <a:rPr lang="es-ES" sz="1600">
                <a:solidFill>
                  <a:srgbClr val="0000FF"/>
                </a:solidFill>
              </a:rPr>
              <a:t>Requerimientos funcionales y no funcionales</a:t>
            </a:r>
            <a:endParaRPr sz="1600">
              <a:solidFill>
                <a:srgbClr val="0000FF"/>
              </a:solidFill>
            </a:endParaRPr>
          </a:p>
          <a:p>
            <a:pPr indent="0" lvl="0" marL="0" rtl="0" algn="just">
              <a:spcBef>
                <a:spcPts val="0"/>
              </a:spcBef>
              <a:spcAft>
                <a:spcPts val="0"/>
              </a:spcAft>
              <a:buNone/>
            </a:pPr>
            <a:r>
              <a:t/>
            </a:r>
            <a:endParaRPr sz="1600">
              <a:solidFill>
                <a:srgbClr val="0000FF"/>
              </a:solidFill>
            </a:endParaRPr>
          </a:p>
          <a:p>
            <a:pPr indent="0" lvl="0" marL="0" rtl="0" algn="just">
              <a:spcBef>
                <a:spcPts val="0"/>
              </a:spcBef>
              <a:spcAft>
                <a:spcPts val="0"/>
              </a:spcAft>
              <a:buNone/>
            </a:pPr>
            <a:r>
              <a:rPr lang="es-ES" sz="1600">
                <a:solidFill>
                  <a:srgbClr val="0000FF"/>
                </a:solidFill>
              </a:rPr>
              <a:t>Un requerimiento es una </a:t>
            </a:r>
            <a:r>
              <a:rPr lang="es-ES" sz="1600">
                <a:solidFill>
                  <a:srgbClr val="0000FF"/>
                </a:solidFill>
              </a:rPr>
              <a:t>condición</a:t>
            </a:r>
            <a:r>
              <a:rPr lang="es-ES" sz="1600">
                <a:solidFill>
                  <a:srgbClr val="0000FF"/>
                </a:solidFill>
              </a:rPr>
              <a:t> o capacidad que el sistema debe cumplir</a:t>
            </a:r>
            <a:endParaRPr sz="1600">
              <a:solidFill>
                <a:srgbClr val="0000FF"/>
              </a:solidFill>
            </a:endParaRPr>
          </a:p>
          <a:p>
            <a:pPr indent="0" lvl="0" marL="0" rtl="0" algn="just">
              <a:spcBef>
                <a:spcPts val="0"/>
              </a:spcBef>
              <a:spcAft>
                <a:spcPts val="0"/>
              </a:spcAft>
              <a:buNone/>
            </a:pPr>
            <a:r>
              <a:t/>
            </a:r>
            <a:endParaRPr sz="1600">
              <a:solidFill>
                <a:srgbClr val="0000FF"/>
              </a:solidFill>
            </a:endParaRPr>
          </a:p>
          <a:p>
            <a:pPr indent="0" lvl="0" marL="0" rtl="0" algn="just">
              <a:spcBef>
                <a:spcPts val="0"/>
              </a:spcBef>
              <a:spcAft>
                <a:spcPts val="0"/>
              </a:spcAft>
              <a:buNone/>
            </a:pPr>
            <a:r>
              <a:rPr b="1" lang="es-ES" sz="1600">
                <a:solidFill>
                  <a:srgbClr val="0000FF"/>
                </a:solidFill>
              </a:rPr>
              <a:t>RF: </a:t>
            </a:r>
            <a:r>
              <a:rPr lang="es-ES" sz="1600">
                <a:solidFill>
                  <a:srgbClr val="0000FF"/>
                </a:solidFill>
              </a:rPr>
              <a:t>Los requerimientos funcionales de un sistema, son aquellos que describen cualquier actividad que este deba realizar.</a:t>
            </a:r>
            <a:endParaRPr sz="1600">
              <a:solidFill>
                <a:srgbClr val="0000FF"/>
              </a:solidFill>
            </a:endParaRPr>
          </a:p>
          <a:p>
            <a:pPr indent="0" lvl="0" marL="0" rtl="0" algn="just">
              <a:spcBef>
                <a:spcPts val="0"/>
              </a:spcBef>
              <a:spcAft>
                <a:spcPts val="0"/>
              </a:spcAft>
              <a:buNone/>
            </a:pPr>
            <a:r>
              <a:t/>
            </a:r>
            <a:endParaRPr sz="1600">
              <a:solidFill>
                <a:srgbClr val="0000FF"/>
              </a:solidFill>
            </a:endParaRPr>
          </a:p>
          <a:p>
            <a:pPr indent="0" lvl="0" marL="0" rtl="0" algn="just">
              <a:spcBef>
                <a:spcPts val="0"/>
              </a:spcBef>
              <a:spcAft>
                <a:spcPts val="0"/>
              </a:spcAft>
              <a:buNone/>
            </a:pPr>
            <a:r>
              <a:rPr b="1" lang="es-ES" sz="1600">
                <a:solidFill>
                  <a:srgbClr val="0000FF"/>
                </a:solidFill>
              </a:rPr>
              <a:t>RNF: </a:t>
            </a:r>
            <a:r>
              <a:rPr lang="es-ES" sz="1600">
                <a:solidFill>
                  <a:srgbClr val="0000FF"/>
                </a:solidFill>
              </a:rPr>
              <a:t>Los requerimientos no funcionales representan </a:t>
            </a:r>
            <a:r>
              <a:rPr lang="es-ES" sz="1600">
                <a:solidFill>
                  <a:srgbClr val="0000FF"/>
                </a:solidFill>
              </a:rPr>
              <a:t>características</a:t>
            </a:r>
            <a:r>
              <a:rPr lang="es-ES" sz="1600">
                <a:solidFill>
                  <a:srgbClr val="0000FF"/>
                </a:solidFill>
              </a:rPr>
              <a:t> generales y restricciones de la </a:t>
            </a:r>
            <a:r>
              <a:rPr lang="es-ES" sz="1600">
                <a:solidFill>
                  <a:srgbClr val="0000FF"/>
                </a:solidFill>
              </a:rPr>
              <a:t>aplicación</a:t>
            </a:r>
            <a:r>
              <a:rPr lang="es-ES" sz="1600">
                <a:solidFill>
                  <a:srgbClr val="0000FF"/>
                </a:solidFill>
              </a:rPr>
              <a:t> o sistema que se </a:t>
            </a:r>
            <a:r>
              <a:rPr lang="es-ES" sz="1600">
                <a:solidFill>
                  <a:srgbClr val="0000FF"/>
                </a:solidFill>
              </a:rPr>
              <a:t>esté</a:t>
            </a:r>
            <a:r>
              <a:rPr lang="es-ES" sz="1600">
                <a:solidFill>
                  <a:srgbClr val="0000FF"/>
                </a:solidFill>
              </a:rPr>
              <a:t> desarrollando.</a:t>
            </a:r>
            <a:endParaRPr sz="1600">
              <a:solidFill>
                <a:srgbClr val="0000FF"/>
              </a:solidFill>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pic>
        <p:nvPicPr>
          <p:cNvPr id="178" name="Google Shape;178;p28"/>
          <p:cNvPicPr preferRelativeResize="0"/>
          <p:nvPr/>
        </p:nvPicPr>
        <p:blipFill>
          <a:blip r:embed="rId3">
            <a:alphaModFix/>
          </a:blip>
          <a:stretch>
            <a:fillRect/>
          </a:stretch>
        </p:blipFill>
        <p:spPr>
          <a:xfrm>
            <a:off x="2340000" y="3181450"/>
            <a:ext cx="6090050" cy="34813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29"/>
          <p:cNvSpPr txBox="1"/>
          <p:nvPr/>
        </p:nvSpPr>
        <p:spPr>
          <a:xfrm>
            <a:off x="250450" y="233450"/>
            <a:ext cx="10126200" cy="6429300"/>
          </a:xfrm>
          <a:prstGeom prst="rect">
            <a:avLst/>
          </a:prstGeom>
          <a:noFill/>
          <a:ln>
            <a:noFill/>
          </a:ln>
        </p:spPr>
        <p:txBody>
          <a:bodyPr anchorCtr="0" anchor="t" bIns="91425" lIns="91425" spcFirstLastPara="1" rIns="91425" wrap="square" tIns="91425">
            <a:noAutofit/>
          </a:bodyPr>
          <a:lstStyle/>
          <a:p>
            <a:pPr indent="-330200" lvl="0" marL="457200" rtl="0" algn="just">
              <a:spcBef>
                <a:spcPts val="0"/>
              </a:spcBef>
              <a:spcAft>
                <a:spcPts val="0"/>
              </a:spcAft>
              <a:buClr>
                <a:srgbClr val="0000FF"/>
              </a:buClr>
              <a:buSzPts val="1600"/>
              <a:buChar char="●"/>
            </a:pPr>
            <a:r>
              <a:rPr b="1" lang="es-ES" sz="1600">
                <a:solidFill>
                  <a:srgbClr val="0000FF"/>
                </a:solidFill>
              </a:rPr>
              <a:t>Diagramas de casos de uso</a:t>
            </a:r>
            <a:endParaRPr b="1" sz="1600">
              <a:solidFill>
                <a:srgbClr val="0000FF"/>
              </a:solidFill>
            </a:endParaRPr>
          </a:p>
          <a:p>
            <a:pPr indent="0" lvl="0" marL="914400" rtl="0" algn="just">
              <a:spcBef>
                <a:spcPts val="0"/>
              </a:spcBef>
              <a:spcAft>
                <a:spcPts val="0"/>
              </a:spcAft>
              <a:buNone/>
            </a:pPr>
            <a:r>
              <a:rPr lang="es-ES" sz="1600">
                <a:solidFill>
                  <a:srgbClr val="0000FF"/>
                </a:solidFill>
              </a:rPr>
              <a:t>Los diagramas de casos de uso sirven para especificar la comunicación y el comportamiento de un sistema mediante su interacción con los usuarios y/u otros sistemas. O lo que es igual, un diagrama que muestra la relación entre los actores y los casos de uso en un sistema.</a:t>
            </a:r>
            <a:endParaRPr sz="1600">
              <a:solidFill>
                <a:srgbClr val="0000FF"/>
              </a:solidFill>
            </a:endParaRPr>
          </a:p>
          <a:p>
            <a:pPr indent="0" lvl="0" marL="914400" rtl="0" algn="ctr">
              <a:spcBef>
                <a:spcPts val="0"/>
              </a:spcBef>
              <a:spcAft>
                <a:spcPts val="0"/>
              </a:spcAft>
              <a:buNone/>
            </a:pPr>
            <a:r>
              <a:t/>
            </a:r>
            <a:endParaRPr b="1" sz="1600"/>
          </a:p>
        </p:txBody>
      </p:sp>
      <p:pic>
        <p:nvPicPr>
          <p:cNvPr id="185" name="Google Shape;185;p29"/>
          <p:cNvPicPr preferRelativeResize="0"/>
          <p:nvPr/>
        </p:nvPicPr>
        <p:blipFill>
          <a:blip r:embed="rId3">
            <a:alphaModFix/>
          </a:blip>
          <a:stretch>
            <a:fillRect/>
          </a:stretch>
        </p:blipFill>
        <p:spPr>
          <a:xfrm>
            <a:off x="541525" y="1549313"/>
            <a:ext cx="9544050" cy="50387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30"/>
          <p:cNvSpPr txBox="1"/>
          <p:nvPr/>
        </p:nvSpPr>
        <p:spPr>
          <a:xfrm>
            <a:off x="597650" y="404300"/>
            <a:ext cx="9278700" cy="1269000"/>
          </a:xfrm>
          <a:prstGeom prst="rect">
            <a:avLst/>
          </a:prstGeom>
          <a:noFill/>
          <a:ln>
            <a:noFill/>
          </a:ln>
        </p:spPr>
        <p:txBody>
          <a:bodyPr anchorCtr="0" anchor="t" bIns="91425" lIns="91425" spcFirstLastPara="1" rIns="91425" wrap="square" tIns="91425">
            <a:noAutofit/>
          </a:bodyPr>
          <a:lstStyle/>
          <a:p>
            <a:pPr indent="-317500" lvl="0" marL="457200" rtl="0" algn="just">
              <a:lnSpc>
                <a:spcPct val="115000"/>
              </a:lnSpc>
              <a:spcBef>
                <a:spcPts val="0"/>
              </a:spcBef>
              <a:spcAft>
                <a:spcPts val="0"/>
              </a:spcAft>
              <a:buClr>
                <a:srgbClr val="0000FF"/>
              </a:buClr>
              <a:buSzPts val="1400"/>
              <a:buFont typeface="Calibri"/>
              <a:buChar char="●"/>
            </a:pPr>
            <a:r>
              <a:rPr b="1" lang="es-ES" sz="1600">
                <a:solidFill>
                  <a:srgbClr val="0000FF"/>
                </a:solidFill>
              </a:rPr>
              <a:t>Formato de casos de uso extendido</a:t>
            </a:r>
            <a:endParaRPr b="1" sz="1600">
              <a:solidFill>
                <a:srgbClr val="0000FF"/>
              </a:solidFill>
            </a:endParaRPr>
          </a:p>
          <a:p>
            <a:pPr indent="0" lvl="0" marL="0" rtl="0" algn="just">
              <a:lnSpc>
                <a:spcPct val="115000"/>
              </a:lnSpc>
              <a:spcBef>
                <a:spcPts val="0"/>
              </a:spcBef>
              <a:spcAft>
                <a:spcPts val="0"/>
              </a:spcAft>
              <a:buNone/>
            </a:pPr>
            <a:r>
              <a:t/>
            </a:r>
            <a:endParaRPr b="1" sz="1600">
              <a:solidFill>
                <a:srgbClr val="0000FF"/>
              </a:solidFill>
            </a:endParaRPr>
          </a:p>
          <a:p>
            <a:pPr indent="0" lvl="0" marL="0" rtl="0" algn="just">
              <a:lnSpc>
                <a:spcPct val="115000"/>
              </a:lnSpc>
              <a:spcBef>
                <a:spcPts val="0"/>
              </a:spcBef>
              <a:spcAft>
                <a:spcPts val="0"/>
              </a:spcAft>
              <a:buNone/>
            </a:pPr>
            <a:r>
              <a:rPr lang="es-ES" sz="1600">
                <a:solidFill>
                  <a:srgbClr val="0000FF"/>
                </a:solidFill>
              </a:rPr>
              <a:t>Este documento permite la especificación a detalle de los casos de uso que son referentes al negocio, adicional permite al desarrollador ejecutar lo que se requiere con exactitud.</a:t>
            </a:r>
            <a:endParaRPr sz="1600">
              <a:solidFill>
                <a:srgbClr val="0000FF"/>
              </a:solidFill>
            </a:endParaRPr>
          </a:p>
        </p:txBody>
      </p:sp>
      <p:pic>
        <p:nvPicPr>
          <p:cNvPr id="192" name="Google Shape;192;p30"/>
          <p:cNvPicPr preferRelativeResize="0"/>
          <p:nvPr/>
        </p:nvPicPr>
        <p:blipFill>
          <a:blip r:embed="rId3">
            <a:alphaModFix/>
          </a:blip>
          <a:stretch>
            <a:fillRect/>
          </a:stretch>
        </p:blipFill>
        <p:spPr>
          <a:xfrm>
            <a:off x="531825" y="1763262"/>
            <a:ext cx="9483601" cy="47359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31"/>
          <p:cNvSpPr txBox="1"/>
          <p:nvPr/>
        </p:nvSpPr>
        <p:spPr>
          <a:xfrm>
            <a:off x="836700" y="657425"/>
            <a:ext cx="9009600" cy="2521500"/>
          </a:xfrm>
          <a:prstGeom prst="rect">
            <a:avLst/>
          </a:prstGeom>
          <a:noFill/>
          <a:ln>
            <a:noFill/>
          </a:ln>
        </p:spPr>
        <p:txBody>
          <a:bodyPr anchorCtr="0" anchor="t" bIns="91425" lIns="91425" spcFirstLastPara="1" rIns="91425" wrap="square" tIns="91425">
            <a:noAutofit/>
          </a:bodyPr>
          <a:lstStyle/>
          <a:p>
            <a:pPr indent="-330200" lvl="0" marL="457200" rtl="0" algn="just">
              <a:lnSpc>
                <a:spcPct val="115000"/>
              </a:lnSpc>
              <a:spcBef>
                <a:spcPts val="0"/>
              </a:spcBef>
              <a:spcAft>
                <a:spcPts val="0"/>
              </a:spcAft>
              <a:buClr>
                <a:srgbClr val="0000FF"/>
              </a:buClr>
              <a:buSzPts val="1600"/>
              <a:buChar char="●"/>
            </a:pPr>
            <a:r>
              <a:rPr b="1" lang="es-ES" sz="1600">
                <a:solidFill>
                  <a:srgbClr val="0000FF"/>
                </a:solidFill>
              </a:rPr>
              <a:t>Sistemas de control de versiones</a:t>
            </a:r>
            <a:endParaRPr b="1" sz="1600">
              <a:solidFill>
                <a:srgbClr val="0000FF"/>
              </a:solidFill>
            </a:endParaRPr>
          </a:p>
          <a:p>
            <a:pPr indent="0" lvl="0" marL="914400" rtl="0" algn="just">
              <a:lnSpc>
                <a:spcPct val="115000"/>
              </a:lnSpc>
              <a:spcBef>
                <a:spcPts val="0"/>
              </a:spcBef>
              <a:spcAft>
                <a:spcPts val="0"/>
              </a:spcAft>
              <a:buNone/>
            </a:pPr>
            <a:r>
              <a:t/>
            </a:r>
            <a:endParaRPr b="1" sz="1600">
              <a:solidFill>
                <a:srgbClr val="0000FF"/>
              </a:solidFill>
            </a:endParaRPr>
          </a:p>
          <a:p>
            <a:pPr indent="0" lvl="0" marL="457200" rtl="0" algn="just">
              <a:lnSpc>
                <a:spcPct val="115000"/>
              </a:lnSpc>
              <a:spcBef>
                <a:spcPts val="0"/>
              </a:spcBef>
              <a:spcAft>
                <a:spcPts val="0"/>
              </a:spcAft>
              <a:buNone/>
            </a:pPr>
            <a:r>
              <a:rPr lang="es-ES" sz="1600">
                <a:solidFill>
                  <a:srgbClr val="0000FF"/>
                </a:solidFill>
              </a:rPr>
              <a:t>Para empezar, utilizamos un control de versiones llamado GitHub, que es un software que registra los cambios realizados sobre un archivo o conjunto de archivos a lo largo del tiempo. Además, de ser un sistema distribuido, cuenta con algunos beneficios tales como: velocidad, diseño sencillo, fuerte apoyó en el desarrollo no lineal, comportamiento distribuido, y es capaz de manejar grandes proyectos. </a:t>
            </a:r>
            <a:endParaRPr sz="1600">
              <a:solidFill>
                <a:srgbClr val="0000FF"/>
              </a:solidFill>
            </a:endParaRPr>
          </a:p>
          <a:p>
            <a:pPr indent="0" lvl="0" marL="457200" rtl="0" algn="just">
              <a:lnSpc>
                <a:spcPct val="115000"/>
              </a:lnSpc>
              <a:spcBef>
                <a:spcPts val="0"/>
              </a:spcBef>
              <a:spcAft>
                <a:spcPts val="0"/>
              </a:spcAft>
              <a:buNone/>
            </a:pPr>
            <a:r>
              <a:t/>
            </a:r>
            <a:endParaRPr sz="1600"/>
          </a:p>
        </p:txBody>
      </p:sp>
      <p:pic>
        <p:nvPicPr>
          <p:cNvPr id="199" name="Google Shape;199;p31"/>
          <p:cNvPicPr preferRelativeResize="0"/>
          <p:nvPr/>
        </p:nvPicPr>
        <p:blipFill>
          <a:blip r:embed="rId3">
            <a:alphaModFix/>
          </a:blip>
          <a:stretch>
            <a:fillRect/>
          </a:stretch>
        </p:blipFill>
        <p:spPr>
          <a:xfrm>
            <a:off x="2396225" y="3178925"/>
            <a:ext cx="6667500" cy="33337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pic>
        <p:nvPicPr>
          <p:cNvPr id="205" name="Google Shape;205;p32"/>
          <p:cNvPicPr preferRelativeResize="0"/>
          <p:nvPr/>
        </p:nvPicPr>
        <p:blipFill>
          <a:blip r:embed="rId3">
            <a:alphaModFix/>
          </a:blip>
          <a:stretch>
            <a:fillRect/>
          </a:stretch>
        </p:blipFill>
        <p:spPr>
          <a:xfrm>
            <a:off x="6087025" y="1897575"/>
            <a:ext cx="3654626" cy="36546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pic>
        <p:nvPicPr>
          <p:cNvPr descr="EDITORIAL3.jpg" id="105" name="Google Shape;105;p19"/>
          <p:cNvPicPr preferRelativeResize="0"/>
          <p:nvPr/>
        </p:nvPicPr>
        <p:blipFill rotWithShape="1">
          <a:blip r:embed="rId3">
            <a:alphaModFix/>
          </a:blip>
          <a:srcRect b="0" l="0" r="0" t="14950"/>
          <a:stretch/>
        </p:blipFill>
        <p:spPr>
          <a:xfrm>
            <a:off x="-54226" y="-57320"/>
            <a:ext cx="12300451" cy="6972640"/>
          </a:xfrm>
          <a:prstGeom prst="rect">
            <a:avLst/>
          </a:prstGeom>
          <a:noFill/>
          <a:ln>
            <a:noFill/>
          </a:ln>
        </p:spPr>
      </p:pic>
      <p:sp>
        <p:nvSpPr>
          <p:cNvPr id="106" name="Google Shape;106;p19"/>
          <p:cNvSpPr/>
          <p:nvPr/>
        </p:nvSpPr>
        <p:spPr>
          <a:xfrm rot="-5400000">
            <a:off x="6128615" y="798944"/>
            <a:ext cx="7069656" cy="5274017"/>
          </a:xfrm>
          <a:prstGeom prst="rect">
            <a:avLst/>
          </a:prstGeom>
          <a:gradFill>
            <a:gsLst>
              <a:gs pos="0">
                <a:srgbClr val="000000">
                  <a:alpha val="45490"/>
                </a:srgbClr>
              </a:gs>
              <a:gs pos="100000">
                <a:srgbClr val="1F497D">
                  <a:alpha val="0"/>
                </a:srgbClr>
              </a:gs>
            </a:gsLst>
            <a:lin ang="16200000" scaled="0"/>
          </a:gradFill>
          <a:ln>
            <a:noFill/>
          </a:ln>
          <a:effectLst>
            <a:outerShdw blurRad="40000" rotWithShape="0" dir="5400000" dist="23000">
              <a:srgbClr val="000000">
                <a:alpha val="34509"/>
              </a:srgbClr>
            </a:outerShdw>
          </a:effectLst>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b="0" i="0" sz="2400" u="none" cap="none" strike="noStrike">
              <a:solidFill>
                <a:schemeClr val="lt1"/>
              </a:solidFill>
              <a:latin typeface="Calibri"/>
              <a:ea typeface="Calibri"/>
              <a:cs typeface="Calibri"/>
              <a:sym typeface="Calibri"/>
            </a:endParaRPr>
          </a:p>
        </p:txBody>
      </p:sp>
      <p:sp>
        <p:nvSpPr>
          <p:cNvPr id="107" name="Google Shape;107;p19"/>
          <p:cNvSpPr txBox="1"/>
          <p:nvPr/>
        </p:nvSpPr>
        <p:spPr>
          <a:xfrm>
            <a:off x="7556800" y="1026677"/>
            <a:ext cx="4001100" cy="1638600"/>
          </a:xfrm>
          <a:prstGeom prst="rect">
            <a:avLst/>
          </a:prstGeom>
          <a:noFill/>
          <a:ln>
            <a:noFill/>
          </a:ln>
        </p:spPr>
        <p:txBody>
          <a:bodyPr anchorCtr="0" anchor="t" bIns="60925" lIns="121900" spcFirstLastPara="1" rIns="121900" wrap="square" tIns="60925">
            <a:noAutofit/>
          </a:bodyPr>
          <a:lstStyle/>
          <a:p>
            <a:pPr indent="0" lvl="0" marL="0" marR="0" rtl="0" algn="r">
              <a:spcBef>
                <a:spcPts val="0"/>
              </a:spcBef>
              <a:spcAft>
                <a:spcPts val="0"/>
              </a:spcAft>
              <a:buClr>
                <a:srgbClr val="000000"/>
              </a:buClr>
              <a:buFont typeface="Arial"/>
              <a:buNone/>
            </a:pPr>
            <a:r>
              <a:rPr b="1" lang="es-ES" sz="1500">
                <a:solidFill>
                  <a:schemeClr val="lt1"/>
                </a:solidFill>
              </a:rPr>
              <a:t>SOD </a:t>
            </a:r>
            <a:endParaRPr b="1" sz="1500">
              <a:solidFill>
                <a:schemeClr val="lt1"/>
              </a:solidFill>
            </a:endParaRPr>
          </a:p>
          <a:p>
            <a:pPr indent="0" lvl="0" marL="0" rtl="0" algn="r">
              <a:spcBef>
                <a:spcPts val="0"/>
              </a:spcBef>
              <a:spcAft>
                <a:spcPts val="0"/>
              </a:spcAft>
              <a:buClr>
                <a:schemeClr val="dk1"/>
              </a:buClr>
              <a:buFont typeface="Arial"/>
              <a:buNone/>
            </a:pPr>
            <a:r>
              <a:rPr b="1" lang="es-ES" sz="1500">
                <a:solidFill>
                  <a:schemeClr val="lt1"/>
                </a:solidFill>
              </a:rPr>
              <a:t>Nice Jeans</a:t>
            </a:r>
            <a:endParaRPr b="1" sz="1500">
              <a:solidFill>
                <a:schemeClr val="lt1"/>
              </a:solidFill>
            </a:endParaRPr>
          </a:p>
        </p:txBody>
      </p:sp>
      <p:sp>
        <p:nvSpPr>
          <p:cNvPr id="108" name="Google Shape;108;p19"/>
          <p:cNvSpPr txBox="1"/>
          <p:nvPr/>
        </p:nvSpPr>
        <p:spPr>
          <a:xfrm>
            <a:off x="8441839" y="2243810"/>
            <a:ext cx="3116100" cy="779700"/>
          </a:xfrm>
          <a:prstGeom prst="rect">
            <a:avLst/>
          </a:prstGeom>
          <a:noFill/>
          <a:ln>
            <a:noFill/>
          </a:ln>
        </p:spPr>
        <p:txBody>
          <a:bodyPr anchorCtr="0" anchor="t" bIns="60925" lIns="121900" spcFirstLastPara="1" rIns="121900" wrap="square" tIns="60925">
            <a:noAutofit/>
          </a:bodyPr>
          <a:lstStyle/>
          <a:p>
            <a:pPr indent="0" lvl="0" marL="0" marR="0" rtl="0" algn="r">
              <a:spcBef>
                <a:spcPts val="0"/>
              </a:spcBef>
              <a:spcAft>
                <a:spcPts val="0"/>
              </a:spcAft>
              <a:buNone/>
            </a:pPr>
            <a:r>
              <a:rPr lang="es-ES" sz="1600">
                <a:solidFill>
                  <a:schemeClr val="lt1"/>
                </a:solidFill>
              </a:rPr>
              <a:t>ADSI SENA 2020</a:t>
            </a:r>
            <a:endParaRPr i="0" sz="1600" u="none" cap="none" strike="noStrike">
              <a:solidFill>
                <a:schemeClr val="dk1"/>
              </a:solidFill>
            </a:endParaRPr>
          </a:p>
        </p:txBody>
      </p:sp>
      <p:pic>
        <p:nvPicPr>
          <p:cNvPr id="109" name="Google Shape;109;p19"/>
          <p:cNvPicPr preferRelativeResize="0"/>
          <p:nvPr/>
        </p:nvPicPr>
        <p:blipFill rotWithShape="1">
          <a:blip r:embed="rId4">
            <a:alphaModFix/>
          </a:blip>
          <a:srcRect b="0" l="0" r="0" t="0"/>
          <a:stretch/>
        </p:blipFill>
        <p:spPr>
          <a:xfrm flipH="1" rot="10800000">
            <a:off x="10263875" y="1604750"/>
            <a:ext cx="1163800" cy="74950"/>
          </a:xfrm>
          <a:prstGeom prst="rect">
            <a:avLst/>
          </a:prstGeom>
          <a:noFill/>
          <a:ln>
            <a:noFill/>
          </a:ln>
        </p:spPr>
      </p:pic>
      <p:pic>
        <p:nvPicPr>
          <p:cNvPr descr="naranja.png" id="110" name="Google Shape;110;p19"/>
          <p:cNvPicPr preferRelativeResize="0"/>
          <p:nvPr/>
        </p:nvPicPr>
        <p:blipFill rotWithShape="1">
          <a:blip r:embed="rId5">
            <a:alphaModFix/>
          </a:blip>
          <a:srcRect b="17818" l="21032" r="22452" t="19996"/>
          <a:stretch/>
        </p:blipFill>
        <p:spPr>
          <a:xfrm>
            <a:off x="396273" y="387278"/>
            <a:ext cx="801836" cy="804925"/>
          </a:xfrm>
          <a:prstGeom prst="rect">
            <a:avLst/>
          </a:prstGeom>
          <a:noFill/>
          <a:ln>
            <a:noFill/>
          </a:ln>
        </p:spPr>
      </p:pic>
      <p:pic>
        <p:nvPicPr>
          <p:cNvPr id="111" name="Google Shape;111;p19"/>
          <p:cNvPicPr preferRelativeResize="0"/>
          <p:nvPr/>
        </p:nvPicPr>
        <p:blipFill rotWithShape="1">
          <a:blip r:embed="rId4">
            <a:alphaModFix/>
          </a:blip>
          <a:srcRect b="0" l="0" r="0" t="0"/>
          <a:stretch/>
        </p:blipFill>
        <p:spPr>
          <a:xfrm flipH="1" rot="10800000">
            <a:off x="9202625" y="2074975"/>
            <a:ext cx="2355200" cy="80900"/>
          </a:xfrm>
          <a:prstGeom prst="rect">
            <a:avLst/>
          </a:prstGeom>
          <a:noFill/>
          <a:ln>
            <a:noFill/>
          </a:ln>
        </p:spPr>
      </p:pic>
      <p:sp>
        <p:nvSpPr>
          <p:cNvPr id="112" name="Google Shape;112;p19"/>
          <p:cNvSpPr txBox="1"/>
          <p:nvPr/>
        </p:nvSpPr>
        <p:spPr>
          <a:xfrm>
            <a:off x="7943225" y="2665275"/>
            <a:ext cx="4732500" cy="238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ES" sz="1500">
                <a:solidFill>
                  <a:srgbClr val="FFFFFF"/>
                </a:solidFill>
              </a:rPr>
              <a:t>FICHA</a:t>
            </a:r>
            <a:r>
              <a:rPr b="1" lang="es-ES" sz="1500">
                <a:solidFill>
                  <a:srgbClr val="FFFFFF"/>
                </a:solidFill>
              </a:rPr>
              <a:t>: 2067469</a:t>
            </a:r>
            <a:endParaRPr b="1" sz="1500">
              <a:solidFill>
                <a:srgbClr val="FFFFFF"/>
              </a:solidFill>
            </a:endParaRPr>
          </a:p>
          <a:p>
            <a:pPr indent="0" lvl="0" marL="0" rtl="0" algn="l">
              <a:spcBef>
                <a:spcPts val="0"/>
              </a:spcBef>
              <a:spcAft>
                <a:spcPts val="0"/>
              </a:spcAft>
              <a:buClr>
                <a:schemeClr val="dk1"/>
              </a:buClr>
              <a:buSzPts val="1100"/>
              <a:buFont typeface="Arial"/>
              <a:buNone/>
            </a:pPr>
            <a:r>
              <a:t/>
            </a:r>
            <a:endParaRPr b="1" sz="1500">
              <a:solidFill>
                <a:srgbClr val="FFFFFF"/>
              </a:solidFill>
            </a:endParaRPr>
          </a:p>
          <a:p>
            <a:pPr indent="0" lvl="0" marL="0" rtl="0" algn="l">
              <a:spcBef>
                <a:spcPts val="0"/>
              </a:spcBef>
              <a:spcAft>
                <a:spcPts val="0"/>
              </a:spcAft>
              <a:buClr>
                <a:schemeClr val="dk1"/>
              </a:buClr>
              <a:buSzPts val="1100"/>
              <a:buFont typeface="Arial"/>
              <a:buNone/>
            </a:pPr>
            <a:r>
              <a:rPr b="1" lang="es-ES" sz="1500">
                <a:solidFill>
                  <a:srgbClr val="FFFFFF"/>
                </a:solidFill>
              </a:rPr>
              <a:t>OLAVE SANTAMARIA DARLY YHOANA</a:t>
            </a:r>
            <a:endParaRPr b="1" sz="1500">
              <a:solidFill>
                <a:srgbClr val="FFFFFF"/>
              </a:solidFill>
            </a:endParaRPr>
          </a:p>
          <a:p>
            <a:pPr indent="0" lvl="0" marL="0" rtl="0" algn="l">
              <a:spcBef>
                <a:spcPts val="0"/>
              </a:spcBef>
              <a:spcAft>
                <a:spcPts val="0"/>
              </a:spcAft>
              <a:buClr>
                <a:schemeClr val="dk1"/>
              </a:buClr>
              <a:buSzPts val="1100"/>
              <a:buFont typeface="Arial"/>
              <a:buNone/>
            </a:pPr>
            <a:r>
              <a:rPr b="1" lang="es-ES" sz="1500">
                <a:solidFill>
                  <a:srgbClr val="FFFFFF"/>
                </a:solidFill>
              </a:rPr>
              <a:t>OSORIO GARZON EIMY FAHYZARI</a:t>
            </a:r>
            <a:endParaRPr b="1" sz="1500">
              <a:solidFill>
                <a:srgbClr val="FFFFFF"/>
              </a:solidFill>
            </a:endParaRPr>
          </a:p>
          <a:p>
            <a:pPr indent="0" lvl="0" marL="0" rtl="0" algn="l">
              <a:spcBef>
                <a:spcPts val="0"/>
              </a:spcBef>
              <a:spcAft>
                <a:spcPts val="0"/>
              </a:spcAft>
              <a:buClr>
                <a:schemeClr val="dk1"/>
              </a:buClr>
              <a:buSzPts val="1100"/>
              <a:buFont typeface="Arial"/>
              <a:buNone/>
            </a:pPr>
            <a:r>
              <a:rPr b="1" lang="es-ES" sz="1500">
                <a:solidFill>
                  <a:srgbClr val="FFFFFF"/>
                </a:solidFill>
              </a:rPr>
              <a:t>PINEDA CIFUENTES JORGE STEVEN</a:t>
            </a:r>
            <a:endParaRPr b="1" sz="1500">
              <a:solidFill>
                <a:srgbClr val="FFFFFF"/>
              </a:solidFill>
            </a:endParaRPr>
          </a:p>
          <a:p>
            <a:pPr indent="0" lvl="0" marL="0" rtl="0" algn="l">
              <a:spcBef>
                <a:spcPts val="0"/>
              </a:spcBef>
              <a:spcAft>
                <a:spcPts val="0"/>
              </a:spcAft>
              <a:buClr>
                <a:schemeClr val="dk1"/>
              </a:buClr>
              <a:buSzPts val="1100"/>
              <a:buFont typeface="Arial"/>
              <a:buNone/>
            </a:pPr>
            <a:r>
              <a:rPr b="1" lang="es-ES" sz="1500">
                <a:solidFill>
                  <a:srgbClr val="FFFFFF"/>
                </a:solidFill>
              </a:rPr>
              <a:t>MARTINEZ VIDALES CESAR ALBERTO</a:t>
            </a:r>
            <a:endParaRPr b="1" sz="1500">
              <a:solidFill>
                <a:srgbClr val="FFFFFF"/>
              </a:solidFill>
            </a:endParaRPr>
          </a:p>
          <a:p>
            <a:pPr indent="0" lvl="0" marL="0" rtl="0" algn="l">
              <a:spcBef>
                <a:spcPts val="0"/>
              </a:spcBef>
              <a:spcAft>
                <a:spcPts val="0"/>
              </a:spcAft>
              <a:buClr>
                <a:schemeClr val="dk1"/>
              </a:buClr>
              <a:buSzPts val="1100"/>
              <a:buFont typeface="Arial"/>
              <a:buNone/>
            </a:pPr>
            <a:r>
              <a:rPr b="1" lang="es-ES" sz="1500">
                <a:solidFill>
                  <a:srgbClr val="FFFFFF"/>
                </a:solidFill>
              </a:rPr>
              <a:t>MENDIETA  DEISY ROCIO</a:t>
            </a:r>
            <a:endParaRPr b="1" sz="1500">
              <a:solidFill>
                <a:srgbClr val="FFFFFF"/>
              </a:solidFill>
            </a:endParaRPr>
          </a:p>
          <a:p>
            <a:pPr indent="0" lvl="0" marL="0" rtl="0" algn="l">
              <a:spcBef>
                <a:spcPts val="0"/>
              </a:spcBef>
              <a:spcAft>
                <a:spcPts val="0"/>
              </a:spcAft>
              <a:buNone/>
            </a:pPr>
            <a:r>
              <a:t/>
            </a:r>
            <a:endParaRPr>
              <a:latin typeface="Calibri"/>
              <a:ea typeface="Calibri"/>
              <a:cs typeface="Calibri"/>
              <a:sym typeface="Calibri"/>
            </a:endParaRPr>
          </a:p>
        </p:txBody>
      </p:sp>
      <p:pic>
        <p:nvPicPr>
          <p:cNvPr id="113" name="Google Shape;113;p19"/>
          <p:cNvPicPr preferRelativeResize="0"/>
          <p:nvPr/>
        </p:nvPicPr>
        <p:blipFill rotWithShape="1">
          <a:blip r:embed="rId4">
            <a:alphaModFix/>
          </a:blip>
          <a:srcRect b="0" l="0" r="0" t="0"/>
          <a:stretch/>
        </p:blipFill>
        <p:spPr>
          <a:xfrm flipH="1" rot="10800000">
            <a:off x="8044325" y="3010950"/>
            <a:ext cx="1527625" cy="983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20"/>
          <p:cNvSpPr txBox="1"/>
          <p:nvPr/>
        </p:nvSpPr>
        <p:spPr>
          <a:xfrm>
            <a:off x="1841704" y="763795"/>
            <a:ext cx="8034000" cy="5330400"/>
          </a:xfrm>
          <a:prstGeom prst="rect">
            <a:avLst/>
          </a:prstGeom>
          <a:noFill/>
          <a:ln>
            <a:noFill/>
          </a:ln>
        </p:spPr>
        <p:txBody>
          <a:bodyPr anchorCtr="0" anchor="t" bIns="121900" lIns="121900" spcFirstLastPara="1" rIns="121900" wrap="square" tIns="121900">
            <a:noAutofit/>
          </a:bodyPr>
          <a:lstStyle/>
          <a:p>
            <a:pPr indent="0" lvl="0" marL="0" marR="0" rtl="0" algn="just">
              <a:lnSpc>
                <a:spcPct val="115000"/>
              </a:lnSpc>
              <a:spcBef>
                <a:spcPts val="0"/>
              </a:spcBef>
              <a:spcAft>
                <a:spcPts val="0"/>
              </a:spcAft>
              <a:buNone/>
            </a:pPr>
            <a:r>
              <a:rPr lang="es-ES" sz="2400">
                <a:solidFill>
                  <a:srgbClr val="FFFFFF"/>
                </a:solidFill>
              </a:rPr>
              <a:t>Sistema de información SOD - Nice Jeans</a:t>
            </a:r>
            <a:endParaRPr sz="2400">
              <a:solidFill>
                <a:srgbClr val="FFFFFF"/>
              </a:solidFill>
            </a:endParaRPr>
          </a:p>
          <a:p>
            <a:pPr indent="0" lvl="0" marL="0" marR="0" rtl="0" algn="just">
              <a:lnSpc>
                <a:spcPct val="115000"/>
              </a:lnSpc>
              <a:spcBef>
                <a:spcPts val="0"/>
              </a:spcBef>
              <a:spcAft>
                <a:spcPts val="0"/>
              </a:spcAft>
              <a:buNone/>
            </a:pPr>
            <a:r>
              <a:t/>
            </a:r>
            <a:endParaRPr sz="2400">
              <a:solidFill>
                <a:srgbClr val="FFFFFF"/>
              </a:solidFill>
            </a:endParaRPr>
          </a:p>
          <a:p>
            <a:pPr indent="-330200" lvl="0" marL="457200" rtl="0" algn="l">
              <a:lnSpc>
                <a:spcPct val="115000"/>
              </a:lnSpc>
              <a:spcBef>
                <a:spcPts val="0"/>
              </a:spcBef>
              <a:spcAft>
                <a:spcPts val="0"/>
              </a:spcAft>
              <a:buClr>
                <a:srgbClr val="FFFFFF"/>
              </a:buClr>
              <a:buSzPts val="1600"/>
              <a:buChar char="●"/>
            </a:pPr>
            <a:r>
              <a:rPr lang="es-ES" sz="1600">
                <a:solidFill>
                  <a:srgbClr val="FFFFFF"/>
                </a:solidFill>
              </a:rPr>
              <a:t>Objetivos general </a:t>
            </a:r>
            <a:endParaRPr sz="1600">
              <a:solidFill>
                <a:srgbClr val="FFFFFF"/>
              </a:solidFill>
            </a:endParaRPr>
          </a:p>
          <a:p>
            <a:pPr indent="-330200" lvl="0" marL="457200" rtl="0" algn="l">
              <a:lnSpc>
                <a:spcPct val="115000"/>
              </a:lnSpc>
              <a:spcBef>
                <a:spcPts val="0"/>
              </a:spcBef>
              <a:spcAft>
                <a:spcPts val="0"/>
              </a:spcAft>
              <a:buClr>
                <a:srgbClr val="FFFFFF"/>
              </a:buClr>
              <a:buSzPts val="1600"/>
              <a:buChar char="●"/>
            </a:pPr>
            <a:r>
              <a:rPr lang="es-ES" sz="1600">
                <a:solidFill>
                  <a:srgbClr val="FFFFFF"/>
                </a:solidFill>
              </a:rPr>
              <a:t>Objetivos </a:t>
            </a:r>
            <a:r>
              <a:rPr lang="es-ES" sz="1600">
                <a:solidFill>
                  <a:srgbClr val="FFFFFF"/>
                </a:solidFill>
              </a:rPr>
              <a:t>específicos</a:t>
            </a:r>
            <a:endParaRPr sz="1600">
              <a:solidFill>
                <a:srgbClr val="FFFFFF"/>
              </a:solidFill>
            </a:endParaRPr>
          </a:p>
          <a:p>
            <a:pPr indent="-330200" lvl="0" marL="457200" rtl="0" algn="l">
              <a:lnSpc>
                <a:spcPct val="115000"/>
              </a:lnSpc>
              <a:spcBef>
                <a:spcPts val="0"/>
              </a:spcBef>
              <a:spcAft>
                <a:spcPts val="0"/>
              </a:spcAft>
              <a:buClr>
                <a:srgbClr val="FFFFFF"/>
              </a:buClr>
              <a:buSzPts val="1600"/>
              <a:buChar char="●"/>
            </a:pPr>
            <a:r>
              <a:rPr lang="es-ES" sz="1600">
                <a:solidFill>
                  <a:srgbClr val="FFFFFF"/>
                </a:solidFill>
              </a:rPr>
              <a:t>Planteamiento del problema</a:t>
            </a:r>
            <a:endParaRPr sz="1600">
              <a:solidFill>
                <a:srgbClr val="FFFFFF"/>
              </a:solidFill>
            </a:endParaRPr>
          </a:p>
          <a:p>
            <a:pPr indent="-330200" lvl="0" marL="457200" rtl="0" algn="l">
              <a:lnSpc>
                <a:spcPct val="115000"/>
              </a:lnSpc>
              <a:spcBef>
                <a:spcPts val="0"/>
              </a:spcBef>
              <a:spcAft>
                <a:spcPts val="0"/>
              </a:spcAft>
              <a:buClr>
                <a:srgbClr val="FFFFFF"/>
              </a:buClr>
              <a:buSzPts val="1600"/>
              <a:buChar char="●"/>
            </a:pPr>
            <a:r>
              <a:rPr lang="es-ES" sz="1600">
                <a:solidFill>
                  <a:srgbClr val="FFFFFF"/>
                </a:solidFill>
              </a:rPr>
              <a:t>Alcance del  proyecto</a:t>
            </a:r>
            <a:endParaRPr sz="1600">
              <a:solidFill>
                <a:srgbClr val="FFFFFF"/>
              </a:solidFill>
            </a:endParaRPr>
          </a:p>
          <a:p>
            <a:pPr indent="-330200" lvl="0" marL="457200" rtl="0" algn="l">
              <a:lnSpc>
                <a:spcPct val="115000"/>
              </a:lnSpc>
              <a:spcBef>
                <a:spcPts val="0"/>
              </a:spcBef>
              <a:spcAft>
                <a:spcPts val="0"/>
              </a:spcAft>
              <a:buClr>
                <a:srgbClr val="FFFFFF"/>
              </a:buClr>
              <a:buSzPts val="1600"/>
              <a:buChar char="●"/>
            </a:pPr>
            <a:r>
              <a:rPr lang="es-ES" sz="1600">
                <a:solidFill>
                  <a:srgbClr val="FFFFFF"/>
                </a:solidFill>
              </a:rPr>
              <a:t>Justificación</a:t>
            </a:r>
            <a:endParaRPr sz="1600">
              <a:solidFill>
                <a:srgbClr val="FFFFFF"/>
              </a:solidFill>
            </a:endParaRPr>
          </a:p>
          <a:p>
            <a:pPr indent="-330200" lvl="0" marL="457200" rtl="0" algn="l">
              <a:lnSpc>
                <a:spcPct val="115000"/>
              </a:lnSpc>
              <a:spcBef>
                <a:spcPts val="0"/>
              </a:spcBef>
              <a:spcAft>
                <a:spcPts val="0"/>
              </a:spcAft>
              <a:buClr>
                <a:srgbClr val="FFFFFF"/>
              </a:buClr>
              <a:buSzPts val="1600"/>
              <a:buChar char="●"/>
            </a:pPr>
            <a:r>
              <a:rPr lang="es-ES" sz="1600">
                <a:solidFill>
                  <a:srgbClr val="FFFFFF"/>
                </a:solidFill>
              </a:rPr>
              <a:t>Técnicas de levantamiento de información</a:t>
            </a:r>
            <a:r>
              <a:rPr lang="es-ES" sz="1600">
                <a:solidFill>
                  <a:srgbClr val="FFFFFF"/>
                </a:solidFill>
              </a:rPr>
              <a:t> </a:t>
            </a:r>
            <a:endParaRPr sz="1600">
              <a:solidFill>
                <a:srgbClr val="FFFFFF"/>
              </a:solidFill>
            </a:endParaRPr>
          </a:p>
          <a:p>
            <a:pPr indent="-330200" lvl="0" marL="457200" rtl="0" algn="l">
              <a:lnSpc>
                <a:spcPct val="115000"/>
              </a:lnSpc>
              <a:spcBef>
                <a:spcPts val="0"/>
              </a:spcBef>
              <a:spcAft>
                <a:spcPts val="0"/>
              </a:spcAft>
              <a:buClr>
                <a:srgbClr val="FFFFFF"/>
              </a:buClr>
              <a:buSzPts val="1600"/>
              <a:buChar char="●"/>
            </a:pPr>
            <a:r>
              <a:rPr lang="es-ES" sz="1600">
                <a:solidFill>
                  <a:srgbClr val="FFFFFF"/>
                </a:solidFill>
              </a:rPr>
              <a:t>Elaboración</a:t>
            </a:r>
            <a:r>
              <a:rPr lang="es-ES" sz="1600">
                <a:solidFill>
                  <a:srgbClr val="FFFFFF"/>
                </a:solidFill>
              </a:rPr>
              <a:t> del BPMN</a:t>
            </a:r>
            <a:endParaRPr sz="1600">
              <a:solidFill>
                <a:srgbClr val="FFFFFF"/>
              </a:solidFill>
            </a:endParaRPr>
          </a:p>
          <a:p>
            <a:pPr indent="-330200" lvl="0" marL="457200" rtl="0" algn="l">
              <a:lnSpc>
                <a:spcPct val="115000"/>
              </a:lnSpc>
              <a:spcBef>
                <a:spcPts val="0"/>
              </a:spcBef>
              <a:spcAft>
                <a:spcPts val="0"/>
              </a:spcAft>
              <a:buClr>
                <a:srgbClr val="FFFFFF"/>
              </a:buClr>
              <a:buSzPts val="1600"/>
              <a:buChar char="●"/>
            </a:pPr>
            <a:r>
              <a:rPr lang="es-ES" sz="1600">
                <a:solidFill>
                  <a:srgbClr val="FFFFFF"/>
                </a:solidFill>
              </a:rPr>
              <a:t>Formulario IEEE 830</a:t>
            </a:r>
            <a:endParaRPr sz="1600">
              <a:solidFill>
                <a:srgbClr val="FFFFFF"/>
              </a:solidFill>
            </a:endParaRPr>
          </a:p>
          <a:p>
            <a:pPr indent="-330200" lvl="0" marL="457200" rtl="0" algn="l">
              <a:lnSpc>
                <a:spcPct val="115000"/>
              </a:lnSpc>
              <a:spcBef>
                <a:spcPts val="0"/>
              </a:spcBef>
              <a:spcAft>
                <a:spcPts val="0"/>
              </a:spcAft>
              <a:buClr>
                <a:srgbClr val="FFFFFF"/>
              </a:buClr>
              <a:buSzPts val="1600"/>
              <a:buChar char="●"/>
            </a:pPr>
            <a:r>
              <a:rPr lang="es-ES" sz="1600">
                <a:solidFill>
                  <a:srgbClr val="FFFFFF"/>
                </a:solidFill>
              </a:rPr>
              <a:t>Diagrama</a:t>
            </a:r>
            <a:r>
              <a:rPr lang="es-ES" sz="1600">
                <a:solidFill>
                  <a:srgbClr val="FFFFFF"/>
                </a:solidFill>
              </a:rPr>
              <a:t> de casos de uso</a:t>
            </a:r>
            <a:endParaRPr sz="1600">
              <a:solidFill>
                <a:srgbClr val="FFFFFF"/>
              </a:solidFill>
            </a:endParaRPr>
          </a:p>
          <a:p>
            <a:pPr indent="-330200" lvl="0" marL="457200" rtl="0" algn="l">
              <a:lnSpc>
                <a:spcPct val="115000"/>
              </a:lnSpc>
              <a:spcBef>
                <a:spcPts val="0"/>
              </a:spcBef>
              <a:spcAft>
                <a:spcPts val="0"/>
              </a:spcAft>
              <a:buClr>
                <a:srgbClr val="FFFFFF"/>
              </a:buClr>
              <a:buSzPts val="1600"/>
              <a:buChar char="●"/>
            </a:pPr>
            <a:r>
              <a:rPr lang="es-ES" sz="1600">
                <a:solidFill>
                  <a:srgbClr val="FFFFFF"/>
                </a:solidFill>
              </a:rPr>
              <a:t>Formato de casos de uso extendido</a:t>
            </a:r>
            <a:endParaRPr sz="1600">
              <a:solidFill>
                <a:srgbClr val="FFFFFF"/>
              </a:solidFill>
            </a:endParaRPr>
          </a:p>
          <a:p>
            <a:pPr indent="-323850" lvl="0" marL="457200" rtl="0" algn="l">
              <a:lnSpc>
                <a:spcPct val="115000"/>
              </a:lnSpc>
              <a:spcBef>
                <a:spcPts val="0"/>
              </a:spcBef>
              <a:spcAft>
                <a:spcPts val="0"/>
              </a:spcAft>
              <a:buClr>
                <a:srgbClr val="FFFFFF"/>
              </a:buClr>
              <a:buSzPts val="1500"/>
              <a:buChar char="●"/>
            </a:pPr>
            <a:r>
              <a:rPr lang="es-ES" sz="1600">
                <a:solidFill>
                  <a:srgbClr val="FFFFFF"/>
                </a:solidFill>
              </a:rPr>
              <a:t>Sistemas de control de versiones</a:t>
            </a:r>
            <a:endParaRPr sz="1500">
              <a:solidFill>
                <a:srgbClr val="FFFFFF"/>
              </a:solidFill>
            </a:endParaRPr>
          </a:p>
          <a:p>
            <a:pPr indent="0" lvl="0" marL="914400" rtl="0" algn="l">
              <a:lnSpc>
                <a:spcPct val="115000"/>
              </a:lnSpc>
              <a:spcBef>
                <a:spcPts val="0"/>
              </a:spcBef>
              <a:spcAft>
                <a:spcPts val="0"/>
              </a:spcAft>
              <a:buNone/>
            </a:pPr>
            <a:r>
              <a:t/>
            </a:r>
            <a:endParaRPr sz="1500">
              <a:solidFill>
                <a:srgbClr val="FFFFFF"/>
              </a:solidFill>
            </a:endParaRPr>
          </a:p>
          <a:p>
            <a:pPr indent="0" lvl="0" marL="0" rtl="0" algn="l">
              <a:lnSpc>
                <a:spcPct val="115000"/>
              </a:lnSpc>
              <a:spcBef>
                <a:spcPts val="0"/>
              </a:spcBef>
              <a:spcAft>
                <a:spcPts val="0"/>
              </a:spcAft>
              <a:buClr>
                <a:schemeClr val="dk1"/>
              </a:buClr>
              <a:buSzPts val="1100"/>
              <a:buFont typeface="Arial"/>
              <a:buNone/>
            </a:pPr>
            <a:r>
              <a:t/>
            </a:r>
            <a:endParaRPr sz="1500">
              <a:solidFill>
                <a:srgbClr val="FFFFFF"/>
              </a:solidFill>
            </a:endParaRPr>
          </a:p>
          <a:p>
            <a:pPr indent="0" lvl="0" marL="0" rtl="0" algn="l">
              <a:lnSpc>
                <a:spcPct val="115000"/>
              </a:lnSpc>
              <a:spcBef>
                <a:spcPts val="0"/>
              </a:spcBef>
              <a:spcAft>
                <a:spcPts val="0"/>
              </a:spcAft>
              <a:buNone/>
            </a:pPr>
            <a:r>
              <a:t/>
            </a:r>
            <a:endParaRPr sz="1500">
              <a:solidFill>
                <a:srgbClr val="FFFFFF"/>
              </a:solidFill>
            </a:endParaRPr>
          </a:p>
          <a:p>
            <a:pPr indent="0" lvl="0" marL="457200" marR="0" rtl="0" algn="just">
              <a:lnSpc>
                <a:spcPct val="115000"/>
              </a:lnSpc>
              <a:spcBef>
                <a:spcPts val="0"/>
              </a:spcBef>
              <a:spcAft>
                <a:spcPts val="0"/>
              </a:spcAft>
              <a:buNone/>
            </a:pPr>
            <a:r>
              <a:t/>
            </a:r>
            <a:endParaRPr sz="2400">
              <a:solidFill>
                <a:srgbClr val="FFFFFF"/>
              </a:solidFill>
            </a:endParaRPr>
          </a:p>
          <a:p>
            <a:pPr indent="0" lvl="0" marL="0" marR="0" rtl="0" algn="just">
              <a:lnSpc>
                <a:spcPct val="115000"/>
              </a:lnSpc>
              <a:spcBef>
                <a:spcPts val="0"/>
              </a:spcBef>
              <a:spcAft>
                <a:spcPts val="0"/>
              </a:spcAft>
              <a:buNone/>
            </a:pPr>
            <a:r>
              <a:t/>
            </a:r>
            <a:endParaRPr sz="2400">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21"/>
          <p:cNvSpPr txBox="1"/>
          <p:nvPr/>
        </p:nvSpPr>
        <p:spPr>
          <a:xfrm>
            <a:off x="1091550" y="678750"/>
            <a:ext cx="10008900" cy="25992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t/>
            </a:r>
            <a:endParaRPr b="1" sz="1600">
              <a:solidFill>
                <a:srgbClr val="0000FF"/>
              </a:solidFill>
            </a:endParaRPr>
          </a:p>
          <a:p>
            <a:pPr indent="-330200" lvl="0" marL="457200" rtl="0" algn="just">
              <a:lnSpc>
                <a:spcPct val="115000"/>
              </a:lnSpc>
              <a:spcBef>
                <a:spcPts val="0"/>
              </a:spcBef>
              <a:spcAft>
                <a:spcPts val="0"/>
              </a:spcAft>
              <a:buClr>
                <a:srgbClr val="0000FF"/>
              </a:buClr>
              <a:buSzPts val="1600"/>
              <a:buChar char="●"/>
            </a:pPr>
            <a:r>
              <a:rPr b="1" lang="es-ES" sz="1600">
                <a:solidFill>
                  <a:srgbClr val="0000FF"/>
                </a:solidFill>
              </a:rPr>
              <a:t>Objetivo general</a:t>
            </a:r>
            <a:endParaRPr b="1" sz="1600">
              <a:solidFill>
                <a:srgbClr val="0000FF"/>
              </a:solidFill>
            </a:endParaRPr>
          </a:p>
          <a:p>
            <a:pPr indent="0" lvl="0" marL="0" rtl="0" algn="just">
              <a:lnSpc>
                <a:spcPct val="115000"/>
              </a:lnSpc>
              <a:spcBef>
                <a:spcPts val="0"/>
              </a:spcBef>
              <a:spcAft>
                <a:spcPts val="0"/>
              </a:spcAft>
              <a:buNone/>
            </a:pPr>
            <a:r>
              <a:t/>
            </a:r>
            <a:endParaRPr b="1" sz="1600">
              <a:solidFill>
                <a:srgbClr val="0000FF"/>
              </a:solidFill>
            </a:endParaRPr>
          </a:p>
          <a:p>
            <a:pPr indent="0" lvl="0" marL="0" rtl="0" algn="just">
              <a:lnSpc>
                <a:spcPct val="115000"/>
              </a:lnSpc>
              <a:spcBef>
                <a:spcPts val="0"/>
              </a:spcBef>
              <a:spcAft>
                <a:spcPts val="0"/>
              </a:spcAft>
              <a:buNone/>
            </a:pPr>
            <a:r>
              <a:rPr lang="es-ES" sz="1600">
                <a:solidFill>
                  <a:srgbClr val="0000FF"/>
                </a:solidFill>
              </a:rPr>
              <a:t>Mejorar el sistema de </a:t>
            </a:r>
            <a:r>
              <a:rPr lang="es-ES" sz="1600">
                <a:solidFill>
                  <a:srgbClr val="0000FF"/>
                </a:solidFill>
              </a:rPr>
              <a:t>gestión</a:t>
            </a:r>
            <a:r>
              <a:rPr lang="es-ES" sz="1600">
                <a:solidFill>
                  <a:srgbClr val="0000FF"/>
                </a:solidFill>
              </a:rPr>
              <a:t> de BD de cada proceso en la empresa, enfocado en el control total del </a:t>
            </a:r>
            <a:r>
              <a:rPr lang="es-ES" sz="1600">
                <a:solidFill>
                  <a:srgbClr val="0000FF"/>
                </a:solidFill>
              </a:rPr>
              <a:t>administrador en la información en dichos procedimientos, haciendo una sistematización y digitalización de la información, optimizando la coordinación de la empresa.   </a:t>
            </a:r>
            <a:endParaRPr sz="1600">
              <a:solidFill>
                <a:srgbClr val="0000FF"/>
              </a:solidFill>
            </a:endParaRPr>
          </a:p>
          <a:p>
            <a:pPr indent="0" lvl="0" marL="0" rtl="0" algn="just">
              <a:lnSpc>
                <a:spcPct val="115000"/>
              </a:lnSpc>
              <a:spcBef>
                <a:spcPts val="0"/>
              </a:spcBef>
              <a:spcAft>
                <a:spcPts val="0"/>
              </a:spcAft>
              <a:buNone/>
            </a:pPr>
            <a:r>
              <a:t/>
            </a:r>
            <a:endParaRPr sz="1600"/>
          </a:p>
          <a:p>
            <a:pPr indent="0" lvl="0" marL="0" rtl="0" algn="just">
              <a:lnSpc>
                <a:spcPct val="115000"/>
              </a:lnSpc>
              <a:spcBef>
                <a:spcPts val="0"/>
              </a:spcBef>
              <a:spcAft>
                <a:spcPts val="0"/>
              </a:spcAft>
              <a:buClr>
                <a:schemeClr val="dk1"/>
              </a:buClr>
              <a:buSzPts val="1100"/>
              <a:buFont typeface="Arial"/>
              <a:buNone/>
            </a:pPr>
            <a:r>
              <a:t/>
            </a:r>
            <a:endParaRPr sz="1900"/>
          </a:p>
        </p:txBody>
      </p:sp>
      <p:pic>
        <p:nvPicPr>
          <p:cNvPr id="126" name="Google Shape;126;p21"/>
          <p:cNvPicPr preferRelativeResize="0"/>
          <p:nvPr/>
        </p:nvPicPr>
        <p:blipFill>
          <a:blip r:embed="rId3">
            <a:alphaModFix/>
          </a:blip>
          <a:stretch>
            <a:fillRect/>
          </a:stretch>
        </p:blipFill>
        <p:spPr>
          <a:xfrm>
            <a:off x="7284725" y="3277950"/>
            <a:ext cx="4591725" cy="34438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2"/>
          <p:cNvSpPr txBox="1"/>
          <p:nvPr/>
        </p:nvSpPr>
        <p:spPr>
          <a:xfrm>
            <a:off x="283875" y="388475"/>
            <a:ext cx="10553100" cy="35661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s-ES" sz="1600">
                <a:solidFill>
                  <a:srgbClr val="0000FF"/>
                </a:solidFill>
              </a:rPr>
              <a:t>Objetivos específicos</a:t>
            </a:r>
            <a:endParaRPr b="1" sz="1600">
              <a:solidFill>
                <a:srgbClr val="0000FF"/>
              </a:solidFill>
            </a:endParaRPr>
          </a:p>
          <a:p>
            <a:pPr indent="0" lvl="0" marL="0" rtl="0" algn="just">
              <a:lnSpc>
                <a:spcPct val="115000"/>
              </a:lnSpc>
              <a:spcBef>
                <a:spcPts val="0"/>
              </a:spcBef>
              <a:spcAft>
                <a:spcPts val="0"/>
              </a:spcAft>
              <a:buNone/>
            </a:pPr>
            <a:r>
              <a:t/>
            </a:r>
            <a:endParaRPr sz="1600">
              <a:solidFill>
                <a:srgbClr val="0000FF"/>
              </a:solidFill>
            </a:endParaRPr>
          </a:p>
          <a:p>
            <a:pPr indent="-330200" lvl="0" marL="540000" rtl="0" algn="just">
              <a:lnSpc>
                <a:spcPct val="115000"/>
              </a:lnSpc>
              <a:spcBef>
                <a:spcPts val="0"/>
              </a:spcBef>
              <a:spcAft>
                <a:spcPts val="0"/>
              </a:spcAft>
              <a:buClr>
                <a:srgbClr val="0000FF"/>
              </a:buClr>
              <a:buSzPts val="1600"/>
              <a:buAutoNum type="arabicPeriod"/>
            </a:pPr>
            <a:r>
              <a:rPr lang="es-ES" sz="1600">
                <a:solidFill>
                  <a:srgbClr val="0000FF"/>
                </a:solidFill>
              </a:rPr>
              <a:t>Generar una base de datos que codifique los estilos y referencias realizados, ofreciéndole al usuario una accesibilidad, más cómoda y organizada a la hora de elaborar nuevos diseños.</a:t>
            </a:r>
            <a:endParaRPr sz="1600">
              <a:solidFill>
                <a:srgbClr val="0000FF"/>
              </a:solidFill>
            </a:endParaRPr>
          </a:p>
          <a:p>
            <a:pPr indent="-330200" lvl="0" marL="540000" rtl="0" algn="just">
              <a:lnSpc>
                <a:spcPct val="115000"/>
              </a:lnSpc>
              <a:spcBef>
                <a:spcPts val="0"/>
              </a:spcBef>
              <a:spcAft>
                <a:spcPts val="0"/>
              </a:spcAft>
              <a:buClr>
                <a:srgbClr val="0000FF"/>
              </a:buClr>
              <a:buSzPts val="1600"/>
              <a:buAutoNum type="arabicPeriod"/>
            </a:pPr>
            <a:r>
              <a:rPr lang="es-ES" sz="1600">
                <a:solidFill>
                  <a:srgbClr val="0000FF"/>
                </a:solidFill>
              </a:rPr>
              <a:t>Crear una red de bases de datos que especifique por ramas la información de los clientes actuales, dando la posibilidad de anexar nuevos posibles clientes; esta base de datos deberá contener listas de: Departamento, ciudad, barrio, nombre cliente, información personal del cliente, información de las ventas realizadas al cliente.</a:t>
            </a:r>
            <a:endParaRPr sz="1600">
              <a:solidFill>
                <a:srgbClr val="0000FF"/>
              </a:solidFill>
            </a:endParaRPr>
          </a:p>
          <a:p>
            <a:pPr indent="-330200" lvl="0" marL="540000" rtl="0" algn="just">
              <a:lnSpc>
                <a:spcPct val="115000"/>
              </a:lnSpc>
              <a:spcBef>
                <a:spcPts val="0"/>
              </a:spcBef>
              <a:spcAft>
                <a:spcPts val="0"/>
              </a:spcAft>
              <a:buClr>
                <a:srgbClr val="0000FF"/>
              </a:buClr>
              <a:buSzPts val="1600"/>
              <a:buAutoNum type="arabicPeriod"/>
            </a:pPr>
            <a:r>
              <a:rPr lang="es-ES" sz="1600">
                <a:solidFill>
                  <a:srgbClr val="0000FF"/>
                </a:solidFill>
              </a:rPr>
              <a:t>Producir listas de fácil acceso y manipulación para el cliente donde pueda almacenar toda la información en un entorno virtual con copias de seguridad.</a:t>
            </a:r>
            <a:endParaRPr sz="1600">
              <a:solidFill>
                <a:srgbClr val="0000FF"/>
              </a:solidFill>
            </a:endParaRPr>
          </a:p>
          <a:p>
            <a:pPr indent="0" lvl="0" marL="540000" rtl="0" algn="just">
              <a:lnSpc>
                <a:spcPct val="115000"/>
              </a:lnSpc>
              <a:spcBef>
                <a:spcPts val="0"/>
              </a:spcBef>
              <a:spcAft>
                <a:spcPts val="0"/>
              </a:spcAft>
              <a:buNone/>
            </a:pPr>
            <a:r>
              <a:t/>
            </a:r>
            <a:endParaRPr sz="1600">
              <a:solidFill>
                <a:srgbClr val="0000FF"/>
              </a:solidFill>
            </a:endParaRPr>
          </a:p>
          <a:p>
            <a:pPr indent="0" lvl="0" marL="0" rtl="0" algn="just">
              <a:lnSpc>
                <a:spcPct val="115000"/>
              </a:lnSpc>
              <a:spcBef>
                <a:spcPts val="0"/>
              </a:spcBef>
              <a:spcAft>
                <a:spcPts val="0"/>
              </a:spcAft>
              <a:buNone/>
            </a:pPr>
            <a:r>
              <a:t/>
            </a:r>
            <a:endParaRPr sz="1900">
              <a:solidFill>
                <a:srgbClr val="0000FF"/>
              </a:solidFill>
            </a:endParaRPr>
          </a:p>
        </p:txBody>
      </p:sp>
      <p:pic>
        <p:nvPicPr>
          <p:cNvPr id="133" name="Google Shape;133;p22"/>
          <p:cNvPicPr preferRelativeResize="0"/>
          <p:nvPr/>
        </p:nvPicPr>
        <p:blipFill>
          <a:blip r:embed="rId3">
            <a:alphaModFix/>
          </a:blip>
          <a:stretch>
            <a:fillRect/>
          </a:stretch>
        </p:blipFill>
        <p:spPr>
          <a:xfrm>
            <a:off x="8093775" y="3954575"/>
            <a:ext cx="2743200" cy="26574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3"/>
          <p:cNvSpPr txBox="1"/>
          <p:nvPr/>
        </p:nvSpPr>
        <p:spPr>
          <a:xfrm>
            <a:off x="1048175" y="673825"/>
            <a:ext cx="8879400" cy="2730900"/>
          </a:xfrm>
          <a:prstGeom prst="rect">
            <a:avLst/>
          </a:prstGeom>
          <a:noFill/>
          <a:ln>
            <a:noFill/>
          </a:ln>
        </p:spPr>
        <p:txBody>
          <a:bodyPr anchorCtr="0" anchor="t" bIns="91425" lIns="91425" spcFirstLastPara="1" rIns="91425" wrap="square" tIns="91425">
            <a:noAutofit/>
          </a:bodyPr>
          <a:lstStyle/>
          <a:p>
            <a:pPr indent="-330200" lvl="0" marL="457200" rtl="0" algn="just">
              <a:lnSpc>
                <a:spcPct val="115000"/>
              </a:lnSpc>
              <a:spcBef>
                <a:spcPts val="0"/>
              </a:spcBef>
              <a:spcAft>
                <a:spcPts val="0"/>
              </a:spcAft>
              <a:buClr>
                <a:srgbClr val="0000FF"/>
              </a:buClr>
              <a:buSzPts val="1600"/>
              <a:buChar char="●"/>
            </a:pPr>
            <a:r>
              <a:rPr b="1" lang="es-ES" sz="1600">
                <a:solidFill>
                  <a:srgbClr val="0000FF"/>
                </a:solidFill>
              </a:rPr>
              <a:t>Planteamiento del problema</a:t>
            </a:r>
            <a:r>
              <a:rPr lang="es-ES" sz="1600">
                <a:solidFill>
                  <a:srgbClr val="0000FF"/>
                </a:solidFill>
              </a:rPr>
              <a:t> </a:t>
            </a:r>
            <a:endParaRPr sz="1600">
              <a:solidFill>
                <a:srgbClr val="0000FF"/>
              </a:solidFill>
            </a:endParaRPr>
          </a:p>
          <a:p>
            <a:pPr indent="0" lvl="0" marL="0" rtl="0" algn="just">
              <a:lnSpc>
                <a:spcPct val="115000"/>
              </a:lnSpc>
              <a:spcBef>
                <a:spcPts val="0"/>
              </a:spcBef>
              <a:spcAft>
                <a:spcPts val="0"/>
              </a:spcAft>
              <a:buClr>
                <a:schemeClr val="dk1"/>
              </a:buClr>
              <a:buSzPts val="1100"/>
              <a:buFont typeface="Arial"/>
              <a:buNone/>
            </a:pPr>
            <a:r>
              <a:t/>
            </a:r>
            <a:endParaRPr sz="1600">
              <a:solidFill>
                <a:srgbClr val="0000FF"/>
              </a:solidFill>
            </a:endParaRPr>
          </a:p>
          <a:p>
            <a:pPr indent="-330200" lvl="0" marL="457200" rtl="0" algn="just">
              <a:lnSpc>
                <a:spcPct val="115000"/>
              </a:lnSpc>
              <a:spcBef>
                <a:spcPts val="0"/>
              </a:spcBef>
              <a:spcAft>
                <a:spcPts val="0"/>
              </a:spcAft>
              <a:buClr>
                <a:srgbClr val="0000FF"/>
              </a:buClr>
              <a:buSzPts val="1600"/>
              <a:buAutoNum type="arabicPeriod"/>
            </a:pPr>
            <a:r>
              <a:rPr lang="es-ES" sz="1600">
                <a:solidFill>
                  <a:srgbClr val="0000FF"/>
                </a:solidFill>
              </a:rPr>
              <a:t>Nice Jeans busca establecer un medio de comunicacion y navegacion de datos manejados en la empresa</a:t>
            </a:r>
            <a:endParaRPr sz="1600">
              <a:solidFill>
                <a:srgbClr val="0000FF"/>
              </a:solidFill>
            </a:endParaRPr>
          </a:p>
          <a:p>
            <a:pPr indent="-330200" lvl="0" marL="457200" rtl="0" algn="just">
              <a:lnSpc>
                <a:spcPct val="115000"/>
              </a:lnSpc>
              <a:spcBef>
                <a:spcPts val="0"/>
              </a:spcBef>
              <a:spcAft>
                <a:spcPts val="0"/>
              </a:spcAft>
              <a:buClr>
                <a:srgbClr val="0000FF"/>
              </a:buClr>
              <a:buSzPts val="1600"/>
              <a:buAutoNum type="arabicPeriod"/>
            </a:pPr>
            <a:r>
              <a:rPr lang="es-ES" sz="1600">
                <a:solidFill>
                  <a:srgbClr val="0000FF"/>
                </a:solidFill>
              </a:rPr>
              <a:t>La plataforma a crear deberá ser interactiva y de fácil manejo para los empleados de la empresa</a:t>
            </a:r>
            <a:endParaRPr sz="1600">
              <a:solidFill>
                <a:srgbClr val="0000FF"/>
              </a:solidFill>
            </a:endParaRPr>
          </a:p>
          <a:p>
            <a:pPr indent="-330200" lvl="0" marL="457200" rtl="0" algn="just">
              <a:lnSpc>
                <a:spcPct val="115000"/>
              </a:lnSpc>
              <a:spcBef>
                <a:spcPts val="0"/>
              </a:spcBef>
              <a:spcAft>
                <a:spcPts val="0"/>
              </a:spcAft>
              <a:buClr>
                <a:srgbClr val="0000FF"/>
              </a:buClr>
              <a:buSzPts val="1600"/>
              <a:buAutoNum type="arabicPeriod"/>
            </a:pPr>
            <a:r>
              <a:rPr lang="es-ES" sz="1600">
                <a:solidFill>
                  <a:srgbClr val="0000FF"/>
                </a:solidFill>
              </a:rPr>
              <a:t>El administrador deberá tener control total sobre todas las BD, teniendo la opción de gestionar cada una de ellas</a:t>
            </a:r>
            <a:endParaRPr sz="1600">
              <a:solidFill>
                <a:srgbClr val="0000FF"/>
              </a:solidFill>
            </a:endParaRPr>
          </a:p>
          <a:p>
            <a:pPr indent="0" lvl="0" marL="457200" rtl="0" algn="just">
              <a:lnSpc>
                <a:spcPct val="115000"/>
              </a:lnSpc>
              <a:spcBef>
                <a:spcPts val="0"/>
              </a:spcBef>
              <a:spcAft>
                <a:spcPts val="0"/>
              </a:spcAft>
              <a:buNone/>
            </a:pPr>
            <a:r>
              <a:t/>
            </a:r>
            <a:endParaRPr sz="1600">
              <a:solidFill>
                <a:schemeClr val="dk1"/>
              </a:solidFill>
            </a:endParaRPr>
          </a:p>
          <a:p>
            <a:pPr indent="0" lvl="0" marL="0" rtl="0" algn="just">
              <a:lnSpc>
                <a:spcPct val="115000"/>
              </a:lnSpc>
              <a:spcBef>
                <a:spcPts val="0"/>
              </a:spcBef>
              <a:spcAft>
                <a:spcPts val="0"/>
              </a:spcAft>
              <a:buClr>
                <a:schemeClr val="dk1"/>
              </a:buClr>
              <a:buSzPts val="1100"/>
              <a:buFont typeface="Arial"/>
              <a:buNone/>
            </a:pPr>
            <a:r>
              <a:t/>
            </a:r>
            <a:endParaRPr sz="1600">
              <a:solidFill>
                <a:schemeClr val="dk1"/>
              </a:solidFill>
            </a:endParaRPr>
          </a:p>
          <a:p>
            <a:pPr indent="0" lvl="0" marL="0" rtl="0" algn="just">
              <a:lnSpc>
                <a:spcPct val="115000"/>
              </a:lnSpc>
              <a:spcBef>
                <a:spcPts val="0"/>
              </a:spcBef>
              <a:spcAft>
                <a:spcPts val="0"/>
              </a:spcAft>
              <a:buClr>
                <a:schemeClr val="dk1"/>
              </a:buClr>
              <a:buSzPts val="1100"/>
              <a:buFont typeface="Arial"/>
              <a:buNone/>
            </a:pPr>
            <a:r>
              <a:t/>
            </a:r>
            <a:endParaRPr sz="1900">
              <a:solidFill>
                <a:schemeClr val="dk1"/>
              </a:solidFill>
            </a:endParaRPr>
          </a:p>
          <a:p>
            <a:pPr indent="0" lvl="0" marL="0" rtl="0" algn="l">
              <a:spcBef>
                <a:spcPts val="0"/>
              </a:spcBef>
              <a:spcAft>
                <a:spcPts val="0"/>
              </a:spcAft>
              <a:buNone/>
            </a:pPr>
            <a:r>
              <a:t/>
            </a:r>
            <a:endParaRPr>
              <a:latin typeface="Calibri"/>
              <a:ea typeface="Calibri"/>
              <a:cs typeface="Calibri"/>
              <a:sym typeface="Calibri"/>
            </a:endParaRPr>
          </a:p>
        </p:txBody>
      </p:sp>
      <p:pic>
        <p:nvPicPr>
          <p:cNvPr id="140" name="Google Shape;140;p23"/>
          <p:cNvPicPr preferRelativeResize="0"/>
          <p:nvPr/>
        </p:nvPicPr>
        <p:blipFill>
          <a:blip r:embed="rId3">
            <a:alphaModFix/>
          </a:blip>
          <a:stretch>
            <a:fillRect/>
          </a:stretch>
        </p:blipFill>
        <p:spPr>
          <a:xfrm>
            <a:off x="7579600" y="3404725"/>
            <a:ext cx="2414600" cy="29114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4"/>
          <p:cNvSpPr txBox="1"/>
          <p:nvPr/>
        </p:nvSpPr>
        <p:spPr>
          <a:xfrm>
            <a:off x="1347375" y="826275"/>
            <a:ext cx="3466800" cy="4684500"/>
          </a:xfrm>
          <a:prstGeom prst="rect">
            <a:avLst/>
          </a:prstGeom>
          <a:noFill/>
          <a:ln>
            <a:noFill/>
          </a:ln>
        </p:spPr>
        <p:txBody>
          <a:bodyPr anchorCtr="0" anchor="t" bIns="91425" lIns="91425" spcFirstLastPara="1" rIns="91425" wrap="square" tIns="91425">
            <a:noAutofit/>
          </a:bodyPr>
          <a:lstStyle/>
          <a:p>
            <a:pPr indent="-330200" lvl="0" marL="457200" rtl="0" algn="just">
              <a:lnSpc>
                <a:spcPct val="115000"/>
              </a:lnSpc>
              <a:spcBef>
                <a:spcPts val="0"/>
              </a:spcBef>
              <a:spcAft>
                <a:spcPts val="0"/>
              </a:spcAft>
              <a:buClr>
                <a:srgbClr val="0000FF"/>
              </a:buClr>
              <a:buSzPts val="1600"/>
              <a:buChar char="●"/>
            </a:pPr>
            <a:r>
              <a:rPr b="1" lang="es-ES" sz="1600">
                <a:solidFill>
                  <a:srgbClr val="0000FF"/>
                </a:solidFill>
              </a:rPr>
              <a:t>Alcance del proyecto</a:t>
            </a:r>
            <a:endParaRPr b="1" sz="1600">
              <a:solidFill>
                <a:srgbClr val="0000FF"/>
              </a:solidFill>
            </a:endParaRPr>
          </a:p>
          <a:p>
            <a:pPr indent="0" lvl="0" marL="0" rtl="0" algn="just">
              <a:lnSpc>
                <a:spcPct val="115000"/>
              </a:lnSpc>
              <a:spcBef>
                <a:spcPts val="0"/>
              </a:spcBef>
              <a:spcAft>
                <a:spcPts val="0"/>
              </a:spcAft>
              <a:buNone/>
            </a:pPr>
            <a:r>
              <a:t/>
            </a:r>
            <a:endParaRPr sz="1600">
              <a:solidFill>
                <a:srgbClr val="0000FF"/>
              </a:solidFill>
            </a:endParaRPr>
          </a:p>
          <a:p>
            <a:pPr indent="0" lvl="0" marL="0" rtl="0" algn="just">
              <a:lnSpc>
                <a:spcPct val="115000"/>
              </a:lnSpc>
              <a:spcBef>
                <a:spcPts val="0"/>
              </a:spcBef>
              <a:spcAft>
                <a:spcPts val="0"/>
              </a:spcAft>
              <a:buNone/>
            </a:pPr>
            <a:r>
              <a:rPr lang="es-ES" sz="1600">
                <a:solidFill>
                  <a:srgbClr val="0000FF"/>
                </a:solidFill>
              </a:rPr>
              <a:t>Realizar una  página web que permite tener acceso a clientes, trabajadores y administradores de la compañía en la cual se evidencie los productos que esta maneja, se puedan generar reportes de productividad y control de toda la organización a nivel administrativo y financiero, esta ejecución se realizaría en 18 meses que constan de la etapa lectiva.</a:t>
            </a:r>
            <a:endParaRPr>
              <a:solidFill>
                <a:srgbClr val="0000FF"/>
              </a:solidFill>
            </a:endParaRPr>
          </a:p>
        </p:txBody>
      </p:sp>
      <p:pic>
        <p:nvPicPr>
          <p:cNvPr id="147" name="Google Shape;147;p24"/>
          <p:cNvPicPr preferRelativeResize="0"/>
          <p:nvPr/>
        </p:nvPicPr>
        <p:blipFill>
          <a:blip r:embed="rId3">
            <a:alphaModFix/>
          </a:blip>
          <a:stretch>
            <a:fillRect/>
          </a:stretch>
        </p:blipFill>
        <p:spPr>
          <a:xfrm>
            <a:off x="5143425" y="1938400"/>
            <a:ext cx="4920500" cy="24602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5"/>
          <p:cNvSpPr txBox="1"/>
          <p:nvPr/>
        </p:nvSpPr>
        <p:spPr>
          <a:xfrm>
            <a:off x="1195300" y="418350"/>
            <a:ext cx="7530300" cy="4648500"/>
          </a:xfrm>
          <a:prstGeom prst="rect">
            <a:avLst/>
          </a:prstGeom>
          <a:noFill/>
          <a:ln>
            <a:noFill/>
          </a:ln>
        </p:spPr>
        <p:txBody>
          <a:bodyPr anchorCtr="0" anchor="t" bIns="91425" lIns="91425" spcFirstLastPara="1" rIns="91425" wrap="square" tIns="91425">
            <a:noAutofit/>
          </a:bodyPr>
          <a:lstStyle/>
          <a:p>
            <a:pPr indent="-330200" lvl="0" marL="457200" rtl="0" algn="just">
              <a:spcBef>
                <a:spcPts val="0"/>
              </a:spcBef>
              <a:spcAft>
                <a:spcPts val="0"/>
              </a:spcAft>
              <a:buClr>
                <a:srgbClr val="0000FF"/>
              </a:buClr>
              <a:buSzPts val="1600"/>
              <a:buChar char="●"/>
            </a:pPr>
            <a:r>
              <a:rPr b="1" lang="es-ES" sz="1600">
                <a:solidFill>
                  <a:srgbClr val="0000FF"/>
                </a:solidFill>
              </a:rPr>
              <a:t>Justificación</a:t>
            </a:r>
            <a:endParaRPr b="1" sz="1600">
              <a:solidFill>
                <a:srgbClr val="0000FF"/>
              </a:solidFill>
            </a:endParaRPr>
          </a:p>
          <a:p>
            <a:pPr indent="0" lvl="0" marL="0" rtl="0" algn="just">
              <a:spcBef>
                <a:spcPts val="0"/>
              </a:spcBef>
              <a:spcAft>
                <a:spcPts val="0"/>
              </a:spcAft>
              <a:buNone/>
            </a:pPr>
            <a:r>
              <a:t/>
            </a:r>
            <a:endParaRPr sz="1600">
              <a:solidFill>
                <a:srgbClr val="0000FF"/>
              </a:solidFill>
            </a:endParaRPr>
          </a:p>
          <a:p>
            <a:pPr indent="0" lvl="0" marL="0" rtl="0" algn="just">
              <a:spcBef>
                <a:spcPts val="0"/>
              </a:spcBef>
              <a:spcAft>
                <a:spcPts val="0"/>
              </a:spcAft>
              <a:buNone/>
            </a:pPr>
            <a:r>
              <a:rPr lang="es-ES" sz="1600">
                <a:solidFill>
                  <a:srgbClr val="0000FF"/>
                </a:solidFill>
              </a:rPr>
              <a:t>Se realizará la creación de una página web ya que se evidenció un déficit en el manejo de la información, lo que buscamos con esta plataforma es mejorar la organización de los datos. Se realizará  técnicas de recolección de datos para identificar las necesidades del cliente, posterior a esto se generarán procesos que permitirán la optimización a traves de una página web, la creación de esta se llevará a cabo con algunas de estas herramientas: Mysql, HTML,GIT, UML, entre otros debido a que de esta forma nos permite analizar los diferentes requerimientos que puede presentar la empresa a la cual se le podrá brindar una solución satisfactoria, todo esto a partir de recolección de información, identificación de procesos y generación de cronogramas, mitigando el desorden del manejo de la información y dándole al usuario una mayor accesibilidad a los datos requeridos. El sistema comprenderá un recurso necesario para solventar el problema de almacenamiento de datos relacionados a los documentos que se registran en la empresa, lo que garantiza que el proceso de control de información se ejecuta eficientemente.</a:t>
            </a:r>
            <a:endParaRPr sz="2200">
              <a:solidFill>
                <a:srgbClr val="0000FF"/>
              </a:solidFill>
            </a:endParaRPr>
          </a:p>
        </p:txBody>
      </p:sp>
      <p:pic>
        <p:nvPicPr>
          <p:cNvPr id="154" name="Google Shape;154;p25"/>
          <p:cNvPicPr preferRelativeResize="0"/>
          <p:nvPr/>
        </p:nvPicPr>
        <p:blipFill>
          <a:blip r:embed="rId3">
            <a:alphaModFix/>
          </a:blip>
          <a:stretch>
            <a:fillRect/>
          </a:stretch>
        </p:blipFill>
        <p:spPr>
          <a:xfrm>
            <a:off x="7425725" y="3696400"/>
            <a:ext cx="3161599" cy="31615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6"/>
          <p:cNvSpPr txBox="1"/>
          <p:nvPr/>
        </p:nvSpPr>
        <p:spPr>
          <a:xfrm>
            <a:off x="958325" y="194225"/>
            <a:ext cx="9291300" cy="6559200"/>
          </a:xfrm>
          <a:prstGeom prst="rect">
            <a:avLst/>
          </a:prstGeom>
          <a:noFill/>
          <a:ln>
            <a:noFill/>
          </a:ln>
        </p:spPr>
        <p:txBody>
          <a:bodyPr anchorCtr="0" anchor="t" bIns="91425" lIns="91425" spcFirstLastPara="1" rIns="91425" wrap="square" tIns="91425">
            <a:noAutofit/>
          </a:bodyPr>
          <a:lstStyle/>
          <a:p>
            <a:pPr indent="-330200" lvl="0" marL="457200" rtl="0" algn="just">
              <a:spcBef>
                <a:spcPts val="0"/>
              </a:spcBef>
              <a:spcAft>
                <a:spcPts val="0"/>
              </a:spcAft>
              <a:buClr>
                <a:srgbClr val="0000FF"/>
              </a:buClr>
              <a:buSzPts val="1600"/>
              <a:buChar char="●"/>
            </a:pPr>
            <a:r>
              <a:rPr b="1" lang="es-ES" sz="1600">
                <a:solidFill>
                  <a:srgbClr val="0000FF"/>
                </a:solidFill>
              </a:rPr>
              <a:t>Técnicas</a:t>
            </a:r>
            <a:r>
              <a:rPr b="1" lang="es-ES" sz="1600">
                <a:solidFill>
                  <a:srgbClr val="0000FF"/>
                </a:solidFill>
              </a:rPr>
              <a:t> de levantamiento de información </a:t>
            </a:r>
            <a:endParaRPr b="1" sz="1600">
              <a:solidFill>
                <a:srgbClr val="0000FF"/>
              </a:solidFill>
            </a:endParaRPr>
          </a:p>
          <a:p>
            <a:pPr indent="0" lvl="0" marL="0" rtl="0" algn="just">
              <a:spcBef>
                <a:spcPts val="0"/>
              </a:spcBef>
              <a:spcAft>
                <a:spcPts val="0"/>
              </a:spcAft>
              <a:buNone/>
            </a:pPr>
            <a:r>
              <a:t/>
            </a:r>
            <a:endParaRPr sz="1600">
              <a:solidFill>
                <a:srgbClr val="0000FF"/>
              </a:solidFill>
            </a:endParaRPr>
          </a:p>
          <a:p>
            <a:pPr indent="0" lvl="0" marL="0" rtl="0" algn="just">
              <a:lnSpc>
                <a:spcPct val="107916"/>
              </a:lnSpc>
              <a:spcBef>
                <a:spcPts val="0"/>
              </a:spcBef>
              <a:spcAft>
                <a:spcPts val="0"/>
              </a:spcAft>
              <a:buNone/>
            </a:pPr>
            <a:r>
              <a:rPr lang="es-ES" sz="1600">
                <a:solidFill>
                  <a:srgbClr val="0000FF"/>
                </a:solidFill>
              </a:rPr>
              <a:t>Se llevó a cabo la socialización de ideas de proyecto en la cual se escogió la idea de NICE JEANS, se realizó la creación de la encuesta utilizando herramientas WEB 2.0 (Google Forms) y recolección de información de manera visual la cual fue </a:t>
            </a:r>
            <a:r>
              <a:rPr lang="es-ES" sz="1600">
                <a:solidFill>
                  <a:srgbClr val="0000FF"/>
                </a:solidFill>
              </a:rPr>
              <a:t>registrada</a:t>
            </a:r>
            <a:r>
              <a:rPr lang="es-ES" sz="1600">
                <a:solidFill>
                  <a:srgbClr val="0000FF"/>
                </a:solidFill>
              </a:rPr>
              <a:t> por medio de video.</a:t>
            </a:r>
            <a:endParaRPr sz="1600">
              <a:solidFill>
                <a:srgbClr val="0000FF"/>
              </a:solidFill>
            </a:endParaRPr>
          </a:p>
          <a:p>
            <a:pPr indent="0" lvl="0" marL="0" rtl="0" algn="just">
              <a:lnSpc>
                <a:spcPct val="107916"/>
              </a:lnSpc>
              <a:spcBef>
                <a:spcPts val="800"/>
              </a:spcBef>
              <a:spcAft>
                <a:spcPts val="0"/>
              </a:spcAft>
              <a:buNone/>
            </a:pPr>
            <a:r>
              <a:rPr lang="es-ES" sz="1600">
                <a:solidFill>
                  <a:srgbClr val="0000FF"/>
                </a:solidFill>
              </a:rPr>
              <a:t>A continuación una muestra de la misma:</a:t>
            </a:r>
            <a:endParaRPr sz="1600">
              <a:solidFill>
                <a:srgbClr val="0000FF"/>
              </a:solidFill>
            </a:endParaRPr>
          </a:p>
          <a:p>
            <a:pPr indent="0" lvl="0" marL="0" rtl="0" algn="l">
              <a:lnSpc>
                <a:spcPct val="107916"/>
              </a:lnSpc>
              <a:spcBef>
                <a:spcPts val="800"/>
              </a:spcBef>
              <a:spcAft>
                <a:spcPts val="800"/>
              </a:spcAft>
              <a:buClr>
                <a:schemeClr val="dk1"/>
              </a:buClr>
              <a:buSzPts val="1100"/>
              <a:buFont typeface="Arial"/>
              <a:buNone/>
            </a:pPr>
            <a:r>
              <a:t/>
            </a:r>
            <a:endParaRPr sz="1600">
              <a:solidFill>
                <a:schemeClr val="dk1"/>
              </a:solidFill>
            </a:endParaRPr>
          </a:p>
        </p:txBody>
      </p:sp>
      <p:pic>
        <p:nvPicPr>
          <p:cNvPr id="161" name="Google Shape;161;p26"/>
          <p:cNvPicPr preferRelativeResize="0"/>
          <p:nvPr/>
        </p:nvPicPr>
        <p:blipFill>
          <a:blip r:embed="rId3">
            <a:alphaModFix/>
          </a:blip>
          <a:stretch>
            <a:fillRect/>
          </a:stretch>
        </p:blipFill>
        <p:spPr>
          <a:xfrm>
            <a:off x="5528225" y="2049900"/>
            <a:ext cx="4930600" cy="2362200"/>
          </a:xfrm>
          <a:prstGeom prst="rect">
            <a:avLst/>
          </a:prstGeom>
          <a:noFill/>
          <a:ln>
            <a:noFill/>
          </a:ln>
        </p:spPr>
      </p:pic>
      <p:pic>
        <p:nvPicPr>
          <p:cNvPr id="162" name="Google Shape;162;p26"/>
          <p:cNvPicPr preferRelativeResize="0"/>
          <p:nvPr/>
        </p:nvPicPr>
        <p:blipFill>
          <a:blip r:embed="rId4">
            <a:alphaModFix/>
          </a:blip>
          <a:stretch>
            <a:fillRect/>
          </a:stretch>
        </p:blipFill>
        <p:spPr>
          <a:xfrm>
            <a:off x="463175" y="4412100"/>
            <a:ext cx="5065050" cy="2176950"/>
          </a:xfrm>
          <a:prstGeom prst="rect">
            <a:avLst/>
          </a:prstGeom>
          <a:noFill/>
          <a:ln>
            <a:noFill/>
          </a:ln>
        </p:spPr>
      </p:pic>
      <p:pic>
        <p:nvPicPr>
          <p:cNvPr id="163" name="Google Shape;163;p26"/>
          <p:cNvPicPr preferRelativeResize="0"/>
          <p:nvPr/>
        </p:nvPicPr>
        <p:blipFill>
          <a:blip r:embed="rId5">
            <a:alphaModFix/>
          </a:blip>
          <a:stretch>
            <a:fillRect/>
          </a:stretch>
        </p:blipFill>
        <p:spPr>
          <a:xfrm>
            <a:off x="463175" y="2049900"/>
            <a:ext cx="5065050" cy="2438400"/>
          </a:xfrm>
          <a:prstGeom prst="rect">
            <a:avLst/>
          </a:prstGeom>
          <a:noFill/>
          <a:ln>
            <a:noFill/>
          </a:ln>
        </p:spPr>
      </p:pic>
      <p:pic>
        <p:nvPicPr>
          <p:cNvPr id="164" name="Google Shape;164;p26"/>
          <p:cNvPicPr preferRelativeResize="0"/>
          <p:nvPr/>
        </p:nvPicPr>
        <p:blipFill>
          <a:blip r:embed="rId6">
            <a:alphaModFix/>
          </a:blip>
          <a:stretch>
            <a:fillRect/>
          </a:stretch>
        </p:blipFill>
        <p:spPr>
          <a:xfrm>
            <a:off x="5528225" y="4412100"/>
            <a:ext cx="4930600" cy="21769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