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bpEUaJ41Hzrv3TD/pd67watFi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s-ES"/>
              <a:t>Esta diapositiva no se debe modificar, es la portada y debe permanecer igual para todas las presentaciones</a:t>
            </a:r>
            <a:endParaRPr/>
          </a:p>
        </p:txBody>
      </p:sp>
      <p:sp>
        <p:nvSpPr>
          <p:cNvPr id="97" name="Google Shape;9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8" name="Google Shape;16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5" name="Google Shape;175;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2" name="Google Shape;18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9" name="Google Shape;189;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6" name="Google Shape;19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3" name="Google Shape;203;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indent="-171450" lvl="0" marL="171450" rtl="0" algn="l">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210" name="Google Shape;21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indent="-171450" lvl="0" marL="171450" rtl="0" algn="l">
              <a:lnSpc>
                <a:spcPct val="100000"/>
              </a:lnSpc>
              <a:spcBef>
                <a:spcPts val="0"/>
              </a:spcBef>
              <a:spcAft>
                <a:spcPts val="0"/>
              </a:spcAft>
              <a:buClr>
                <a:schemeClr val="dk1"/>
              </a:buClr>
              <a:buSzPts val="1200"/>
              <a:buFont typeface="Calibri"/>
              <a:buChar char="-"/>
            </a:pPr>
            <a:r>
              <a:rPr lang="es-ES"/>
              <a:t>Al tener una foto de fondo los textos deben ser concisos.</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indent="-171450" lvl="0" marL="171450" rtl="0" algn="l">
              <a:lnSpc>
                <a:spcPct val="100000"/>
              </a:lnSpc>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03" name="Google Shape;10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Escriba en esta diapositiva el título de la presentación y si lo desea puede agregar los temas que va exponer.</a:t>
            </a:r>
            <a:endParaRPr/>
          </a:p>
          <a:p>
            <a:pPr indent="-171450" lvl="0" marL="171450" rtl="0" algn="l">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117" name="Google Shape;11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rPr lang="es-ES"/>
              <a:t>Utilice esta diapositiva si necesita incluir textos más extensos.</a:t>
            </a:r>
            <a:endParaRPr/>
          </a:p>
          <a:p>
            <a:pPr indent="-171450" lvl="0" marL="171450" rtl="0" algn="l">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indent="-171450" lvl="0" marL="171450" rtl="0" algn="l">
              <a:lnSpc>
                <a:spcPct val="100000"/>
              </a:lnSpc>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23" name="Google Shape;12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0" name="Google Shape;13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7" name="Google Shape;137;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4" name="Google Shape;144;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1" name="Google Shape;151;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8" name="Google Shape;15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1_Diapositiva de título">
    <p:spTree>
      <p:nvGrpSpPr>
        <p:cNvPr id="15" name="Shape 15"/>
        <p:cNvGrpSpPr/>
        <p:nvPr/>
      </p:nvGrpSpPr>
      <p:grpSpPr>
        <a:xfrm>
          <a:off x="0" y="0"/>
          <a:ext cx="0" cy="0"/>
          <a:chOff x="0" y="0"/>
          <a:chExt cx="0" cy="0"/>
        </a:xfrm>
      </p:grpSpPr>
      <p:pic>
        <p:nvPicPr>
          <p:cNvPr descr="Plantilla-presentaciones_naranja_portada.png" id="16" name="Google Shape;16;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0" name="Shape 50"/>
        <p:cNvGrpSpPr/>
        <p:nvPr/>
      </p:nvGrpSpPr>
      <p:grpSpPr>
        <a:xfrm>
          <a:off x="0" y="0"/>
          <a:ext cx="0" cy="0"/>
          <a:chOff x="0" y="0"/>
          <a:chExt cx="0" cy="0"/>
        </a:xfrm>
      </p:grpSpPr>
      <p:sp>
        <p:nvSpPr>
          <p:cNvPr id="51" name="Google Shape;51;p2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2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9" name="Shape 59"/>
        <p:cNvGrpSpPr/>
        <p:nvPr/>
      </p:nvGrpSpPr>
      <p:grpSpPr>
        <a:xfrm>
          <a:off x="0" y="0"/>
          <a:ext cx="0" cy="0"/>
          <a:chOff x="0" y="0"/>
          <a:chExt cx="0" cy="0"/>
        </a:xfrm>
      </p:grpSpPr>
      <p:sp>
        <p:nvSpPr>
          <p:cNvPr id="60" name="Google Shape;60;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4" name="Shape 64"/>
        <p:cNvGrpSpPr/>
        <p:nvPr/>
      </p:nvGrpSpPr>
      <p:grpSpPr>
        <a:xfrm>
          <a:off x="0" y="0"/>
          <a:ext cx="0" cy="0"/>
          <a:chOff x="0" y="0"/>
          <a:chExt cx="0" cy="0"/>
        </a:xfrm>
      </p:grpSpPr>
      <p:sp>
        <p:nvSpPr>
          <p:cNvPr id="65" name="Google Shape;65;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3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3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 name="Google Shape;78;p3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33"/>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3"/>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7" name="Shape 17"/>
        <p:cNvGrpSpPr/>
        <p:nvPr/>
      </p:nvGrpSpPr>
      <p:grpSpPr>
        <a:xfrm>
          <a:off x="0" y="0"/>
          <a:ext cx="0" cy="0"/>
          <a:chOff x="0" y="0"/>
          <a:chExt cx="0" cy="0"/>
        </a:xfrm>
      </p:grpSpPr>
      <p:pic>
        <p:nvPicPr>
          <p:cNvPr descr="plantillappt_05.png" id="18" name="Google Shape;18;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1_Título y objetos">
    <p:spTree>
      <p:nvGrpSpPr>
        <p:cNvPr id="19" name="Shape 19"/>
        <p:cNvGrpSpPr/>
        <p:nvPr/>
      </p:nvGrpSpPr>
      <p:grpSpPr>
        <a:xfrm>
          <a:off x="0" y="0"/>
          <a:ext cx="0" cy="0"/>
          <a:chOff x="0" y="0"/>
          <a:chExt cx="0" cy="0"/>
        </a:xfrm>
      </p:grpSpPr>
      <p:pic>
        <p:nvPicPr>
          <p:cNvPr descr="Plantilla presentaciones_naranja_Mesa de trabajo 1 copia.png" id="20" name="Google Shape;20;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1_Dos objetos">
    <p:spTree>
      <p:nvGrpSpPr>
        <p:cNvPr id="21" name="Shape 21"/>
        <p:cNvGrpSpPr/>
        <p:nvPr/>
      </p:nvGrpSpPr>
      <p:grpSpPr>
        <a:xfrm>
          <a:off x="0" y="0"/>
          <a:ext cx="0" cy="0"/>
          <a:chOff x="0" y="0"/>
          <a:chExt cx="0" cy="0"/>
        </a:xfrm>
      </p:grpSpPr>
      <p:pic>
        <p:nvPicPr>
          <p:cNvPr descr="Plantilla-presentaciones_naranja_cierre.png" id="22" name="Google Shape;22;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1_Encabezado de sección">
    <p:spTree>
      <p:nvGrpSpPr>
        <p:cNvPr id="23" name="Shape 23"/>
        <p:cNvGrpSpPr/>
        <p:nvPr/>
      </p:nvGrpSpPr>
      <p:grpSpPr>
        <a:xfrm>
          <a:off x="0" y="0"/>
          <a:ext cx="0" cy="0"/>
          <a:chOff x="0" y="0"/>
          <a:chExt cx="0" cy="0"/>
        </a:xfrm>
      </p:grpSpPr>
      <p:pic>
        <p:nvPicPr>
          <p:cNvPr descr="Plantilla presentaciones_naranja_Mesa de trabajo 1 copia 2.png" id="24" name="Google Shape;24;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5" name="Shape 25"/>
        <p:cNvGrpSpPr/>
        <p:nvPr/>
      </p:nvGrpSpPr>
      <p:grpSpPr>
        <a:xfrm>
          <a:off x="0" y="0"/>
          <a:ext cx="0" cy="0"/>
          <a:chOff x="0" y="0"/>
          <a:chExt cx="0" cy="0"/>
        </a:xfrm>
      </p:grpSpPr>
      <p:sp>
        <p:nvSpPr>
          <p:cNvPr id="26" name="Google Shape;26;p2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1" name="Shape 31"/>
        <p:cNvGrpSpPr/>
        <p:nvPr/>
      </p:nvGrpSpPr>
      <p:grpSpPr>
        <a:xfrm>
          <a:off x="0" y="0"/>
          <a:ext cx="0" cy="0"/>
          <a:chOff x="0" y="0"/>
          <a:chExt cx="0" cy="0"/>
        </a:xfrm>
      </p:grpSpPr>
      <p:sp>
        <p:nvSpPr>
          <p:cNvPr id="32" name="Google Shape;32;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7" name="Shape 37"/>
        <p:cNvGrpSpPr/>
        <p:nvPr/>
      </p:nvGrpSpPr>
      <p:grpSpPr>
        <a:xfrm>
          <a:off x="0" y="0"/>
          <a:ext cx="0" cy="0"/>
          <a:chOff x="0" y="0"/>
          <a:chExt cx="0" cy="0"/>
        </a:xfrm>
      </p:grpSpPr>
      <p:sp>
        <p:nvSpPr>
          <p:cNvPr id="38" name="Google Shape;38;p2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3" name="Shape 43"/>
        <p:cNvGrpSpPr/>
        <p:nvPr/>
      </p:nvGrpSpPr>
      <p:grpSpPr>
        <a:xfrm>
          <a:off x="0" y="0"/>
          <a:ext cx="0" cy="0"/>
          <a:chOff x="0" y="0"/>
          <a:chExt cx="0" cy="0"/>
        </a:xfrm>
      </p:grpSpPr>
      <p:sp>
        <p:nvSpPr>
          <p:cNvPr id="44" name="Google Shape;44;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g"/><Relationship Id="rId4" Type="http://schemas.openxmlformats.org/officeDocument/2006/relationships/image" Target="../media/image9.png"/><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912700" y="324049"/>
            <a:ext cx="3121500" cy="31215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nvSpPr>
        <p:spPr>
          <a:xfrm>
            <a:off x="0" y="156275"/>
            <a:ext cx="10549800" cy="1701900"/>
          </a:xfrm>
          <a:prstGeom prst="rect">
            <a:avLst/>
          </a:prstGeom>
          <a:noFill/>
          <a:ln>
            <a:noFill/>
          </a:ln>
        </p:spPr>
        <p:txBody>
          <a:bodyPr anchorCtr="0" anchor="t" bIns="91425" lIns="91425" spcFirstLastPara="1" rIns="91425" wrap="square" tIns="91425">
            <a:noAutofit/>
          </a:bodyPr>
          <a:lstStyle/>
          <a:p>
            <a:pPr indent="-330200" lvl="0" marL="457200" marR="0" rtl="0" algn="ctr">
              <a:lnSpc>
                <a:spcPct val="115000"/>
              </a:lnSpc>
              <a:spcBef>
                <a:spcPts val="0"/>
              </a:spcBef>
              <a:spcAft>
                <a:spcPts val="0"/>
              </a:spcAft>
              <a:buClr>
                <a:srgbClr val="0000FF"/>
              </a:buClr>
              <a:buSzPts val="1600"/>
              <a:buFont typeface="Arial"/>
              <a:buChar char="●"/>
            </a:pPr>
            <a:r>
              <a:rPr b="1" i="0" lang="es-ES" sz="1600" u="none" cap="none" strike="noStrike">
                <a:solidFill>
                  <a:srgbClr val="0000FF"/>
                </a:solidFill>
                <a:latin typeface="Arial"/>
                <a:ea typeface="Arial"/>
                <a:cs typeface="Arial"/>
                <a:sym typeface="Arial"/>
              </a:rPr>
              <a:t>Elaboración del BPMN</a:t>
            </a:r>
            <a:endParaRPr b="1" i="0" sz="1600" u="none" cap="none" strike="noStrike">
              <a:solidFill>
                <a:srgbClr val="0000FF"/>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600"/>
              <a:buFont typeface="Arial"/>
              <a:buNone/>
            </a:pPr>
            <a:r>
              <a:rPr b="1" i="0" lang="es-ES" sz="1600" u="none" cap="none" strike="noStrike">
                <a:solidFill>
                  <a:srgbClr val="0000FF"/>
                </a:solidFill>
                <a:latin typeface="Arial"/>
                <a:ea typeface="Arial"/>
                <a:cs typeface="Arial"/>
                <a:sym typeface="Arial"/>
              </a:rPr>
              <a:t>En este diagrama se identificó el proceso de producción de la empresa Nice Jeans la cual nos permite conocer el funcionamiento de la misma.</a:t>
            </a:r>
            <a:endParaRPr b="1" i="0" sz="1600" u="none" cap="none" strike="noStrike">
              <a:solidFill>
                <a:srgbClr val="0000FF"/>
              </a:solidFill>
              <a:latin typeface="Arial"/>
              <a:ea typeface="Arial"/>
              <a:cs typeface="Arial"/>
              <a:sym typeface="Arial"/>
            </a:endParaRPr>
          </a:p>
        </p:txBody>
      </p:sp>
      <p:pic>
        <p:nvPicPr>
          <p:cNvPr id="171" name="Google Shape;171;p10"/>
          <p:cNvPicPr preferRelativeResize="0"/>
          <p:nvPr/>
        </p:nvPicPr>
        <p:blipFill rotWithShape="1">
          <a:blip r:embed="rId3">
            <a:alphaModFix/>
          </a:blip>
          <a:srcRect b="0" l="0" r="0" t="0"/>
          <a:stretch/>
        </p:blipFill>
        <p:spPr>
          <a:xfrm>
            <a:off x="143325" y="1240125"/>
            <a:ext cx="10263151" cy="530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nvSpPr>
        <p:spPr>
          <a:xfrm>
            <a:off x="250450" y="233450"/>
            <a:ext cx="10126200" cy="64293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00000"/>
              </a:lnSpc>
              <a:spcBef>
                <a:spcPts val="0"/>
              </a:spcBef>
              <a:spcAft>
                <a:spcPts val="0"/>
              </a:spcAft>
              <a:buClr>
                <a:srgbClr val="0000FF"/>
              </a:buClr>
              <a:buSzPts val="1600"/>
              <a:buFont typeface="Arial"/>
              <a:buChar char="●"/>
            </a:pPr>
            <a:r>
              <a:rPr b="1" i="0" lang="es-ES" sz="1600" u="none" cap="none" strike="noStrike">
                <a:solidFill>
                  <a:srgbClr val="0000FF"/>
                </a:solidFill>
                <a:latin typeface="Arial"/>
                <a:ea typeface="Arial"/>
                <a:cs typeface="Arial"/>
                <a:sym typeface="Arial"/>
              </a:rPr>
              <a:t>Formulario IEEE830</a:t>
            </a:r>
            <a:endParaRPr b="1"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Requerimientos funcionales y no funcionales</a:t>
            </a:r>
            <a:endParaRPr b="0"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Un requerimiento es una condición o capacidad que el sistema debe cumplir</a:t>
            </a:r>
            <a:endParaRPr b="0"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1" i="0" lang="es-ES" sz="1600" u="none" cap="none" strike="noStrike">
                <a:solidFill>
                  <a:srgbClr val="0000FF"/>
                </a:solidFill>
                <a:latin typeface="Arial"/>
                <a:ea typeface="Arial"/>
                <a:cs typeface="Arial"/>
                <a:sym typeface="Arial"/>
              </a:rPr>
              <a:t>RF: </a:t>
            </a:r>
            <a:r>
              <a:rPr b="0" i="0" lang="es-ES" sz="1600" u="none" cap="none" strike="noStrike">
                <a:solidFill>
                  <a:srgbClr val="0000FF"/>
                </a:solidFill>
                <a:latin typeface="Arial"/>
                <a:ea typeface="Arial"/>
                <a:cs typeface="Arial"/>
                <a:sym typeface="Arial"/>
              </a:rPr>
              <a:t>Los requerimientos funcionales de un sistema, son aquellos que describen cualquier actividad que este deba realizar.</a:t>
            </a:r>
            <a:endParaRPr b="0"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1" i="0" lang="es-ES" sz="1600" u="none" cap="none" strike="noStrike">
                <a:solidFill>
                  <a:srgbClr val="0000FF"/>
                </a:solidFill>
                <a:latin typeface="Arial"/>
                <a:ea typeface="Arial"/>
                <a:cs typeface="Arial"/>
                <a:sym typeface="Arial"/>
              </a:rPr>
              <a:t>RNF: </a:t>
            </a:r>
            <a:r>
              <a:rPr b="0" i="0" lang="es-ES" sz="1600" u="none" cap="none" strike="noStrike">
                <a:solidFill>
                  <a:srgbClr val="0000FF"/>
                </a:solidFill>
                <a:latin typeface="Arial"/>
                <a:ea typeface="Arial"/>
                <a:cs typeface="Arial"/>
                <a:sym typeface="Arial"/>
              </a:rPr>
              <a:t>Los requerimientos no funcionales representan características generales y restricciones de la aplicación o sistema que se esté desarrollando.</a:t>
            </a:r>
            <a:endParaRPr b="0" i="0" sz="1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8" name="Google Shape;178;p11"/>
          <p:cNvPicPr preferRelativeResize="0"/>
          <p:nvPr/>
        </p:nvPicPr>
        <p:blipFill rotWithShape="1">
          <a:blip r:embed="rId3">
            <a:alphaModFix/>
          </a:blip>
          <a:srcRect b="0" l="0" r="0" t="0"/>
          <a:stretch/>
        </p:blipFill>
        <p:spPr>
          <a:xfrm>
            <a:off x="2340000" y="3181450"/>
            <a:ext cx="6090050" cy="34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nvSpPr>
        <p:spPr>
          <a:xfrm>
            <a:off x="250450" y="233450"/>
            <a:ext cx="10126200" cy="64293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00000"/>
              </a:lnSpc>
              <a:spcBef>
                <a:spcPts val="0"/>
              </a:spcBef>
              <a:spcAft>
                <a:spcPts val="0"/>
              </a:spcAft>
              <a:buClr>
                <a:srgbClr val="0000FF"/>
              </a:buClr>
              <a:buSzPts val="1600"/>
              <a:buFont typeface="Arial"/>
              <a:buChar char="●"/>
            </a:pPr>
            <a:r>
              <a:rPr b="1" i="0" lang="es-ES" sz="1600" u="none" cap="none" strike="noStrike">
                <a:solidFill>
                  <a:srgbClr val="0000FF"/>
                </a:solidFill>
                <a:latin typeface="Arial"/>
                <a:ea typeface="Arial"/>
                <a:cs typeface="Arial"/>
                <a:sym typeface="Arial"/>
              </a:rPr>
              <a:t>Diagramas de casos de uso</a:t>
            </a:r>
            <a:endParaRPr b="1" i="0" sz="1600" u="none" cap="none" strike="noStrike">
              <a:solidFill>
                <a:srgbClr val="0000FF"/>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Los diagramas de casos de uso sirven para especificar la comunicación y el comportamiento de un sistema mediante su interacción con los usuarios y/u otros sistemas. O lo que es igual, un diagrama que muestra la relación entre los actores y los casos de uso en un sistema.</a:t>
            </a:r>
            <a:endParaRPr b="0" i="0" sz="1600" u="none" cap="none" strike="noStrike">
              <a:solidFill>
                <a:srgbClr val="0000FF"/>
              </a:solidFill>
              <a:latin typeface="Arial"/>
              <a:ea typeface="Arial"/>
              <a:cs typeface="Arial"/>
              <a:sym typeface="Arial"/>
            </a:endParaRPr>
          </a:p>
          <a:p>
            <a:pPr indent="0" lvl="0" marL="91440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pic>
        <p:nvPicPr>
          <p:cNvPr id="185" name="Google Shape;185;p12"/>
          <p:cNvPicPr preferRelativeResize="0"/>
          <p:nvPr/>
        </p:nvPicPr>
        <p:blipFill rotWithShape="1">
          <a:blip r:embed="rId3">
            <a:alphaModFix/>
          </a:blip>
          <a:srcRect b="0" l="0" r="0" t="0"/>
          <a:stretch/>
        </p:blipFill>
        <p:spPr>
          <a:xfrm>
            <a:off x="541525" y="1549313"/>
            <a:ext cx="9544050" cy="503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nvSpPr>
        <p:spPr>
          <a:xfrm>
            <a:off x="597650" y="404300"/>
            <a:ext cx="9278700" cy="12690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0000FF"/>
              </a:buClr>
              <a:buSzPts val="1400"/>
              <a:buFont typeface="Calibri"/>
              <a:buChar char="●"/>
            </a:pPr>
            <a:r>
              <a:rPr b="1" i="0" lang="es-ES" sz="1600" u="none" cap="none" strike="noStrike">
                <a:solidFill>
                  <a:srgbClr val="0000FF"/>
                </a:solidFill>
                <a:latin typeface="Arial"/>
                <a:ea typeface="Arial"/>
                <a:cs typeface="Arial"/>
                <a:sym typeface="Arial"/>
              </a:rPr>
              <a:t>Formato de casos de uso extendido</a:t>
            </a:r>
            <a:endParaRPr b="1" i="0" sz="1600" u="none"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t/>
            </a:r>
            <a:endParaRPr b="1" i="0" sz="1600" u="none"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Este documento permite la especificación a detalle de los casos de uso que son referentes al negocio, adicional permite al desarrollador ejecutar lo que se requiere con exactitud.</a:t>
            </a:r>
            <a:endParaRPr b="0" i="0" sz="1600" u="none" cap="none" strike="noStrike">
              <a:solidFill>
                <a:srgbClr val="0000FF"/>
              </a:solidFill>
              <a:latin typeface="Arial"/>
              <a:ea typeface="Arial"/>
              <a:cs typeface="Arial"/>
              <a:sym typeface="Arial"/>
            </a:endParaRPr>
          </a:p>
        </p:txBody>
      </p:sp>
      <p:pic>
        <p:nvPicPr>
          <p:cNvPr id="192" name="Google Shape;192;p13"/>
          <p:cNvPicPr preferRelativeResize="0"/>
          <p:nvPr/>
        </p:nvPicPr>
        <p:blipFill rotWithShape="1">
          <a:blip r:embed="rId3">
            <a:alphaModFix/>
          </a:blip>
          <a:srcRect b="0" l="0" r="0" t="0"/>
          <a:stretch/>
        </p:blipFill>
        <p:spPr>
          <a:xfrm>
            <a:off x="531825" y="1763262"/>
            <a:ext cx="9483601" cy="473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nvSpPr>
        <p:spPr>
          <a:xfrm>
            <a:off x="836700" y="657425"/>
            <a:ext cx="9009600" cy="25215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0000FF"/>
              </a:buClr>
              <a:buSzPts val="1600"/>
              <a:buFont typeface="Arial"/>
              <a:buChar char="●"/>
            </a:pPr>
            <a:r>
              <a:rPr b="1" i="0" lang="es-ES" sz="1600" u="none" cap="none" strike="noStrike">
                <a:solidFill>
                  <a:srgbClr val="0000FF"/>
                </a:solidFill>
                <a:latin typeface="Arial"/>
                <a:ea typeface="Arial"/>
                <a:cs typeface="Arial"/>
                <a:sym typeface="Arial"/>
              </a:rPr>
              <a:t>Sistemas de control de versiones</a:t>
            </a:r>
            <a:endParaRPr b="1" i="0" sz="1600" u="none" cap="none" strike="noStrike">
              <a:solidFill>
                <a:srgbClr val="0000FF"/>
              </a:solidFill>
              <a:latin typeface="Arial"/>
              <a:ea typeface="Arial"/>
              <a:cs typeface="Arial"/>
              <a:sym typeface="Arial"/>
            </a:endParaRPr>
          </a:p>
          <a:p>
            <a:pPr indent="0" lvl="0" marL="914400" marR="0" rtl="0" algn="just">
              <a:lnSpc>
                <a:spcPct val="115000"/>
              </a:lnSpc>
              <a:spcBef>
                <a:spcPts val="0"/>
              </a:spcBef>
              <a:spcAft>
                <a:spcPts val="0"/>
              </a:spcAft>
              <a:buClr>
                <a:srgbClr val="000000"/>
              </a:buClr>
              <a:buSzPts val="1600"/>
              <a:buFont typeface="Arial"/>
              <a:buNone/>
            </a:pPr>
            <a:r>
              <a:t/>
            </a:r>
            <a:endParaRPr b="1" i="0" sz="1600" u="none" cap="none" strike="noStrike">
              <a:solidFill>
                <a:srgbClr val="0000FF"/>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Para empezar, utilizamos un control de versiones llamado GitHub, que es un software que registra los cambios realizados sobre un archivo o conjunto de archivos a lo largo del tiempo. Además, de ser un sistema distribuido, cuenta con algunos beneficios tales como: velocidad, diseño sencillo, fuerte apoyó en el desarrollo no lineal, comportamiento distribuido, y es capaz de manejar grandes proyectos. </a:t>
            </a:r>
            <a:endParaRPr b="0" i="0" sz="1600" u="none" cap="none" strike="noStrike">
              <a:solidFill>
                <a:srgbClr val="0000FF"/>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199" name="Google Shape;199;p14"/>
          <p:cNvPicPr preferRelativeResize="0"/>
          <p:nvPr/>
        </p:nvPicPr>
        <p:blipFill rotWithShape="1">
          <a:blip r:embed="rId3">
            <a:alphaModFix/>
          </a:blip>
          <a:srcRect b="0" l="0" r="0" t="0"/>
          <a:stretch/>
        </p:blipFill>
        <p:spPr>
          <a:xfrm>
            <a:off x="2396225" y="3178925"/>
            <a:ext cx="6667500"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nvSpPr>
        <p:spPr>
          <a:xfrm>
            <a:off x="995025" y="443925"/>
            <a:ext cx="9016500" cy="995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FF"/>
              </a:buClr>
              <a:buSzPts val="1600"/>
              <a:buFont typeface="Arial"/>
              <a:buChar char="●"/>
            </a:pPr>
            <a:r>
              <a:rPr b="0" i="0" lang="es-ES" sz="1600" u="none" cap="none" strike="noStrike">
                <a:solidFill>
                  <a:srgbClr val="0000FF"/>
                </a:solidFill>
                <a:latin typeface="Arial"/>
                <a:ea typeface="Arial"/>
                <a:cs typeface="Arial"/>
                <a:sym typeface="Arial"/>
              </a:rPr>
              <a:t>Commits de repositorio</a:t>
            </a:r>
            <a:endParaRPr b="0" i="0" sz="16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En este se identifica el trabajo realizado por cada uno se los colaboradores en el proceso de ejecución de los entregables del primer trimestre.</a:t>
            </a:r>
            <a:endParaRPr b="0" i="0" sz="1600" u="none" cap="none" strike="noStrike">
              <a:solidFill>
                <a:srgbClr val="0000FF"/>
              </a:solidFill>
              <a:latin typeface="Arial"/>
              <a:ea typeface="Arial"/>
              <a:cs typeface="Arial"/>
              <a:sym typeface="Arial"/>
            </a:endParaRPr>
          </a:p>
        </p:txBody>
      </p:sp>
      <p:pic>
        <p:nvPicPr>
          <p:cNvPr id="206" name="Google Shape;206;p15"/>
          <p:cNvPicPr preferRelativeResize="0"/>
          <p:nvPr/>
        </p:nvPicPr>
        <p:blipFill rotWithShape="1">
          <a:blip r:embed="rId3">
            <a:alphaModFix/>
          </a:blip>
          <a:srcRect b="0" l="0" r="0" t="0"/>
          <a:stretch/>
        </p:blipFill>
        <p:spPr>
          <a:xfrm>
            <a:off x="1117475" y="1439025"/>
            <a:ext cx="8605900" cy="511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6"/>
          <p:cNvPicPr preferRelativeResize="0"/>
          <p:nvPr/>
        </p:nvPicPr>
        <p:blipFill rotWithShape="1">
          <a:blip r:embed="rId3">
            <a:alphaModFix/>
          </a:blip>
          <a:srcRect b="0" l="0" r="0" t="0"/>
          <a:stretch/>
        </p:blipFill>
        <p:spPr>
          <a:xfrm>
            <a:off x="1197425" y="691450"/>
            <a:ext cx="2852700" cy="28527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DITORIAL3.jpg" id="105" name="Google Shape;105;p2"/>
          <p:cNvPicPr preferRelativeResize="0"/>
          <p:nvPr/>
        </p:nvPicPr>
        <p:blipFill rotWithShape="1">
          <a:blip r:embed="rId3">
            <a:alphaModFix/>
          </a:blip>
          <a:srcRect b="0" l="0" r="0" t="14950"/>
          <a:stretch/>
        </p:blipFill>
        <p:spPr>
          <a:xfrm>
            <a:off x="-54226" y="-57320"/>
            <a:ext cx="12300452" cy="6972638"/>
          </a:xfrm>
          <a:prstGeom prst="rect">
            <a:avLst/>
          </a:prstGeom>
          <a:noFill/>
          <a:ln>
            <a:noFill/>
          </a:ln>
        </p:spPr>
      </p:pic>
      <p:sp>
        <p:nvSpPr>
          <p:cNvPr id="106" name="Google Shape;106;p2"/>
          <p:cNvSpPr/>
          <p:nvPr/>
        </p:nvSpPr>
        <p:spPr>
          <a:xfrm rot="-5400000">
            <a:off x="6128535" y="798880"/>
            <a:ext cx="7069800" cy="5274000"/>
          </a:xfrm>
          <a:prstGeom prst="rect">
            <a:avLst/>
          </a:prstGeom>
          <a:gradFill>
            <a:gsLst>
              <a:gs pos="0">
                <a:srgbClr val="000000">
                  <a:alpha val="44313"/>
                </a:srgbClr>
              </a:gs>
              <a:gs pos="100000">
                <a:srgbClr val="1F497D">
                  <a:alpha val="0"/>
                </a:srgbClr>
              </a:gs>
            </a:gsLst>
            <a:lin ang="16200038" scaled="0"/>
          </a:gradFill>
          <a:ln>
            <a:noFill/>
          </a:ln>
          <a:effectLst>
            <a:outerShdw blurRad="40000" rotWithShape="0" dir="5400000" dist="23000">
              <a:srgbClr val="000000">
                <a:alpha val="33725"/>
              </a:srgbClr>
            </a:outerShdw>
          </a:effectLst>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07" name="Google Shape;107;p2"/>
          <p:cNvSpPr txBox="1"/>
          <p:nvPr/>
        </p:nvSpPr>
        <p:spPr>
          <a:xfrm>
            <a:off x="7556800" y="1026677"/>
            <a:ext cx="4001100" cy="1638600"/>
          </a:xfrm>
          <a:prstGeom prst="rect">
            <a:avLst/>
          </a:prstGeom>
          <a:noFill/>
          <a:ln>
            <a:noFill/>
          </a:ln>
        </p:spPr>
        <p:txBody>
          <a:bodyPr anchorCtr="0" anchor="t" bIns="60925" lIns="121900" spcFirstLastPara="1" rIns="121900" wrap="square" tIns="60925">
            <a:noAutofit/>
          </a:bodyPr>
          <a:lstStyle/>
          <a:p>
            <a:pPr indent="0" lvl="0" marL="0" marR="0" rtl="0" algn="r">
              <a:lnSpc>
                <a:spcPct val="100000"/>
              </a:lnSpc>
              <a:spcBef>
                <a:spcPts val="0"/>
              </a:spcBef>
              <a:spcAft>
                <a:spcPts val="0"/>
              </a:spcAft>
              <a:buClr>
                <a:srgbClr val="000000"/>
              </a:buClr>
              <a:buSzPts val="1500"/>
              <a:buFont typeface="Arial"/>
              <a:buNone/>
            </a:pPr>
            <a:r>
              <a:rPr b="1" i="0" lang="es-ES" sz="1500" u="none" cap="none" strike="noStrike">
                <a:solidFill>
                  <a:schemeClr val="lt1"/>
                </a:solidFill>
                <a:latin typeface="Arial"/>
                <a:ea typeface="Arial"/>
                <a:cs typeface="Arial"/>
                <a:sym typeface="Arial"/>
              </a:rPr>
              <a:t>SOD </a:t>
            </a:r>
            <a:endParaRPr b="1" i="0" sz="1500" u="none" cap="none" strike="noStrike">
              <a:solidFill>
                <a:schemeClr val="lt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rPr b="1" i="0" lang="es-ES" sz="1500" u="none" cap="none" strike="noStrike">
                <a:solidFill>
                  <a:schemeClr val="lt1"/>
                </a:solidFill>
                <a:latin typeface="Arial"/>
                <a:ea typeface="Arial"/>
                <a:cs typeface="Arial"/>
                <a:sym typeface="Arial"/>
              </a:rPr>
              <a:t>Nice Jeans</a:t>
            </a:r>
            <a:endParaRPr b="1" i="0" sz="1500" u="none" cap="none" strike="noStrike">
              <a:solidFill>
                <a:schemeClr val="lt1"/>
              </a:solidFill>
              <a:latin typeface="Arial"/>
              <a:ea typeface="Arial"/>
              <a:cs typeface="Arial"/>
              <a:sym typeface="Arial"/>
            </a:endParaRPr>
          </a:p>
        </p:txBody>
      </p:sp>
      <p:sp>
        <p:nvSpPr>
          <p:cNvPr id="108" name="Google Shape;108;p2"/>
          <p:cNvSpPr txBox="1"/>
          <p:nvPr/>
        </p:nvSpPr>
        <p:spPr>
          <a:xfrm>
            <a:off x="8441839" y="2243810"/>
            <a:ext cx="3116100" cy="779700"/>
          </a:xfrm>
          <a:prstGeom prst="rect">
            <a:avLst/>
          </a:prstGeom>
          <a:noFill/>
          <a:ln>
            <a:noFill/>
          </a:ln>
        </p:spPr>
        <p:txBody>
          <a:bodyPr anchorCtr="0" anchor="t" bIns="60925" lIns="121900" spcFirstLastPara="1" rIns="121900" wrap="square" tIns="60925">
            <a:noAutofit/>
          </a:bodyPr>
          <a:lstStyle/>
          <a:p>
            <a:pPr indent="0" lvl="0" marL="0" marR="0" rtl="0" algn="r">
              <a:lnSpc>
                <a:spcPct val="100000"/>
              </a:lnSpc>
              <a:spcBef>
                <a:spcPts val="0"/>
              </a:spcBef>
              <a:spcAft>
                <a:spcPts val="0"/>
              </a:spcAft>
              <a:buClr>
                <a:srgbClr val="000000"/>
              </a:buClr>
              <a:buSzPts val="1600"/>
              <a:buFont typeface="Arial"/>
              <a:buNone/>
            </a:pPr>
            <a:r>
              <a:rPr b="0" i="0" lang="es-ES" sz="1600" u="none" cap="none" strike="noStrike">
                <a:solidFill>
                  <a:schemeClr val="lt1"/>
                </a:solidFill>
                <a:latin typeface="Arial"/>
                <a:ea typeface="Arial"/>
                <a:cs typeface="Arial"/>
                <a:sym typeface="Arial"/>
              </a:rPr>
              <a:t>ADSI SENA 2020</a:t>
            </a:r>
            <a:endParaRPr b="0" i="0" sz="1600" u="none" cap="none" strike="noStrike">
              <a:solidFill>
                <a:schemeClr val="dk1"/>
              </a:solidFill>
              <a:latin typeface="Arial"/>
              <a:ea typeface="Arial"/>
              <a:cs typeface="Arial"/>
              <a:sym typeface="Arial"/>
            </a:endParaRPr>
          </a:p>
        </p:txBody>
      </p:sp>
      <p:pic>
        <p:nvPicPr>
          <p:cNvPr id="109" name="Google Shape;109;p2"/>
          <p:cNvPicPr preferRelativeResize="0"/>
          <p:nvPr/>
        </p:nvPicPr>
        <p:blipFill rotWithShape="1">
          <a:blip r:embed="rId4">
            <a:alphaModFix/>
          </a:blip>
          <a:srcRect b="0" l="0" r="0" t="0"/>
          <a:stretch/>
        </p:blipFill>
        <p:spPr>
          <a:xfrm flipH="1" rot="10800000">
            <a:off x="10263875" y="1604750"/>
            <a:ext cx="1163800" cy="74950"/>
          </a:xfrm>
          <a:prstGeom prst="rect">
            <a:avLst/>
          </a:prstGeom>
          <a:noFill/>
          <a:ln>
            <a:noFill/>
          </a:ln>
        </p:spPr>
      </p:pic>
      <p:pic>
        <p:nvPicPr>
          <p:cNvPr descr="naranja.png" id="110" name="Google Shape;110;p2"/>
          <p:cNvPicPr preferRelativeResize="0"/>
          <p:nvPr/>
        </p:nvPicPr>
        <p:blipFill rotWithShape="1">
          <a:blip r:embed="rId5">
            <a:alphaModFix/>
          </a:blip>
          <a:srcRect b="17815" l="21029" r="22453" t="19997"/>
          <a:stretch/>
        </p:blipFill>
        <p:spPr>
          <a:xfrm>
            <a:off x="396273" y="387278"/>
            <a:ext cx="801836" cy="804925"/>
          </a:xfrm>
          <a:prstGeom prst="rect">
            <a:avLst/>
          </a:prstGeom>
          <a:noFill/>
          <a:ln>
            <a:noFill/>
          </a:ln>
        </p:spPr>
      </p:pic>
      <p:pic>
        <p:nvPicPr>
          <p:cNvPr id="111" name="Google Shape;111;p2"/>
          <p:cNvPicPr preferRelativeResize="0"/>
          <p:nvPr/>
        </p:nvPicPr>
        <p:blipFill rotWithShape="1">
          <a:blip r:embed="rId4">
            <a:alphaModFix/>
          </a:blip>
          <a:srcRect b="0" l="0" r="0" t="0"/>
          <a:stretch/>
        </p:blipFill>
        <p:spPr>
          <a:xfrm flipH="1" rot="10800000">
            <a:off x="9202625" y="2074975"/>
            <a:ext cx="2355200" cy="80900"/>
          </a:xfrm>
          <a:prstGeom prst="rect">
            <a:avLst/>
          </a:prstGeom>
          <a:noFill/>
          <a:ln>
            <a:noFill/>
          </a:ln>
        </p:spPr>
      </p:pic>
      <p:sp>
        <p:nvSpPr>
          <p:cNvPr id="112" name="Google Shape;112;p2"/>
          <p:cNvSpPr txBox="1"/>
          <p:nvPr/>
        </p:nvSpPr>
        <p:spPr>
          <a:xfrm>
            <a:off x="7943225" y="2665275"/>
            <a:ext cx="4732500" cy="238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ES" sz="1500" u="none" cap="none" strike="noStrike">
                <a:solidFill>
                  <a:srgbClr val="FFFFFF"/>
                </a:solidFill>
                <a:latin typeface="Arial"/>
                <a:ea typeface="Arial"/>
                <a:cs typeface="Arial"/>
                <a:sym typeface="Arial"/>
              </a:rPr>
              <a:t>FICHA: 2067469</a:t>
            </a:r>
            <a:endParaRPr b="1"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s-ES" sz="1500" u="none" cap="none" strike="noStrike">
                <a:solidFill>
                  <a:srgbClr val="FFFFFF"/>
                </a:solidFill>
                <a:latin typeface="Arial"/>
                <a:ea typeface="Arial"/>
                <a:cs typeface="Arial"/>
                <a:sym typeface="Arial"/>
              </a:rPr>
              <a:t>OLAVE SANTAMARIA DARLY YHOANA</a:t>
            </a:r>
            <a:endParaRPr b="1"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s-ES" sz="1500" u="none" cap="none" strike="noStrike">
                <a:solidFill>
                  <a:srgbClr val="FFFFFF"/>
                </a:solidFill>
                <a:latin typeface="Arial"/>
                <a:ea typeface="Arial"/>
                <a:cs typeface="Arial"/>
                <a:sym typeface="Arial"/>
              </a:rPr>
              <a:t>OSORIO GARZON EIMY FAHYZARI</a:t>
            </a:r>
            <a:endParaRPr b="1"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s-ES" sz="1500" u="none" cap="none" strike="noStrike">
                <a:solidFill>
                  <a:srgbClr val="FFFFFF"/>
                </a:solidFill>
                <a:latin typeface="Arial"/>
                <a:ea typeface="Arial"/>
                <a:cs typeface="Arial"/>
                <a:sym typeface="Arial"/>
              </a:rPr>
              <a:t>PINEDA CIFUENTES JORGE STEVEN</a:t>
            </a:r>
            <a:endParaRPr b="1"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s-ES" sz="1500" u="none" cap="none" strike="noStrike">
                <a:solidFill>
                  <a:srgbClr val="FFFFFF"/>
                </a:solidFill>
                <a:latin typeface="Arial"/>
                <a:ea typeface="Arial"/>
                <a:cs typeface="Arial"/>
                <a:sym typeface="Arial"/>
              </a:rPr>
              <a:t>MARTINEZ VIDALES CESAR ALBERTO</a:t>
            </a:r>
            <a:endParaRPr b="1"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s-ES" sz="1500" u="none" cap="none" strike="noStrike">
                <a:solidFill>
                  <a:srgbClr val="FFFFFF"/>
                </a:solidFill>
                <a:latin typeface="Arial"/>
                <a:ea typeface="Arial"/>
                <a:cs typeface="Arial"/>
                <a:sym typeface="Arial"/>
              </a:rPr>
              <a:t>MENDIETA  DEISY ROCIO</a:t>
            </a:r>
            <a:endParaRPr b="1"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3" name="Google Shape;113;p2"/>
          <p:cNvPicPr preferRelativeResize="0"/>
          <p:nvPr/>
        </p:nvPicPr>
        <p:blipFill rotWithShape="1">
          <a:blip r:embed="rId4">
            <a:alphaModFix/>
          </a:blip>
          <a:srcRect b="0" l="0" r="0" t="0"/>
          <a:stretch/>
        </p:blipFill>
        <p:spPr>
          <a:xfrm flipH="1" rot="10800000">
            <a:off x="8044325" y="3010950"/>
            <a:ext cx="1527625" cy="9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nvSpPr>
        <p:spPr>
          <a:xfrm>
            <a:off x="1841704" y="763795"/>
            <a:ext cx="8034000" cy="5330400"/>
          </a:xfrm>
          <a:prstGeom prst="rect">
            <a:avLst/>
          </a:prstGeom>
          <a:noFill/>
          <a:ln>
            <a:noFill/>
          </a:ln>
        </p:spPr>
        <p:txBody>
          <a:bodyPr anchorCtr="0" anchor="t" bIns="121900" lIns="121900" spcFirstLastPara="1" rIns="121900" wrap="square" tIns="121900">
            <a:noAutofit/>
          </a:bodyPr>
          <a:lstStyle/>
          <a:p>
            <a:pPr indent="0" lvl="0" marL="0" marR="0" rtl="0" algn="just">
              <a:lnSpc>
                <a:spcPct val="115000"/>
              </a:lnSpc>
              <a:spcBef>
                <a:spcPts val="0"/>
              </a:spcBef>
              <a:spcAft>
                <a:spcPts val="0"/>
              </a:spcAft>
              <a:buClr>
                <a:srgbClr val="000000"/>
              </a:buClr>
              <a:buSzPts val="2400"/>
              <a:buFont typeface="Arial"/>
              <a:buNone/>
            </a:pPr>
            <a:r>
              <a:rPr b="0" i="0" lang="es-ES" sz="2400" u="none" cap="none" strike="noStrike">
                <a:solidFill>
                  <a:srgbClr val="FFFFFF"/>
                </a:solidFill>
                <a:latin typeface="Arial"/>
                <a:ea typeface="Arial"/>
                <a:cs typeface="Arial"/>
                <a:sym typeface="Arial"/>
              </a:rPr>
              <a:t>Sistema de información SOD - Nice Jeans</a:t>
            </a:r>
            <a:endParaRPr b="0" i="0" sz="2400" u="none" cap="none" strike="noStrike">
              <a:solidFill>
                <a:srgbClr val="FFFF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Planteamiento del problema </a:t>
            </a:r>
            <a:endParaRPr b="0" i="0" sz="16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Objetivo general</a:t>
            </a:r>
            <a:endParaRPr b="0" i="0" sz="16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Objetivos específicos </a:t>
            </a:r>
            <a:endParaRPr b="0" i="0" sz="16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Alcance del  proyecto</a:t>
            </a:r>
            <a:endParaRPr b="0" i="0" sz="16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Justificación</a:t>
            </a:r>
            <a:endParaRPr b="0" i="0" sz="16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Técnicas de levantamiento de información </a:t>
            </a:r>
            <a:endParaRPr b="0" i="0" sz="16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Elaboración del BPMN</a:t>
            </a:r>
            <a:endParaRPr b="0" i="0" sz="16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Formulario IEEE 830</a:t>
            </a:r>
            <a:endParaRPr b="0" i="0" sz="16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Diagrama de casos de uso</a:t>
            </a:r>
            <a:endParaRPr b="0" i="0" sz="1600" u="none" cap="none" strike="noStrike">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b="0" i="0" lang="es-ES" sz="1600" u="none" cap="none" strike="noStrike">
                <a:solidFill>
                  <a:srgbClr val="FFFFFF"/>
                </a:solidFill>
                <a:latin typeface="Arial"/>
                <a:ea typeface="Arial"/>
                <a:cs typeface="Arial"/>
                <a:sym typeface="Arial"/>
              </a:rPr>
              <a:t>Formato de casos de uso extendido</a:t>
            </a:r>
            <a:endParaRPr b="0" i="0" sz="1600" u="none" cap="none" strike="noStrike">
              <a:solidFill>
                <a:srgbClr val="FFFFFF"/>
              </a:solidFill>
              <a:latin typeface="Arial"/>
              <a:ea typeface="Arial"/>
              <a:cs typeface="Arial"/>
              <a:sym typeface="Arial"/>
            </a:endParaRPr>
          </a:p>
          <a:p>
            <a:pPr indent="-323850" lvl="0" marL="457200" marR="0" rtl="0" algn="l">
              <a:lnSpc>
                <a:spcPct val="115000"/>
              </a:lnSpc>
              <a:spcBef>
                <a:spcPts val="0"/>
              </a:spcBef>
              <a:spcAft>
                <a:spcPts val="0"/>
              </a:spcAft>
              <a:buClr>
                <a:srgbClr val="FFFFFF"/>
              </a:buClr>
              <a:buSzPts val="1500"/>
              <a:buFont typeface="Arial"/>
              <a:buChar char="●"/>
            </a:pPr>
            <a:r>
              <a:rPr b="0" i="0" lang="es-ES" sz="1600" u="none" cap="none" strike="noStrike">
                <a:solidFill>
                  <a:srgbClr val="FFFFFF"/>
                </a:solidFill>
                <a:latin typeface="Arial"/>
                <a:ea typeface="Arial"/>
                <a:cs typeface="Arial"/>
                <a:sym typeface="Arial"/>
              </a:rPr>
              <a:t>Sistemas de control de versiones</a:t>
            </a:r>
            <a:endParaRPr b="0" i="0" sz="1500" u="none" cap="none" strike="noStrike">
              <a:solidFill>
                <a:srgbClr val="FFFFFF"/>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5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FFFFF"/>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nvSpPr>
        <p:spPr>
          <a:xfrm>
            <a:off x="1048175" y="673825"/>
            <a:ext cx="8879400" cy="27309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0000FF"/>
              </a:buClr>
              <a:buSzPts val="1600"/>
              <a:buFont typeface="Arial"/>
              <a:buChar char="●"/>
            </a:pPr>
            <a:r>
              <a:rPr b="1" i="0" lang="es-ES" sz="1600" u="none" cap="none" strike="noStrike">
                <a:solidFill>
                  <a:srgbClr val="0000FF"/>
                </a:solidFill>
                <a:latin typeface="Arial"/>
                <a:ea typeface="Arial"/>
                <a:cs typeface="Arial"/>
                <a:sym typeface="Arial"/>
              </a:rPr>
              <a:t>Planteamiento del problema</a:t>
            </a:r>
            <a:r>
              <a:rPr b="0" i="0" lang="es-ES" sz="1600" u="none" cap="none" strike="noStrike">
                <a:solidFill>
                  <a:srgbClr val="0000FF"/>
                </a:solidFill>
                <a:latin typeface="Arial"/>
                <a:ea typeface="Arial"/>
                <a:cs typeface="Arial"/>
                <a:sym typeface="Arial"/>
              </a:rPr>
              <a:t> </a:t>
            </a:r>
            <a:endParaRPr b="0" i="0" sz="1600" u="none"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600" u="none" cap="none" strike="noStrike">
              <a:solidFill>
                <a:srgbClr val="0000FF"/>
              </a:solidFill>
              <a:latin typeface="Arial"/>
              <a:ea typeface="Arial"/>
              <a:cs typeface="Arial"/>
              <a:sym typeface="Arial"/>
            </a:endParaRPr>
          </a:p>
          <a:p>
            <a:pPr indent="-330200" lvl="0" marL="457200" marR="0" rtl="0" algn="just">
              <a:lnSpc>
                <a:spcPct val="115000"/>
              </a:lnSpc>
              <a:spcBef>
                <a:spcPts val="0"/>
              </a:spcBef>
              <a:spcAft>
                <a:spcPts val="0"/>
              </a:spcAft>
              <a:buClr>
                <a:srgbClr val="0000FF"/>
              </a:buClr>
              <a:buSzPts val="1600"/>
              <a:buFont typeface="Arial"/>
              <a:buAutoNum type="arabicPeriod"/>
            </a:pPr>
            <a:r>
              <a:rPr b="0" i="0" lang="es-ES" sz="1600" u="none" cap="none" strike="noStrike">
                <a:solidFill>
                  <a:srgbClr val="0000FF"/>
                </a:solidFill>
                <a:latin typeface="Arial"/>
                <a:ea typeface="Arial"/>
                <a:cs typeface="Arial"/>
                <a:sym typeface="Arial"/>
              </a:rPr>
              <a:t>Nice Jeans busca establecer un medio de comunicaci</a:t>
            </a:r>
            <a:r>
              <a:rPr lang="es-ES" sz="1600">
                <a:solidFill>
                  <a:srgbClr val="0000FF"/>
                </a:solidFill>
              </a:rPr>
              <a:t>ó</a:t>
            </a:r>
            <a:r>
              <a:rPr b="0" i="0" lang="es-ES" sz="1600" u="none" cap="none" strike="noStrike">
                <a:solidFill>
                  <a:srgbClr val="0000FF"/>
                </a:solidFill>
                <a:latin typeface="Arial"/>
                <a:ea typeface="Arial"/>
                <a:cs typeface="Arial"/>
                <a:sym typeface="Arial"/>
              </a:rPr>
              <a:t>n y navegaci</a:t>
            </a:r>
            <a:r>
              <a:rPr lang="es-ES" sz="1600">
                <a:solidFill>
                  <a:srgbClr val="0000FF"/>
                </a:solidFill>
              </a:rPr>
              <a:t>ó</a:t>
            </a:r>
            <a:r>
              <a:rPr b="0" i="0" lang="es-ES" sz="1600" u="none" cap="none" strike="noStrike">
                <a:solidFill>
                  <a:srgbClr val="0000FF"/>
                </a:solidFill>
                <a:latin typeface="Arial"/>
                <a:ea typeface="Arial"/>
                <a:cs typeface="Arial"/>
                <a:sym typeface="Arial"/>
              </a:rPr>
              <a:t>n de datos manejados en la empresa.</a:t>
            </a:r>
            <a:endParaRPr b="0" i="0" sz="1600" u="none" cap="none" strike="noStrike">
              <a:solidFill>
                <a:srgbClr val="0000FF"/>
              </a:solidFill>
              <a:latin typeface="Arial"/>
              <a:ea typeface="Arial"/>
              <a:cs typeface="Arial"/>
              <a:sym typeface="Arial"/>
            </a:endParaRPr>
          </a:p>
          <a:p>
            <a:pPr indent="-330200" lvl="0" marL="457200" marR="0" rtl="0" algn="just">
              <a:lnSpc>
                <a:spcPct val="115000"/>
              </a:lnSpc>
              <a:spcBef>
                <a:spcPts val="0"/>
              </a:spcBef>
              <a:spcAft>
                <a:spcPts val="0"/>
              </a:spcAft>
              <a:buClr>
                <a:srgbClr val="0000FF"/>
              </a:buClr>
              <a:buSzPts val="1600"/>
              <a:buFont typeface="Arial"/>
              <a:buAutoNum type="arabicPeriod"/>
            </a:pPr>
            <a:r>
              <a:rPr b="0" i="0" lang="es-ES" sz="1600" u="none" cap="none" strike="noStrike">
                <a:solidFill>
                  <a:srgbClr val="0000FF"/>
                </a:solidFill>
                <a:latin typeface="Arial"/>
                <a:ea typeface="Arial"/>
                <a:cs typeface="Arial"/>
                <a:sym typeface="Arial"/>
              </a:rPr>
              <a:t>La plataforma </a:t>
            </a:r>
            <a:r>
              <a:rPr lang="es-ES" sz="1600">
                <a:solidFill>
                  <a:srgbClr val="0000FF"/>
                </a:solidFill>
              </a:rPr>
              <a:t>por </a:t>
            </a:r>
            <a:r>
              <a:rPr b="0" i="0" lang="es-ES" sz="1600" u="none" cap="none" strike="noStrike">
                <a:solidFill>
                  <a:srgbClr val="0000FF"/>
                </a:solidFill>
                <a:latin typeface="Arial"/>
                <a:ea typeface="Arial"/>
                <a:cs typeface="Arial"/>
                <a:sym typeface="Arial"/>
              </a:rPr>
              <a:t>crear deberá ser interactiva y de fácil manejo para los empleados de la empresa.</a:t>
            </a:r>
            <a:endParaRPr b="0" i="0" sz="1600" u="none" cap="none" strike="noStrike">
              <a:solidFill>
                <a:srgbClr val="0000FF"/>
              </a:solidFill>
              <a:latin typeface="Arial"/>
              <a:ea typeface="Arial"/>
              <a:cs typeface="Arial"/>
              <a:sym typeface="Arial"/>
            </a:endParaRPr>
          </a:p>
          <a:p>
            <a:pPr indent="-330200" lvl="0" marL="457200" marR="0" rtl="0" algn="just">
              <a:lnSpc>
                <a:spcPct val="115000"/>
              </a:lnSpc>
              <a:spcBef>
                <a:spcPts val="0"/>
              </a:spcBef>
              <a:spcAft>
                <a:spcPts val="0"/>
              </a:spcAft>
              <a:buClr>
                <a:srgbClr val="0000FF"/>
              </a:buClr>
              <a:buSzPts val="1600"/>
              <a:buFont typeface="Arial"/>
              <a:buAutoNum type="arabicPeriod"/>
            </a:pPr>
            <a:r>
              <a:rPr b="0" i="0" lang="es-ES" sz="1600" u="none" cap="none" strike="noStrike">
                <a:solidFill>
                  <a:srgbClr val="0000FF"/>
                </a:solidFill>
                <a:latin typeface="Arial"/>
                <a:ea typeface="Arial"/>
                <a:cs typeface="Arial"/>
                <a:sym typeface="Arial"/>
              </a:rPr>
              <a:t>El administrador deberá tener control total sobre todas las BD, teniendo la opción de gestionar cada una de ellas.</a:t>
            </a:r>
            <a:endParaRPr b="0" i="0" sz="1600" u="none" cap="none" strike="noStrike">
              <a:solidFill>
                <a:srgbClr val="0000FF"/>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579600" y="3404725"/>
            <a:ext cx="2414600" cy="2911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1270750" y="774150"/>
            <a:ext cx="7577400" cy="53097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0000FF"/>
              </a:buClr>
              <a:buSzPts val="1600"/>
              <a:buFont typeface="Arial"/>
              <a:buChar char="●"/>
            </a:pPr>
            <a:r>
              <a:rPr b="1" i="0" lang="es-ES" sz="1600" u="none" cap="none" strike="noStrike">
                <a:solidFill>
                  <a:srgbClr val="0000FF"/>
                </a:solidFill>
                <a:latin typeface="Arial"/>
                <a:ea typeface="Arial"/>
                <a:cs typeface="Arial"/>
                <a:sym typeface="Arial"/>
              </a:rPr>
              <a:t>Objetivo general</a:t>
            </a:r>
            <a:endParaRPr b="1" i="0" sz="1600" u="none"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600"/>
              <a:buFont typeface="Arial"/>
              <a:buNone/>
            </a:pPr>
            <a:r>
              <a:t/>
            </a:r>
            <a:endParaRPr sz="1600">
              <a:solidFill>
                <a:schemeClr val="dk1"/>
              </a:solidFill>
            </a:endParaRPr>
          </a:p>
          <a:p>
            <a:pPr indent="0" lvl="0" marL="0" marR="0" rtl="0" algn="just">
              <a:lnSpc>
                <a:spcPct val="115000"/>
              </a:lnSpc>
              <a:spcBef>
                <a:spcPts val="0"/>
              </a:spcBef>
              <a:spcAft>
                <a:spcPts val="0"/>
              </a:spcAft>
              <a:buClr>
                <a:schemeClr val="dk1"/>
              </a:buClr>
              <a:buSzPts val="1600"/>
              <a:buFont typeface="Arial"/>
              <a:buNone/>
            </a:pPr>
            <a:r>
              <a:rPr lang="es-ES" sz="1600">
                <a:solidFill>
                  <a:srgbClr val="0000FF"/>
                </a:solidFill>
              </a:rPr>
              <a:t>Diseñar un sistema de información en la web, para gestión de BD de cada proceso en la empresa, enfocado en el control total del administrador sobre la documentación de dichos procedimientos, haciendo una sistematización y digitalización de la información, optimizando la coordinación de la empresa.</a:t>
            </a:r>
            <a:endParaRPr sz="1600">
              <a:solidFill>
                <a:srgbClr val="0000FF"/>
              </a:solidFill>
            </a:endParaRPr>
          </a:p>
          <a:p>
            <a:pPr indent="0" lvl="0" marL="0" marR="0" rtl="0" algn="just">
              <a:lnSpc>
                <a:spcPct val="115000"/>
              </a:lnSpc>
              <a:spcBef>
                <a:spcPts val="0"/>
              </a:spcBef>
              <a:spcAft>
                <a:spcPts val="0"/>
              </a:spcAft>
              <a:buClr>
                <a:schemeClr val="dk1"/>
              </a:buClr>
              <a:buSzPts val="11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33" name="Google Shape;133;p5"/>
          <p:cNvPicPr preferRelativeResize="0"/>
          <p:nvPr/>
        </p:nvPicPr>
        <p:blipFill rotWithShape="1">
          <a:blip r:embed="rId3">
            <a:alphaModFix/>
          </a:blip>
          <a:srcRect b="0" l="0" r="0" t="0"/>
          <a:stretch/>
        </p:blipFill>
        <p:spPr>
          <a:xfrm>
            <a:off x="5379725" y="3049350"/>
            <a:ext cx="4591725" cy="344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nvSpPr>
        <p:spPr>
          <a:xfrm>
            <a:off x="428625" y="510875"/>
            <a:ext cx="9873600" cy="6659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00"/>
              <a:buFont typeface="Arial"/>
              <a:buNone/>
            </a:pPr>
            <a:r>
              <a:t/>
            </a:r>
            <a:endParaRPr b="1" i="0" sz="1600" u="none"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t/>
            </a:r>
            <a:endParaRPr b="1" i="0" sz="1600" u="none"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rPr b="1" i="0" lang="es-ES" sz="1600" u="none" cap="none" strike="noStrike">
                <a:solidFill>
                  <a:srgbClr val="0000FF"/>
                </a:solidFill>
                <a:latin typeface="Arial"/>
                <a:ea typeface="Arial"/>
                <a:cs typeface="Arial"/>
                <a:sym typeface="Arial"/>
              </a:rPr>
              <a:t>Objetivos específicos</a:t>
            </a:r>
            <a:endParaRPr b="1" i="0" sz="1600" u="none"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t/>
            </a:r>
            <a:endParaRPr b="0" i="0" sz="1600" u="none" cap="none" strike="noStrike">
              <a:solidFill>
                <a:srgbClr val="0000FF"/>
              </a:solidFill>
              <a:latin typeface="Arial"/>
              <a:ea typeface="Arial"/>
              <a:cs typeface="Arial"/>
              <a:sym typeface="Arial"/>
            </a:endParaRPr>
          </a:p>
          <a:p>
            <a:pPr indent="-330200" lvl="0" marL="540000" marR="0" rtl="0" algn="just">
              <a:lnSpc>
                <a:spcPct val="115000"/>
              </a:lnSpc>
              <a:spcBef>
                <a:spcPts val="0"/>
              </a:spcBef>
              <a:spcAft>
                <a:spcPts val="0"/>
              </a:spcAft>
              <a:buClr>
                <a:srgbClr val="0000FF"/>
              </a:buClr>
              <a:buSzPts val="1600"/>
              <a:buFont typeface="Arial"/>
              <a:buAutoNum type="arabicPeriod"/>
            </a:pPr>
            <a:r>
              <a:rPr b="0" i="0" lang="es-ES" sz="1600" u="none" cap="none" strike="noStrike">
                <a:solidFill>
                  <a:srgbClr val="0000FF"/>
                </a:solidFill>
                <a:latin typeface="Arial"/>
                <a:ea typeface="Arial"/>
                <a:cs typeface="Arial"/>
                <a:sym typeface="Arial"/>
              </a:rPr>
              <a:t>Generar una base de datos que</a:t>
            </a:r>
            <a:r>
              <a:rPr lang="es-ES" sz="1600">
                <a:solidFill>
                  <a:srgbClr val="0000FF"/>
                </a:solidFill>
              </a:rPr>
              <a:t> suministre las referencias  necesarias para el sistema de </a:t>
            </a:r>
            <a:r>
              <a:rPr lang="es-ES" sz="1600">
                <a:solidFill>
                  <a:srgbClr val="0000FF"/>
                </a:solidFill>
              </a:rPr>
              <a:t>información</a:t>
            </a:r>
            <a:r>
              <a:rPr lang="es-ES" sz="1600">
                <a:solidFill>
                  <a:srgbClr val="0000FF"/>
                </a:solidFill>
              </a:rPr>
              <a:t> en la web.</a:t>
            </a:r>
            <a:endParaRPr b="0" i="0" sz="1600" u="none" cap="none" strike="noStrike">
              <a:solidFill>
                <a:srgbClr val="0000FF"/>
              </a:solidFill>
              <a:latin typeface="Arial"/>
              <a:ea typeface="Arial"/>
              <a:cs typeface="Arial"/>
              <a:sym typeface="Arial"/>
            </a:endParaRPr>
          </a:p>
          <a:p>
            <a:pPr indent="-330200" lvl="0" marL="540000" marR="0" rtl="0" algn="just">
              <a:lnSpc>
                <a:spcPct val="115000"/>
              </a:lnSpc>
              <a:spcBef>
                <a:spcPts val="0"/>
              </a:spcBef>
              <a:spcAft>
                <a:spcPts val="0"/>
              </a:spcAft>
              <a:buClr>
                <a:srgbClr val="0000FF"/>
              </a:buClr>
              <a:buSzPts val="1600"/>
              <a:buFont typeface="Arial"/>
              <a:buAutoNum type="arabicPeriod"/>
            </a:pPr>
            <a:r>
              <a:rPr b="0" i="0" lang="es-ES" sz="1600" u="none" cap="none" strike="noStrike">
                <a:solidFill>
                  <a:srgbClr val="0000FF"/>
                </a:solidFill>
                <a:latin typeface="Arial"/>
                <a:ea typeface="Arial"/>
                <a:cs typeface="Arial"/>
                <a:sym typeface="Arial"/>
              </a:rPr>
              <a:t>Producir listas de fácil acceso y manipulación para el cliente donde pueda almacenar toda la información en un entorno virtual con copias de seguridad.</a:t>
            </a:r>
            <a:endParaRPr b="0" i="0" sz="1600" u="none" cap="none" strike="noStrike">
              <a:solidFill>
                <a:srgbClr val="0000FF"/>
              </a:solidFill>
              <a:latin typeface="Arial"/>
              <a:ea typeface="Arial"/>
              <a:cs typeface="Arial"/>
              <a:sym typeface="Arial"/>
            </a:endParaRPr>
          </a:p>
          <a:p>
            <a:pPr indent="-330199" lvl="0" marL="540000" marR="0" rtl="0" algn="just">
              <a:lnSpc>
                <a:spcPct val="115000"/>
              </a:lnSpc>
              <a:spcBef>
                <a:spcPts val="0"/>
              </a:spcBef>
              <a:spcAft>
                <a:spcPts val="0"/>
              </a:spcAft>
              <a:buClr>
                <a:srgbClr val="0000FF"/>
              </a:buClr>
              <a:buSzPts val="1600"/>
              <a:buAutoNum type="arabicPeriod"/>
            </a:pPr>
            <a:r>
              <a:rPr lang="es-ES" sz="1600">
                <a:solidFill>
                  <a:srgbClr val="0000FF"/>
                </a:solidFill>
              </a:rPr>
              <a:t>Actualización</a:t>
            </a:r>
            <a:r>
              <a:rPr lang="es-ES" sz="1600">
                <a:solidFill>
                  <a:srgbClr val="0000FF"/>
                </a:solidFill>
              </a:rPr>
              <a:t> de BD en tiempo indeterminado para la correcta funcionalidad del sistema de </a:t>
            </a:r>
            <a:r>
              <a:rPr lang="es-ES" sz="1600">
                <a:solidFill>
                  <a:srgbClr val="0000FF"/>
                </a:solidFill>
              </a:rPr>
              <a:t>información implantado.</a:t>
            </a:r>
            <a:r>
              <a:rPr lang="es-ES" sz="1600">
                <a:solidFill>
                  <a:srgbClr val="0000FF"/>
                </a:solidFill>
              </a:rPr>
              <a:t> </a:t>
            </a:r>
            <a:endParaRPr sz="1600">
              <a:solidFill>
                <a:srgbClr val="0000FF"/>
              </a:solidFill>
            </a:endParaRPr>
          </a:p>
        </p:txBody>
      </p:sp>
      <p:pic>
        <p:nvPicPr>
          <p:cNvPr id="140" name="Google Shape;140;p6"/>
          <p:cNvPicPr preferRelativeResize="0"/>
          <p:nvPr/>
        </p:nvPicPr>
        <p:blipFill rotWithShape="1">
          <a:blip r:embed="rId3">
            <a:alphaModFix/>
          </a:blip>
          <a:srcRect b="0" l="0" r="0" t="0"/>
          <a:stretch/>
        </p:blipFill>
        <p:spPr>
          <a:xfrm>
            <a:off x="7484175" y="3878375"/>
            <a:ext cx="2743200" cy="265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nvSpPr>
        <p:spPr>
          <a:xfrm>
            <a:off x="1347375" y="826275"/>
            <a:ext cx="3466800" cy="46845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0000FF"/>
              </a:buClr>
              <a:buSzPts val="1600"/>
              <a:buFont typeface="Arial"/>
              <a:buChar char="●"/>
            </a:pPr>
            <a:r>
              <a:rPr b="0" i="0" lang="es-ES" sz="1600" u="none" cap="none" strike="noStrike">
                <a:solidFill>
                  <a:srgbClr val="0000FF"/>
                </a:solidFill>
                <a:latin typeface="Arial"/>
                <a:ea typeface="Arial"/>
                <a:cs typeface="Arial"/>
                <a:sym typeface="Arial"/>
              </a:rPr>
              <a:t>Alcance del proyecto</a:t>
            </a:r>
            <a:endParaRPr b="0" i="0" sz="1600" u="none"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t/>
            </a:r>
            <a:endParaRPr b="0" i="0" sz="1600" u="none"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Realizar todo un sistema de información que </a:t>
            </a:r>
            <a:r>
              <a:rPr lang="es-ES" sz="1600">
                <a:solidFill>
                  <a:srgbClr val="0000FF"/>
                </a:solidFill>
              </a:rPr>
              <a:t>esté</a:t>
            </a:r>
            <a:r>
              <a:rPr b="0" i="0" lang="es-ES" sz="1600" u="none" cap="none" strike="noStrike">
                <a:solidFill>
                  <a:srgbClr val="0000FF"/>
                </a:solidFill>
                <a:latin typeface="Arial"/>
                <a:ea typeface="Arial"/>
                <a:cs typeface="Arial"/>
                <a:sym typeface="Arial"/>
              </a:rPr>
              <a:t> en la web</a:t>
            </a:r>
            <a:r>
              <a:rPr lang="es-ES" sz="1600">
                <a:solidFill>
                  <a:srgbClr val="0000FF"/>
                </a:solidFill>
              </a:rPr>
              <a:t>, permitiendo</a:t>
            </a:r>
            <a:r>
              <a:rPr b="0" i="0" lang="es-ES" sz="1600" u="none" cap="none" strike="noStrike">
                <a:solidFill>
                  <a:srgbClr val="0000FF"/>
                </a:solidFill>
                <a:latin typeface="Arial"/>
                <a:ea typeface="Arial"/>
                <a:cs typeface="Arial"/>
                <a:sym typeface="Arial"/>
              </a:rPr>
              <a:t> </a:t>
            </a:r>
            <a:r>
              <a:rPr lang="es-ES" sz="1600">
                <a:solidFill>
                  <a:srgbClr val="0000FF"/>
                </a:solidFill>
              </a:rPr>
              <a:t>el</a:t>
            </a:r>
            <a:r>
              <a:rPr b="0" i="0" lang="es-ES" sz="1600" u="none" cap="none" strike="noStrike">
                <a:solidFill>
                  <a:srgbClr val="0000FF"/>
                </a:solidFill>
                <a:latin typeface="Arial"/>
                <a:ea typeface="Arial"/>
                <a:cs typeface="Arial"/>
                <a:sym typeface="Arial"/>
              </a:rPr>
              <a:t> acceso a clientes, trabajadores, y administradores de la compañía. En la cual se evidencie los productos que esta maneja, se puedan generar reportes de productividad y control de toda la organización a nivel administrativo y financiero, esta ejecución se realizaría en 18 meses que constan de la etapa lectiva.</a:t>
            </a:r>
            <a:endParaRPr b="0" i="0" sz="1400" u="none" cap="none" strike="noStrike">
              <a:solidFill>
                <a:srgbClr val="0000FF"/>
              </a:solidFill>
              <a:latin typeface="Arial"/>
              <a:ea typeface="Arial"/>
              <a:cs typeface="Arial"/>
              <a:sym typeface="Arial"/>
            </a:endParaRPr>
          </a:p>
        </p:txBody>
      </p:sp>
      <p:pic>
        <p:nvPicPr>
          <p:cNvPr id="147" name="Google Shape;147;p7"/>
          <p:cNvPicPr preferRelativeResize="0"/>
          <p:nvPr/>
        </p:nvPicPr>
        <p:blipFill rotWithShape="1">
          <a:blip r:embed="rId3">
            <a:alphaModFix/>
          </a:blip>
          <a:srcRect b="0" l="0" r="0" t="0"/>
          <a:stretch/>
        </p:blipFill>
        <p:spPr>
          <a:xfrm>
            <a:off x="5143425" y="1938400"/>
            <a:ext cx="4920500" cy="246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nvSpPr>
        <p:spPr>
          <a:xfrm>
            <a:off x="1366386" y="519065"/>
            <a:ext cx="7530300" cy="46485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00000"/>
              </a:lnSpc>
              <a:spcBef>
                <a:spcPts val="0"/>
              </a:spcBef>
              <a:spcAft>
                <a:spcPts val="0"/>
              </a:spcAft>
              <a:buClr>
                <a:srgbClr val="0000FF"/>
              </a:buClr>
              <a:buSzPts val="1600"/>
              <a:buFont typeface="Arial"/>
              <a:buChar char="●"/>
            </a:pPr>
            <a:r>
              <a:rPr b="1" i="0" lang="es-ES" sz="1600" u="none" cap="none" strike="noStrike">
                <a:solidFill>
                  <a:srgbClr val="0000FF"/>
                </a:solidFill>
                <a:latin typeface="Arial"/>
                <a:ea typeface="Arial"/>
                <a:cs typeface="Arial"/>
                <a:sym typeface="Arial"/>
              </a:rPr>
              <a:t>Justificación</a:t>
            </a:r>
            <a:endParaRPr b="1"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Se realizará la creación de una página web ya que se evidenció un déficit en el manejo de la información, lo que buscamos con esta plataforma es mejorar la organización de los datos. Se realizará  técnicas de recolección de datos para identificar las necesidades del cliente, posterior a esto se generarán procesos que permitirán la optimización a  través de una página web, la creación de esta se llevará a cabo con algunas de estas herramientas: Mysql, HTML,GIT, UML, entre otros debido a que de esta forma nos permite analizar los diferentes requerimientos que puede presentar la empresa a la cual se le podrá brindar una solución satisfactoria, todo esto a partir de recolección de información, identificación de procesos y generación de cronogramas, mitigando el desorden del manejo de la información y dándole al usuario una mayor accesibilidad a los datos requeridos. El sistema comprenderá un recurso necesario para solventar el problema de almacenamiento de datos relacionados a los documentos que se registran en la empresa, lo que garantiza que el proceso de control de información se ejecuta eficientemente.</a:t>
            </a:r>
            <a:endParaRPr b="0" i="0" sz="2200" u="none" cap="none" strike="noStrike">
              <a:solidFill>
                <a:srgbClr val="0000FF"/>
              </a:solidFill>
              <a:latin typeface="Arial"/>
              <a:ea typeface="Arial"/>
              <a:cs typeface="Arial"/>
              <a:sym typeface="Arial"/>
            </a:endParaRPr>
          </a:p>
        </p:txBody>
      </p:sp>
      <p:pic>
        <p:nvPicPr>
          <p:cNvPr id="154" name="Google Shape;154;p8"/>
          <p:cNvPicPr preferRelativeResize="0"/>
          <p:nvPr/>
        </p:nvPicPr>
        <p:blipFill rotWithShape="1">
          <a:blip r:embed="rId3">
            <a:alphaModFix/>
          </a:blip>
          <a:srcRect b="0" l="0" r="0" t="0"/>
          <a:stretch/>
        </p:blipFill>
        <p:spPr>
          <a:xfrm>
            <a:off x="7425725" y="3696400"/>
            <a:ext cx="3161599" cy="316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nvSpPr>
        <p:spPr>
          <a:xfrm>
            <a:off x="958325" y="194225"/>
            <a:ext cx="9291300" cy="65592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00000"/>
              </a:lnSpc>
              <a:spcBef>
                <a:spcPts val="0"/>
              </a:spcBef>
              <a:spcAft>
                <a:spcPts val="0"/>
              </a:spcAft>
              <a:buClr>
                <a:srgbClr val="0000FF"/>
              </a:buClr>
              <a:buSzPts val="1600"/>
              <a:buFont typeface="Arial"/>
              <a:buChar char="●"/>
            </a:pPr>
            <a:r>
              <a:rPr b="1" i="0" lang="es-ES" sz="1600" u="none" cap="none" strike="noStrike">
                <a:solidFill>
                  <a:srgbClr val="0000FF"/>
                </a:solidFill>
                <a:latin typeface="Arial"/>
                <a:ea typeface="Arial"/>
                <a:cs typeface="Arial"/>
                <a:sym typeface="Arial"/>
              </a:rPr>
              <a:t>Técnicas de levantamiento de información </a:t>
            </a:r>
            <a:endParaRPr b="1" i="0" sz="16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FF"/>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Se llevó a cabo la socialización de ideas de proyecto en la cual se escogió la idea de NICE JEANS, se realizó la creación de la encuesta utilizando herramientas WEB 2.0 (Google Forms) y recolección de información de manera visual la cual fue registrada por medio de video.</a:t>
            </a:r>
            <a:endParaRPr b="0" i="0" sz="1600" u="none" cap="none" strike="noStrike">
              <a:solidFill>
                <a:srgbClr val="0000FF"/>
              </a:solidFill>
              <a:latin typeface="Arial"/>
              <a:ea typeface="Arial"/>
              <a:cs typeface="Arial"/>
              <a:sym typeface="Arial"/>
            </a:endParaRPr>
          </a:p>
          <a:p>
            <a:pPr indent="0" lvl="0" marL="0" marR="0" rtl="0" algn="just">
              <a:lnSpc>
                <a:spcPct val="107916"/>
              </a:lnSpc>
              <a:spcBef>
                <a:spcPts val="800"/>
              </a:spcBef>
              <a:spcAft>
                <a:spcPts val="0"/>
              </a:spcAft>
              <a:buClr>
                <a:srgbClr val="000000"/>
              </a:buClr>
              <a:buSzPts val="1600"/>
              <a:buFont typeface="Arial"/>
              <a:buNone/>
            </a:pPr>
            <a:r>
              <a:rPr b="0" i="0" lang="es-ES" sz="1600" u="none" cap="none" strike="noStrike">
                <a:solidFill>
                  <a:srgbClr val="0000FF"/>
                </a:solidFill>
                <a:latin typeface="Arial"/>
                <a:ea typeface="Arial"/>
                <a:cs typeface="Arial"/>
                <a:sym typeface="Arial"/>
              </a:rPr>
              <a:t>A continuación una muestra de la misma:</a:t>
            </a:r>
            <a:endParaRPr b="0" i="0" sz="1600" u="none" cap="none" strike="noStrike">
              <a:solidFill>
                <a:srgbClr val="0000FF"/>
              </a:solidFill>
              <a:latin typeface="Arial"/>
              <a:ea typeface="Arial"/>
              <a:cs typeface="Arial"/>
              <a:sym typeface="Arial"/>
            </a:endParaRPr>
          </a:p>
          <a:p>
            <a:pPr indent="0" lvl="0" marL="0" marR="0" rtl="0" algn="l">
              <a:lnSpc>
                <a:spcPct val="107916"/>
              </a:lnSpc>
              <a:spcBef>
                <a:spcPts val="800"/>
              </a:spcBef>
              <a:spcAft>
                <a:spcPts val="80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p:txBody>
      </p:sp>
      <p:pic>
        <p:nvPicPr>
          <p:cNvPr id="161" name="Google Shape;161;p9"/>
          <p:cNvPicPr preferRelativeResize="0"/>
          <p:nvPr/>
        </p:nvPicPr>
        <p:blipFill rotWithShape="1">
          <a:blip r:embed="rId3">
            <a:alphaModFix/>
          </a:blip>
          <a:srcRect b="0" l="0" r="0" t="0"/>
          <a:stretch/>
        </p:blipFill>
        <p:spPr>
          <a:xfrm>
            <a:off x="5528225" y="2049900"/>
            <a:ext cx="4930598" cy="2362200"/>
          </a:xfrm>
          <a:prstGeom prst="rect">
            <a:avLst/>
          </a:prstGeom>
          <a:noFill/>
          <a:ln>
            <a:noFill/>
          </a:ln>
        </p:spPr>
      </p:pic>
      <p:pic>
        <p:nvPicPr>
          <p:cNvPr id="162" name="Google Shape;162;p9"/>
          <p:cNvPicPr preferRelativeResize="0"/>
          <p:nvPr/>
        </p:nvPicPr>
        <p:blipFill rotWithShape="1">
          <a:blip r:embed="rId4">
            <a:alphaModFix/>
          </a:blip>
          <a:srcRect b="0" l="0" r="0" t="0"/>
          <a:stretch/>
        </p:blipFill>
        <p:spPr>
          <a:xfrm>
            <a:off x="463175" y="4412100"/>
            <a:ext cx="5065050" cy="2176949"/>
          </a:xfrm>
          <a:prstGeom prst="rect">
            <a:avLst/>
          </a:prstGeom>
          <a:noFill/>
          <a:ln>
            <a:noFill/>
          </a:ln>
        </p:spPr>
      </p:pic>
      <p:pic>
        <p:nvPicPr>
          <p:cNvPr id="163" name="Google Shape;163;p9"/>
          <p:cNvPicPr preferRelativeResize="0"/>
          <p:nvPr/>
        </p:nvPicPr>
        <p:blipFill rotWithShape="1">
          <a:blip r:embed="rId5">
            <a:alphaModFix/>
          </a:blip>
          <a:srcRect b="0" l="0" r="0" t="0"/>
          <a:stretch/>
        </p:blipFill>
        <p:spPr>
          <a:xfrm>
            <a:off x="463175" y="2049900"/>
            <a:ext cx="5065050" cy="2438400"/>
          </a:xfrm>
          <a:prstGeom prst="rect">
            <a:avLst/>
          </a:prstGeom>
          <a:noFill/>
          <a:ln>
            <a:noFill/>
          </a:ln>
        </p:spPr>
      </p:pic>
      <p:pic>
        <p:nvPicPr>
          <p:cNvPr id="164" name="Google Shape;164;p9"/>
          <p:cNvPicPr preferRelativeResize="0"/>
          <p:nvPr/>
        </p:nvPicPr>
        <p:blipFill rotWithShape="1">
          <a:blip r:embed="rId6">
            <a:alphaModFix/>
          </a:blip>
          <a:srcRect b="0" l="0" r="0" t="0"/>
          <a:stretch/>
        </p:blipFill>
        <p:spPr>
          <a:xfrm>
            <a:off x="5528225" y="4412100"/>
            <a:ext cx="4930598" cy="2176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SANDRA</dc:creator>
</cp:coreProperties>
</file>