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bpEUaJ41Hzrv3TD/pd67watFi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75" name="Google Shape;175;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2" name="Google Shape;182;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9" name="Google Shape;189;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96" name="Google Shape;196;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3" name="Google Shape;203;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10" name="Google Shape;21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lnSpc>
                <a:spcPct val="100000"/>
              </a:lnSpc>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título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0" name="Google Shape;13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7" name="Google Shape;137;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44" name="Google Shape;14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1" name="Google Shape;15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8" name="Google Shape;15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8"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7"/>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7"/>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7"/>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3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3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3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33"/>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3"/>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7"/>
        <p:cNvGrpSpPr/>
        <p:nvPr/>
      </p:nvGrpSpPr>
      <p:grpSpPr>
        <a:xfrm>
          <a:off x="0" y="0"/>
          <a:ext cx="0" cy="0"/>
          <a:chOff x="0" y="0"/>
          <a:chExt cx="0" cy="0"/>
        </a:xfrm>
      </p:grpSpPr>
      <p:pic>
        <p:nvPicPr>
          <p:cNvPr id="18" name="Google Shape;18;p19"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pic>
        <p:nvPicPr>
          <p:cNvPr id="20" name="Google Shape;20;p20"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1"/>
        <p:cNvGrpSpPr/>
        <p:nvPr/>
      </p:nvGrpSpPr>
      <p:grpSpPr>
        <a:xfrm>
          <a:off x="0" y="0"/>
          <a:ext cx="0" cy="0"/>
          <a:chOff x="0" y="0"/>
          <a:chExt cx="0" cy="0"/>
        </a:xfrm>
      </p:grpSpPr>
      <p:pic>
        <p:nvPicPr>
          <p:cNvPr id="22" name="Google Shape;22;p21"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23"/>
        <p:cNvGrpSpPr/>
        <p:nvPr/>
      </p:nvGrpSpPr>
      <p:grpSpPr>
        <a:xfrm>
          <a:off x="0" y="0"/>
          <a:ext cx="0" cy="0"/>
          <a:chOff x="0" y="0"/>
          <a:chExt cx="0" cy="0"/>
        </a:xfrm>
      </p:grpSpPr>
      <p:pic>
        <p:nvPicPr>
          <p:cNvPr id="24" name="Google Shape;24;p2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Google Shape;26;p2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a:stretch/>
        </p:blipFill>
        <p:spPr>
          <a:xfrm>
            <a:off x="912700" y="324049"/>
            <a:ext cx="3121500" cy="31215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68"/>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p:nvPr/>
        </p:nvSpPr>
        <p:spPr>
          <a:xfrm>
            <a:off x="0" y="156275"/>
            <a:ext cx="10549800" cy="1701900"/>
          </a:xfrm>
          <a:prstGeom prst="rect">
            <a:avLst/>
          </a:prstGeom>
          <a:noFill/>
          <a:ln>
            <a:noFill/>
          </a:ln>
        </p:spPr>
        <p:txBody>
          <a:bodyPr spcFirstLastPara="1" wrap="square" lIns="91425" tIns="91425" rIns="91425" bIns="91425" anchor="t" anchorCtr="0">
            <a:noAutofit/>
          </a:bodyPr>
          <a:lstStyle/>
          <a:p>
            <a:pPr marL="457200" marR="0" lvl="0" indent="-330200" algn="ctr"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Elaboración del BPMN</a:t>
            </a:r>
            <a:endParaRPr sz="1600" b="1" i="0" u="none" strike="noStrike" cap="none">
              <a:solidFill>
                <a:srgbClr val="0000FF"/>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En este diagrama se identificó el proceso de producción de la empresa Nice Jeans la cual nos permite conocer el funcionamiento de la misma.</a:t>
            </a:r>
            <a:endParaRPr sz="1600" b="1" i="0" u="none" strike="noStrike" cap="none">
              <a:solidFill>
                <a:srgbClr val="0000FF"/>
              </a:solidFill>
              <a:latin typeface="Arial"/>
              <a:ea typeface="Arial"/>
              <a:cs typeface="Arial"/>
              <a:sym typeface="Arial"/>
            </a:endParaRPr>
          </a:p>
        </p:txBody>
      </p:sp>
      <p:pic>
        <p:nvPicPr>
          <p:cNvPr id="171" name="Google Shape;171;p10"/>
          <p:cNvPicPr preferRelativeResize="0"/>
          <p:nvPr/>
        </p:nvPicPr>
        <p:blipFill rotWithShape="1">
          <a:blip r:embed="rId3">
            <a:alphaModFix/>
          </a:blip>
          <a:srcRect/>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Formulario IEEE830</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Requerimientos funcionales y no funcionales</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Un requerimiento es una condición o capacidad que el sistema debe cumplir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RF: </a:t>
            </a:r>
            <a:r>
              <a:rPr lang="es-ES" sz="1600" b="0" i="0" u="none" strike="noStrike" cap="none">
                <a:solidFill>
                  <a:srgbClr val="0000FF"/>
                </a:solidFill>
                <a:latin typeface="Arial"/>
                <a:ea typeface="Arial"/>
                <a:cs typeface="Arial"/>
                <a:sym typeface="Arial"/>
              </a:rPr>
              <a:t>Los requerimientos funcionales de un sistema, son aquellos que describen cualquier actividad que este deba realizar.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RNF: </a:t>
            </a:r>
            <a:r>
              <a:rPr lang="es-ES" sz="1600" b="0" i="0" u="none" strike="noStrike" cap="none">
                <a:solidFill>
                  <a:srgbClr val="0000FF"/>
                </a:solidFill>
                <a:latin typeface="Arial"/>
                <a:ea typeface="Arial"/>
                <a:cs typeface="Arial"/>
                <a:sym typeface="Arial"/>
              </a:rPr>
              <a:t>Los requerimientos no funcionales representan características generales y restricciones de la aplicación o sistema que se esté desarrollando.</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8" name="Google Shape;178;p11"/>
          <p:cNvPicPr preferRelativeResize="0"/>
          <p:nvPr/>
        </p:nvPicPr>
        <p:blipFill rotWithShape="1">
          <a:blip r:embed="rId3">
            <a:alphaModFix/>
          </a:blip>
          <a:srcRect/>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Diagramas de casos de uso</a:t>
            </a:r>
            <a:endParaRPr sz="1600" b="1" i="0" u="none" strike="noStrike" cap="none">
              <a:solidFill>
                <a:srgbClr val="0000FF"/>
              </a:solidFill>
              <a:latin typeface="Arial"/>
              <a:ea typeface="Arial"/>
              <a:cs typeface="Arial"/>
              <a:sym typeface="Arial"/>
            </a:endParaRPr>
          </a:p>
          <a:p>
            <a:pPr marL="91440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sz="1600" b="0" i="0" u="none" strike="noStrike" cap="none">
              <a:solidFill>
                <a:srgbClr val="0000FF"/>
              </a:solidFill>
              <a:latin typeface="Arial"/>
              <a:ea typeface="Arial"/>
              <a:cs typeface="Arial"/>
              <a:sym typeface="Arial"/>
            </a:endParaRPr>
          </a:p>
          <a:p>
            <a:pPr marL="91440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p:txBody>
      </p:sp>
      <p:pic>
        <p:nvPicPr>
          <p:cNvPr id="185" name="Google Shape;185;p12"/>
          <p:cNvPicPr preferRelativeResize="0"/>
          <p:nvPr/>
        </p:nvPicPr>
        <p:blipFill rotWithShape="1">
          <a:blip r:embed="rId3">
            <a:alphaModFix/>
          </a:blip>
          <a:srcRect/>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p:nvPr/>
        </p:nvSpPr>
        <p:spPr>
          <a:xfrm>
            <a:off x="597650" y="404300"/>
            <a:ext cx="9278700" cy="12690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0"/>
              </a:spcBef>
              <a:spcAft>
                <a:spcPts val="0"/>
              </a:spcAft>
              <a:buClr>
                <a:srgbClr val="0000FF"/>
              </a:buClr>
              <a:buSzPts val="1400"/>
              <a:buFont typeface="Calibri"/>
              <a:buChar char="●"/>
            </a:pPr>
            <a:r>
              <a:rPr lang="es-ES" sz="1600" b="1" i="0" u="none" strike="noStrike" cap="none">
                <a:solidFill>
                  <a:srgbClr val="0000FF"/>
                </a:solidFill>
                <a:latin typeface="Arial"/>
                <a:ea typeface="Arial"/>
                <a:cs typeface="Arial"/>
                <a:sym typeface="Arial"/>
              </a:rPr>
              <a:t>Formato de casos de uso extendido</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Este documento permite la especificación a detalle de los casos de uso que son referentes al negocio, adicional permite al desarrollador ejecutar lo que se requiere con exactitud.</a:t>
            </a:r>
            <a:endParaRPr sz="1600" b="0" i="0" u="none" strike="noStrike" cap="none">
              <a:solidFill>
                <a:srgbClr val="0000FF"/>
              </a:solidFill>
              <a:latin typeface="Arial"/>
              <a:ea typeface="Arial"/>
              <a:cs typeface="Arial"/>
              <a:sym typeface="Arial"/>
            </a:endParaRPr>
          </a:p>
        </p:txBody>
      </p:sp>
      <p:pic>
        <p:nvPicPr>
          <p:cNvPr id="192" name="Google Shape;192;p13"/>
          <p:cNvPicPr preferRelativeResize="0"/>
          <p:nvPr/>
        </p:nvPicPr>
        <p:blipFill rotWithShape="1">
          <a:blip r:embed="rId3">
            <a:alphaModFix/>
          </a:blip>
          <a:srcRect/>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p:nvPr/>
        </p:nvSpPr>
        <p:spPr>
          <a:xfrm>
            <a:off x="836700" y="657425"/>
            <a:ext cx="9009600" cy="2521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Sistemas de control de versiones</a:t>
            </a:r>
            <a:endParaRPr sz="1600" b="1" i="0" u="none" strike="noStrike" cap="none">
              <a:solidFill>
                <a:srgbClr val="0000FF"/>
              </a:solidFill>
              <a:latin typeface="Arial"/>
              <a:ea typeface="Arial"/>
              <a:cs typeface="Arial"/>
              <a:sym typeface="Arial"/>
            </a:endParaRPr>
          </a:p>
          <a:p>
            <a:pPr marL="91440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3">
            <a:alphaModFix/>
          </a:blip>
          <a:srcRect/>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p:nvPr/>
        </p:nvSpPr>
        <p:spPr>
          <a:xfrm>
            <a:off x="995025" y="443925"/>
            <a:ext cx="9016500" cy="995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FF"/>
              </a:buClr>
              <a:buSzPts val="1600"/>
              <a:buFont typeface="Arial"/>
              <a:buChar char="●"/>
            </a:pPr>
            <a:r>
              <a:rPr lang="es-ES" sz="1600" b="0" i="0" u="none" strike="noStrike" cap="none">
                <a:solidFill>
                  <a:srgbClr val="0000FF"/>
                </a:solidFill>
                <a:latin typeface="Arial"/>
                <a:ea typeface="Arial"/>
                <a:cs typeface="Arial"/>
                <a:sym typeface="Arial"/>
              </a:rPr>
              <a:t>Commits de repositorio</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En este se identifica el trabajo realizado por cada uno se los colaboradores en el proceso de ejecución de los entregables del primer trimestre.</a:t>
            </a:r>
            <a:endParaRPr sz="1600" b="0" i="0" u="none" strike="noStrike" cap="none">
              <a:solidFill>
                <a:srgbClr val="0000FF"/>
              </a:solidFill>
              <a:latin typeface="Arial"/>
              <a:ea typeface="Arial"/>
              <a:cs typeface="Arial"/>
              <a:sym typeface="Arial"/>
            </a:endParaRPr>
          </a:p>
        </p:txBody>
      </p:sp>
      <p:pic>
        <p:nvPicPr>
          <p:cNvPr id="206" name="Google Shape;206;p15"/>
          <p:cNvPicPr preferRelativeResize="0"/>
          <p:nvPr/>
        </p:nvPicPr>
        <p:blipFill rotWithShape="1">
          <a:blip r:embed="rId3">
            <a:alphaModFix/>
          </a:blip>
          <a:srcRect/>
          <a:stretch/>
        </p:blipFill>
        <p:spPr>
          <a:xfrm>
            <a:off x="1117475" y="1439025"/>
            <a:ext cx="8605900" cy="51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6"/>
          <p:cNvPicPr preferRelativeResize="0"/>
          <p:nvPr/>
        </p:nvPicPr>
        <p:blipFill rotWithShape="1">
          <a:blip r:embed="rId3">
            <a:alphaModFix/>
          </a:blip>
          <a:srcRect/>
          <a:stretch/>
        </p:blipFill>
        <p:spPr>
          <a:xfrm>
            <a:off x="1197425" y="691450"/>
            <a:ext cx="2852700" cy="28527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68"/>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 descr="EDITORIAL3.jpg"/>
          <p:cNvPicPr preferRelativeResize="0"/>
          <p:nvPr/>
        </p:nvPicPr>
        <p:blipFill rotWithShape="1">
          <a:blip r:embed="rId3">
            <a:alphaModFix/>
          </a:blip>
          <a:srcRect t="14950"/>
          <a:stretch/>
        </p:blipFill>
        <p:spPr>
          <a:xfrm>
            <a:off x="-54226" y="-57320"/>
            <a:ext cx="12300452" cy="6972638"/>
          </a:xfrm>
          <a:prstGeom prst="rect">
            <a:avLst/>
          </a:prstGeom>
          <a:noFill/>
          <a:ln>
            <a:noFill/>
          </a:ln>
        </p:spPr>
      </p:pic>
      <p:sp>
        <p:nvSpPr>
          <p:cNvPr id="106" name="Google Shape;106;p2"/>
          <p:cNvSpPr/>
          <p:nvPr/>
        </p:nvSpPr>
        <p:spPr>
          <a:xfrm rot="-5400000">
            <a:off x="6128535" y="798880"/>
            <a:ext cx="7069800" cy="5274000"/>
          </a:xfrm>
          <a:prstGeom prst="rect">
            <a:avLst/>
          </a:prstGeom>
          <a:gradFill>
            <a:gsLst>
              <a:gs pos="0">
                <a:srgbClr val="000000">
                  <a:alpha val="44313"/>
                </a:srgbClr>
              </a:gs>
              <a:gs pos="100000">
                <a:srgbClr val="1F497D">
                  <a:alpha val="0"/>
                </a:srgbClr>
              </a:gs>
            </a:gsLst>
            <a:lin ang="16200038" scaled="0"/>
          </a:gradFill>
          <a:ln>
            <a:noFill/>
          </a:ln>
          <a:effectLst>
            <a:outerShdw blurRad="40000" dist="23000" dir="5400000" rotWithShape="0">
              <a:srgbClr val="000000">
                <a:alpha val="33725"/>
              </a:srgbClr>
            </a:outerShdw>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07" name="Google Shape;107;p2"/>
          <p:cNvSpPr txBox="1"/>
          <p:nvPr/>
        </p:nvSpPr>
        <p:spPr>
          <a:xfrm>
            <a:off x="7556800" y="1026677"/>
            <a:ext cx="4001100" cy="16386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500"/>
              <a:buFont typeface="Arial"/>
              <a:buNone/>
            </a:pPr>
            <a:r>
              <a:rPr lang="es-ES" sz="1500" b="1" i="0" u="none" strike="noStrike" cap="none">
                <a:solidFill>
                  <a:schemeClr val="lt1"/>
                </a:solidFill>
                <a:latin typeface="Arial"/>
                <a:ea typeface="Arial"/>
                <a:cs typeface="Arial"/>
                <a:sym typeface="Arial"/>
              </a:rPr>
              <a:t>SOD </a:t>
            </a:r>
            <a:endParaRPr sz="1500" b="1"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500"/>
              <a:buFont typeface="Arial"/>
              <a:buNone/>
            </a:pPr>
            <a:r>
              <a:rPr lang="es-ES" sz="1500" b="1" i="0" u="none" strike="noStrike" cap="none">
                <a:solidFill>
                  <a:schemeClr val="lt1"/>
                </a:solidFill>
                <a:latin typeface="Arial"/>
                <a:ea typeface="Arial"/>
                <a:cs typeface="Arial"/>
                <a:sym typeface="Arial"/>
              </a:rPr>
              <a:t>Nice Jeans</a:t>
            </a:r>
            <a:endParaRPr sz="1500" b="1" i="0" u="none" strike="noStrike" cap="none">
              <a:solidFill>
                <a:schemeClr val="lt1"/>
              </a:solidFill>
              <a:latin typeface="Arial"/>
              <a:ea typeface="Arial"/>
              <a:cs typeface="Arial"/>
              <a:sym typeface="Arial"/>
            </a:endParaRPr>
          </a:p>
        </p:txBody>
      </p:sp>
      <p:sp>
        <p:nvSpPr>
          <p:cNvPr id="108" name="Google Shape;108;p2"/>
          <p:cNvSpPr txBox="1"/>
          <p:nvPr/>
        </p:nvSpPr>
        <p:spPr>
          <a:xfrm>
            <a:off x="8441839" y="2243810"/>
            <a:ext cx="3116100" cy="7797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s-ES" sz="1600" b="0" i="0" u="none" strike="noStrike" cap="none">
                <a:solidFill>
                  <a:schemeClr val="lt1"/>
                </a:solidFill>
                <a:latin typeface="Arial"/>
                <a:ea typeface="Arial"/>
                <a:cs typeface="Arial"/>
                <a:sym typeface="Arial"/>
              </a:rPr>
              <a:t>ADSI SENA 2020</a:t>
            </a:r>
            <a:endParaRPr sz="1600" b="0" i="0" u="none" strike="noStrike" cap="none">
              <a:solidFill>
                <a:schemeClr val="dk1"/>
              </a:solidFill>
              <a:latin typeface="Arial"/>
              <a:ea typeface="Arial"/>
              <a:cs typeface="Arial"/>
              <a:sym typeface="Arial"/>
            </a:endParaRPr>
          </a:p>
        </p:txBody>
      </p:sp>
      <p:pic>
        <p:nvPicPr>
          <p:cNvPr id="109" name="Google Shape;109;p2"/>
          <p:cNvPicPr preferRelativeResize="0"/>
          <p:nvPr/>
        </p:nvPicPr>
        <p:blipFill rotWithShape="1">
          <a:blip r:embed="rId4">
            <a:alphaModFix/>
          </a:blip>
          <a:srcRect/>
          <a:stretch/>
        </p:blipFill>
        <p:spPr>
          <a:xfrm rot="10800000" flipH="1">
            <a:off x="10263875" y="1604750"/>
            <a:ext cx="1163800" cy="74950"/>
          </a:xfrm>
          <a:prstGeom prst="rect">
            <a:avLst/>
          </a:prstGeom>
          <a:noFill/>
          <a:ln>
            <a:noFill/>
          </a:ln>
        </p:spPr>
      </p:pic>
      <p:pic>
        <p:nvPicPr>
          <p:cNvPr id="110" name="Google Shape;110;p2" descr="naranja.png"/>
          <p:cNvPicPr preferRelativeResize="0"/>
          <p:nvPr/>
        </p:nvPicPr>
        <p:blipFill rotWithShape="1">
          <a:blip r:embed="rId5">
            <a:alphaModFix/>
          </a:blip>
          <a:srcRect l="21029" t="19997" r="22453" b="17815"/>
          <a:stretch/>
        </p:blipFill>
        <p:spPr>
          <a:xfrm>
            <a:off x="396273" y="387278"/>
            <a:ext cx="801836" cy="804925"/>
          </a:xfrm>
          <a:prstGeom prst="rect">
            <a:avLst/>
          </a:prstGeom>
          <a:noFill/>
          <a:ln>
            <a:noFill/>
          </a:ln>
        </p:spPr>
      </p:pic>
      <p:pic>
        <p:nvPicPr>
          <p:cNvPr id="111" name="Google Shape;111;p2"/>
          <p:cNvPicPr preferRelativeResize="0"/>
          <p:nvPr/>
        </p:nvPicPr>
        <p:blipFill rotWithShape="1">
          <a:blip r:embed="rId4">
            <a:alphaModFix/>
          </a:blip>
          <a:srcRect/>
          <a:stretch/>
        </p:blipFill>
        <p:spPr>
          <a:xfrm rot="10800000" flipH="1">
            <a:off x="9202625" y="2074975"/>
            <a:ext cx="2355200" cy="80900"/>
          </a:xfrm>
          <a:prstGeom prst="rect">
            <a:avLst/>
          </a:prstGeom>
          <a:noFill/>
          <a:ln>
            <a:noFill/>
          </a:ln>
        </p:spPr>
      </p:pic>
      <p:sp>
        <p:nvSpPr>
          <p:cNvPr id="112" name="Google Shape;112;p2"/>
          <p:cNvSpPr txBox="1"/>
          <p:nvPr/>
        </p:nvSpPr>
        <p:spPr>
          <a:xfrm>
            <a:off x="7943225" y="2665275"/>
            <a:ext cx="4732500" cy="23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1500" b="1" i="0" u="none" strike="noStrike" cap="none">
                <a:solidFill>
                  <a:srgbClr val="FFFFFF"/>
                </a:solidFill>
                <a:latin typeface="Arial"/>
                <a:ea typeface="Arial"/>
                <a:cs typeface="Arial"/>
                <a:sym typeface="Arial"/>
              </a:rPr>
              <a:t>FICHA: 2067469</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OLAVE SANTAMARIA DARLY YHOANA</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OSORIO GARZON EIMY FAHYZARI</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PINEDA CIFUENTES JORGE STEVEN</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MARTINEZ VIDALES CESAR ALBERTO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MENDIETA  DEISY ROCIO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3" name="Google Shape;113;p2"/>
          <p:cNvPicPr preferRelativeResize="0"/>
          <p:nvPr/>
        </p:nvPicPr>
        <p:blipFill rotWithShape="1">
          <a:blip r:embed="rId4">
            <a:alphaModFix/>
          </a:blip>
          <a:srcRect/>
          <a:stretch/>
        </p:blipFill>
        <p:spPr>
          <a:xfrm rot="10800000" flipH="1">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p:nvPr/>
        </p:nvSpPr>
        <p:spPr>
          <a:xfrm>
            <a:off x="1841704" y="763795"/>
            <a:ext cx="8034000" cy="5330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Clr>
                <a:srgbClr val="000000"/>
              </a:buClr>
              <a:buSzPts val="2400"/>
              <a:buFont typeface="Arial"/>
              <a:buNone/>
            </a:pPr>
            <a:r>
              <a:rPr lang="es-ES" sz="2400" b="0" i="0" u="none" strike="noStrike" cap="none">
                <a:solidFill>
                  <a:srgbClr val="FFFFFF"/>
                </a:solidFill>
                <a:latin typeface="Arial"/>
                <a:ea typeface="Arial"/>
                <a:cs typeface="Arial"/>
                <a:sym typeface="Arial"/>
              </a:rPr>
              <a:t>Sistema de información SOD - Nice Jeans</a:t>
            </a:r>
            <a:endParaRPr sz="2400" b="0" i="0" u="none" strike="noStrike" cap="none">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Planteamiento del problema </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Objetivo general</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Objetivos específicos </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Alcance del  proyecto</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Justificación</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Técnicas de levantamiento de información </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Elaboración del BPMN</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Formulario IEEE 830</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Diagrama de casos de uso</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Formato de casos de uso extendido</a:t>
            </a:r>
            <a:endParaRPr sz="1600" b="0" i="0" u="none" strike="noStrike" cap="none">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s-ES" sz="1600" b="0" i="0" u="none" strike="noStrike" cap="none">
                <a:solidFill>
                  <a:srgbClr val="FFFFFF"/>
                </a:solidFill>
                <a:latin typeface="Arial"/>
                <a:ea typeface="Arial"/>
                <a:cs typeface="Arial"/>
                <a:sym typeface="Arial"/>
              </a:rPr>
              <a:t>Sistemas de control de versiones</a:t>
            </a:r>
            <a:endParaRPr sz="1500" b="0" i="0" u="none" strike="noStrike" cap="none">
              <a:solidFill>
                <a:srgbClr val="FFFFFF"/>
              </a:solidFill>
              <a:latin typeface="Arial"/>
              <a:ea typeface="Arial"/>
              <a:cs typeface="Arial"/>
              <a:sym typeface="Arial"/>
            </a:endParaRPr>
          </a:p>
          <a:p>
            <a:pPr marL="9144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5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FFFF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1048175" y="673825"/>
            <a:ext cx="8879400" cy="27309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Planteamiento del problema</a:t>
            </a:r>
            <a:r>
              <a:rPr lang="es-ES" sz="1600" b="0" i="0" u="none" strike="noStrike" cap="none">
                <a:solidFill>
                  <a:srgbClr val="0000FF"/>
                </a:solidFill>
                <a:latin typeface="Arial"/>
                <a:ea typeface="Arial"/>
                <a:cs typeface="Arial"/>
                <a:sym typeface="Arial"/>
              </a:rPr>
              <a:t> </a:t>
            </a: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Nice Jeans busca establecer un medio de comunicaci</a:t>
            </a:r>
            <a:r>
              <a:rPr lang="es-ES" sz="1600">
                <a:solidFill>
                  <a:srgbClr val="0000FF"/>
                </a:solidFill>
              </a:rPr>
              <a:t>ó</a:t>
            </a:r>
            <a:r>
              <a:rPr lang="es-ES" sz="1600" b="0" i="0" u="none" strike="noStrike" cap="none">
                <a:solidFill>
                  <a:srgbClr val="0000FF"/>
                </a:solidFill>
                <a:latin typeface="Arial"/>
                <a:ea typeface="Arial"/>
                <a:cs typeface="Arial"/>
                <a:sym typeface="Arial"/>
              </a:rPr>
              <a:t>n y navegaci</a:t>
            </a:r>
            <a:r>
              <a:rPr lang="es-ES" sz="1600">
                <a:solidFill>
                  <a:srgbClr val="0000FF"/>
                </a:solidFill>
              </a:rPr>
              <a:t>ó</a:t>
            </a:r>
            <a:r>
              <a:rPr lang="es-ES" sz="1600" b="0" i="0" u="none" strike="noStrike" cap="none">
                <a:solidFill>
                  <a:srgbClr val="0000FF"/>
                </a:solidFill>
                <a:latin typeface="Arial"/>
                <a:ea typeface="Arial"/>
                <a:cs typeface="Arial"/>
                <a:sym typeface="Arial"/>
              </a:rPr>
              <a:t>n de datos manejados en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La plataforma </a:t>
            </a:r>
            <a:r>
              <a:rPr lang="es-ES" sz="1600">
                <a:solidFill>
                  <a:srgbClr val="0000FF"/>
                </a:solidFill>
              </a:rPr>
              <a:t>por </a:t>
            </a:r>
            <a:r>
              <a:rPr lang="es-ES" sz="1600" b="0" i="0" u="none" strike="noStrike" cap="none">
                <a:solidFill>
                  <a:srgbClr val="0000FF"/>
                </a:solidFill>
                <a:latin typeface="Arial"/>
                <a:ea typeface="Arial"/>
                <a:cs typeface="Arial"/>
                <a:sym typeface="Arial"/>
              </a:rPr>
              <a:t>crear deberá ser interactiva y de fácil manejo para los empleados de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El administrador deberá tener control total sobre todas las BD, teniendo la opción de gestionar cada una de ellas.</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7579600" y="3404725"/>
            <a:ext cx="2414600" cy="291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1270750" y="774150"/>
            <a:ext cx="7577400" cy="53097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Objetivo general</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600"/>
              <a:buFont typeface="Arial"/>
              <a:buNone/>
            </a:pPr>
            <a:endParaRPr sz="1600">
              <a:solidFill>
                <a:schemeClr val="dk1"/>
              </a:solidFill>
            </a:endParaRPr>
          </a:p>
          <a:p>
            <a:pPr marL="0" marR="0" lvl="0" indent="0" algn="just" rtl="0">
              <a:lnSpc>
                <a:spcPct val="115000"/>
              </a:lnSpc>
              <a:spcBef>
                <a:spcPts val="0"/>
              </a:spcBef>
              <a:spcAft>
                <a:spcPts val="0"/>
              </a:spcAft>
              <a:buClr>
                <a:schemeClr val="dk1"/>
              </a:buClr>
              <a:buSzPts val="1600"/>
              <a:buFont typeface="Arial"/>
              <a:buNone/>
            </a:pPr>
            <a:r>
              <a:rPr lang="es-ES" sz="1600">
                <a:solidFill>
                  <a:srgbClr val="0000FF"/>
                </a:solidFill>
              </a:rPr>
              <a:t>Diseñar un sistema de información en la web, para gestión de BD de cada proceso en la empresa, enfocado en el control total del administrador sobre la documentación de dichos procedimientos, haciendo una sistematización y digitalización de la información, optimizando la coordinación de la empresa.</a:t>
            </a:r>
            <a:endParaRPr sz="1600">
              <a:solidFill>
                <a:srgbClr val="0000FF"/>
              </a:solidFill>
            </a:endParaRPr>
          </a:p>
          <a:p>
            <a:pPr marL="0" marR="0" lvl="0" indent="0" algn="just" rtl="0">
              <a:lnSpc>
                <a:spcPct val="115000"/>
              </a:lnSpc>
              <a:spcBef>
                <a:spcPts val="0"/>
              </a:spcBef>
              <a:spcAft>
                <a:spcPts val="0"/>
              </a:spcAft>
              <a:buClr>
                <a:schemeClr val="dk1"/>
              </a:buClr>
              <a:buSzPts val="1100"/>
              <a:buFont typeface="Arial"/>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a:stretch/>
        </p:blipFill>
        <p:spPr>
          <a:xfrm>
            <a:off x="5379725" y="3049350"/>
            <a:ext cx="4591725" cy="344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p:nvPr/>
        </p:nvSpPr>
        <p:spPr>
          <a:xfrm>
            <a:off x="428625" y="510875"/>
            <a:ext cx="9873600" cy="66591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600"/>
              <a:buFont typeface="Arial"/>
              <a:buNone/>
            </a:pPr>
            <a:endParaRPr sz="1600" b="1" i="0" u="none" strike="noStrike" cap="none" dirty="0">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1" i="0" u="none" strike="noStrike" cap="none" dirty="0">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1" i="0" u="none" strike="noStrike" cap="none" dirty="0">
                <a:solidFill>
                  <a:srgbClr val="0000FF"/>
                </a:solidFill>
                <a:latin typeface="Arial"/>
                <a:ea typeface="Arial"/>
                <a:cs typeface="Arial"/>
                <a:sym typeface="Arial"/>
              </a:rPr>
              <a:t>Objetivos específicos</a:t>
            </a:r>
            <a:endParaRPr sz="1600" b="1" i="0" u="none" strike="noStrike" cap="none" dirty="0">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0" i="0" u="none" strike="noStrike" cap="none" dirty="0">
              <a:solidFill>
                <a:srgbClr val="0000FF"/>
              </a:solidFill>
              <a:latin typeface="Arial"/>
              <a:ea typeface="Arial"/>
              <a:cs typeface="Arial"/>
              <a:sym typeface="Arial"/>
            </a:endParaRPr>
          </a:p>
          <a:p>
            <a:pPr marL="5400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dirty="0">
                <a:solidFill>
                  <a:srgbClr val="0000FF"/>
                </a:solidFill>
                <a:latin typeface="Arial"/>
                <a:ea typeface="Arial"/>
                <a:cs typeface="Arial"/>
                <a:sym typeface="Arial"/>
              </a:rPr>
              <a:t>Generar una base de datos que</a:t>
            </a:r>
            <a:r>
              <a:rPr lang="es-ES" sz="1600" dirty="0">
                <a:solidFill>
                  <a:srgbClr val="0000FF"/>
                </a:solidFill>
              </a:rPr>
              <a:t> suministre las referencias  necesarias para el sistema de información en la web.</a:t>
            </a:r>
            <a:endParaRPr sz="1600" b="0" i="0" u="none" strike="noStrike" cap="none" dirty="0">
              <a:solidFill>
                <a:srgbClr val="0000FF"/>
              </a:solidFill>
              <a:latin typeface="Arial"/>
              <a:ea typeface="Arial"/>
              <a:cs typeface="Arial"/>
              <a:sym typeface="Arial"/>
            </a:endParaRPr>
          </a:p>
          <a:p>
            <a:pPr marL="5400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dirty="0">
                <a:solidFill>
                  <a:srgbClr val="0000FF"/>
                </a:solidFill>
                <a:latin typeface="Arial"/>
                <a:ea typeface="Arial"/>
                <a:cs typeface="Arial"/>
                <a:sym typeface="Arial"/>
              </a:rPr>
              <a:t>Desarrollar listas de fácil acceso y manipulación para el cliente donde pueda almacenar toda la información en un entorno virtual con copias de seguridad.</a:t>
            </a:r>
            <a:endParaRPr sz="1600" b="0" i="0" u="none" strike="noStrike" cap="none" dirty="0">
              <a:solidFill>
                <a:srgbClr val="0000FF"/>
              </a:solidFill>
              <a:latin typeface="Arial"/>
              <a:ea typeface="Arial"/>
              <a:cs typeface="Arial"/>
              <a:sym typeface="Arial"/>
            </a:endParaRPr>
          </a:p>
          <a:p>
            <a:pPr marL="540000" marR="0" lvl="0" indent="-330199" algn="just" rtl="0">
              <a:lnSpc>
                <a:spcPct val="115000"/>
              </a:lnSpc>
              <a:spcBef>
                <a:spcPts val="0"/>
              </a:spcBef>
              <a:spcAft>
                <a:spcPts val="0"/>
              </a:spcAft>
              <a:buClr>
                <a:srgbClr val="0000FF"/>
              </a:buClr>
              <a:buSzPts val="1600"/>
              <a:buAutoNum type="arabicPeriod"/>
            </a:pPr>
            <a:r>
              <a:rPr lang="es-ES" sz="1600" dirty="0">
                <a:solidFill>
                  <a:srgbClr val="0000FF"/>
                </a:solidFill>
              </a:rPr>
              <a:t>Ejecutar actualización de BD en tiempo indeterminado para la correcta funcionalidad del sistema de información implantado. </a:t>
            </a:r>
            <a:endParaRPr sz="1600" dirty="0">
              <a:solidFill>
                <a:srgbClr val="0000FF"/>
              </a:solidFill>
            </a:endParaRPr>
          </a:p>
        </p:txBody>
      </p:sp>
      <p:pic>
        <p:nvPicPr>
          <p:cNvPr id="140" name="Google Shape;140;p6"/>
          <p:cNvPicPr preferRelativeResize="0"/>
          <p:nvPr/>
        </p:nvPicPr>
        <p:blipFill rotWithShape="1">
          <a:blip r:embed="rId3">
            <a:alphaModFix/>
          </a:blip>
          <a:srcRect/>
          <a:stretch/>
        </p:blipFill>
        <p:spPr>
          <a:xfrm>
            <a:off x="7484175" y="3878375"/>
            <a:ext cx="2743200" cy="26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1347375" y="826275"/>
            <a:ext cx="3466800" cy="4684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0" i="0" u="none" strike="noStrike" cap="none">
                <a:solidFill>
                  <a:srgbClr val="0000FF"/>
                </a:solidFill>
                <a:latin typeface="Arial"/>
                <a:ea typeface="Arial"/>
                <a:cs typeface="Arial"/>
                <a:sym typeface="Arial"/>
              </a:rPr>
              <a:t>Alcance del proyecto</a:t>
            </a: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Realizar todo un sistema de información que </a:t>
            </a:r>
            <a:r>
              <a:rPr lang="es-ES" sz="1600">
                <a:solidFill>
                  <a:srgbClr val="0000FF"/>
                </a:solidFill>
              </a:rPr>
              <a:t>esté</a:t>
            </a:r>
            <a:r>
              <a:rPr lang="es-ES" sz="1600" b="0" i="0" u="none" strike="noStrike" cap="none">
                <a:solidFill>
                  <a:srgbClr val="0000FF"/>
                </a:solidFill>
                <a:latin typeface="Arial"/>
                <a:ea typeface="Arial"/>
                <a:cs typeface="Arial"/>
                <a:sym typeface="Arial"/>
              </a:rPr>
              <a:t> en la web</a:t>
            </a:r>
            <a:r>
              <a:rPr lang="es-ES" sz="1600">
                <a:solidFill>
                  <a:srgbClr val="0000FF"/>
                </a:solidFill>
              </a:rPr>
              <a:t>, permitiendo</a:t>
            </a:r>
            <a:r>
              <a:rPr lang="es-ES" sz="1600" b="0" i="0" u="none" strike="noStrike" cap="none">
                <a:solidFill>
                  <a:srgbClr val="0000FF"/>
                </a:solidFill>
                <a:latin typeface="Arial"/>
                <a:ea typeface="Arial"/>
                <a:cs typeface="Arial"/>
                <a:sym typeface="Arial"/>
              </a:rPr>
              <a:t> </a:t>
            </a:r>
            <a:r>
              <a:rPr lang="es-ES" sz="1600">
                <a:solidFill>
                  <a:srgbClr val="0000FF"/>
                </a:solidFill>
              </a:rPr>
              <a:t>el</a:t>
            </a:r>
            <a:r>
              <a:rPr lang="es-ES" sz="1600" b="0" i="0" u="none" strike="noStrike" cap="none">
                <a:solidFill>
                  <a:srgbClr val="0000FF"/>
                </a:solidFill>
                <a:latin typeface="Arial"/>
                <a:ea typeface="Arial"/>
                <a:cs typeface="Arial"/>
                <a:sym typeface="Arial"/>
              </a:rPr>
              <a:t> acceso a clientes, trabajadores, y administradores de la compañía. En la cual se evidencie los productos que esta maneja, se puedan generar reportes de productividad y control de toda la organización a nivel administrativo y financiero, esta ejecución se realizaría en 18 meses que constan de la etapa lectiva.</a:t>
            </a:r>
            <a:endParaRPr sz="1400" b="0" i="0" u="none" strike="noStrike" cap="none">
              <a:solidFill>
                <a:srgbClr val="0000FF"/>
              </a:solidFill>
              <a:latin typeface="Arial"/>
              <a:ea typeface="Arial"/>
              <a:cs typeface="Arial"/>
              <a:sym typeface="Arial"/>
            </a:endParaRPr>
          </a:p>
        </p:txBody>
      </p:sp>
      <p:pic>
        <p:nvPicPr>
          <p:cNvPr id="147" name="Google Shape;147;p7"/>
          <p:cNvPicPr preferRelativeResize="0"/>
          <p:nvPr/>
        </p:nvPicPr>
        <p:blipFill rotWithShape="1">
          <a:blip r:embed="rId3">
            <a:alphaModFix/>
          </a:blip>
          <a:srcRect/>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p:nvPr/>
        </p:nvSpPr>
        <p:spPr>
          <a:xfrm>
            <a:off x="1366386" y="519065"/>
            <a:ext cx="7530300" cy="4648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Justificación</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través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sz="2200" b="0" i="0" u="none" strike="noStrike" cap="none">
              <a:solidFill>
                <a:srgbClr val="0000FF"/>
              </a:solidFill>
              <a:latin typeface="Arial"/>
              <a:ea typeface="Arial"/>
              <a:cs typeface="Arial"/>
              <a:sym typeface="Arial"/>
            </a:endParaRPr>
          </a:p>
        </p:txBody>
      </p:sp>
      <p:pic>
        <p:nvPicPr>
          <p:cNvPr id="154" name="Google Shape;154;p8"/>
          <p:cNvPicPr preferRelativeResize="0"/>
          <p:nvPr/>
        </p:nvPicPr>
        <p:blipFill rotWithShape="1">
          <a:blip r:embed="rId3">
            <a:alphaModFix/>
          </a:blip>
          <a:srcRect/>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p:nvPr/>
        </p:nvSpPr>
        <p:spPr>
          <a:xfrm>
            <a:off x="958325" y="194225"/>
            <a:ext cx="9291300" cy="65592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Técnicas de levantamiento de información </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llevó a cabo la socialización de ideas de proyecto en la cual se escogió la idea de NICE JEANS, se realizó la creación de la encuesta utilizando herramientas WEB 2.0 (Google Forms) y recolección de información de manera visual la cual fue registrada por medio de video.</a:t>
            </a: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80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A continuación una muestra de la misma:</a:t>
            </a:r>
            <a:endParaRPr sz="1600" b="0" i="0" u="none" strike="noStrike" cap="none">
              <a:solidFill>
                <a:srgbClr val="0000FF"/>
              </a:solidFill>
              <a:latin typeface="Arial"/>
              <a:ea typeface="Arial"/>
              <a:cs typeface="Arial"/>
              <a:sym typeface="Arial"/>
            </a:endParaRPr>
          </a:p>
          <a:p>
            <a:pPr marL="0" marR="0" lvl="0" indent="0" algn="l" rtl="0">
              <a:lnSpc>
                <a:spcPct val="107916"/>
              </a:lnSpc>
              <a:spcBef>
                <a:spcPts val="800"/>
              </a:spcBef>
              <a:spcAft>
                <a:spcPts val="800"/>
              </a:spcAft>
              <a:buClr>
                <a:schemeClr val="dk1"/>
              </a:buClr>
              <a:buSzPts val="1100"/>
              <a:buFont typeface="Arial"/>
              <a:buNone/>
            </a:pPr>
            <a:endParaRPr sz="1600" b="0" i="0" u="none" strike="noStrike" cap="none">
              <a:solidFill>
                <a:schemeClr val="dk1"/>
              </a:solidFill>
              <a:latin typeface="Arial"/>
              <a:ea typeface="Arial"/>
              <a:cs typeface="Arial"/>
              <a:sym typeface="Arial"/>
            </a:endParaRPr>
          </a:p>
        </p:txBody>
      </p:sp>
      <p:pic>
        <p:nvPicPr>
          <p:cNvPr id="161" name="Google Shape;161;p9"/>
          <p:cNvPicPr preferRelativeResize="0"/>
          <p:nvPr/>
        </p:nvPicPr>
        <p:blipFill rotWithShape="1">
          <a:blip r:embed="rId3">
            <a:alphaModFix/>
          </a:blip>
          <a:srcRect/>
          <a:stretch/>
        </p:blipFill>
        <p:spPr>
          <a:xfrm>
            <a:off x="5528225" y="2049900"/>
            <a:ext cx="4930598" cy="2362200"/>
          </a:xfrm>
          <a:prstGeom prst="rect">
            <a:avLst/>
          </a:prstGeom>
          <a:noFill/>
          <a:ln>
            <a:noFill/>
          </a:ln>
        </p:spPr>
      </p:pic>
      <p:pic>
        <p:nvPicPr>
          <p:cNvPr id="162" name="Google Shape;162;p9"/>
          <p:cNvPicPr preferRelativeResize="0"/>
          <p:nvPr/>
        </p:nvPicPr>
        <p:blipFill rotWithShape="1">
          <a:blip r:embed="rId4">
            <a:alphaModFix/>
          </a:blip>
          <a:srcRect/>
          <a:stretch/>
        </p:blipFill>
        <p:spPr>
          <a:xfrm>
            <a:off x="463175" y="4412100"/>
            <a:ext cx="5065050" cy="2176949"/>
          </a:xfrm>
          <a:prstGeom prst="rect">
            <a:avLst/>
          </a:prstGeom>
          <a:noFill/>
          <a:ln>
            <a:noFill/>
          </a:ln>
        </p:spPr>
      </p:pic>
      <p:pic>
        <p:nvPicPr>
          <p:cNvPr id="163" name="Google Shape;163;p9"/>
          <p:cNvPicPr preferRelativeResize="0"/>
          <p:nvPr/>
        </p:nvPicPr>
        <p:blipFill rotWithShape="1">
          <a:blip r:embed="rId5">
            <a:alphaModFix/>
          </a:blip>
          <a:srcRect/>
          <a:stretch/>
        </p:blipFill>
        <p:spPr>
          <a:xfrm>
            <a:off x="463175" y="2049900"/>
            <a:ext cx="5065050" cy="2438400"/>
          </a:xfrm>
          <a:prstGeom prst="rect">
            <a:avLst/>
          </a:prstGeom>
          <a:noFill/>
          <a:ln>
            <a:noFill/>
          </a:ln>
        </p:spPr>
      </p:pic>
      <p:pic>
        <p:nvPicPr>
          <p:cNvPr id="164" name="Google Shape;164;p9"/>
          <p:cNvPicPr preferRelativeResize="0"/>
          <p:nvPr/>
        </p:nvPicPr>
        <p:blipFill rotWithShape="1">
          <a:blip r:embed="rId6">
            <a:alphaModFix/>
          </a:blip>
          <a:srcRect/>
          <a:stretch/>
        </p:blipFill>
        <p:spPr>
          <a:xfrm>
            <a:off x="5528225" y="4412100"/>
            <a:ext cx="4930598" cy="2176949"/>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1146</Words>
  <Application>Microsoft Office PowerPoint</Application>
  <PresentationFormat>Panorámica</PresentationFormat>
  <Paragraphs>103</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dc:creator>
  <cp:lastModifiedBy>Eimy Osorio</cp:lastModifiedBy>
  <cp:revision>1</cp:revision>
  <dcterms:modified xsi:type="dcterms:W3CDTF">2020-08-01T19:34:41Z</dcterms:modified>
</cp:coreProperties>
</file>