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s-ES"/>
              <a:t>Esta diapositiva no se debe modificar, es la portada y debe permanecer igual para todas las presentaciones</a:t>
            </a:r>
            <a:endParaRPr/>
          </a:p>
        </p:txBody>
      </p:sp>
      <p:sp>
        <p:nvSpPr>
          <p:cNvPr id="97" name="Google Shape;9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s-E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81ef94a8e8_13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81ef94a8e8_13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g81ef94a8e8_13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81ef94a8e8_13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81ef94a8e8_13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81ef94a8e8_13_1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530d08e13803ea49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530d08e13803ea49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g530d08e13803ea49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81ef94a8e8_13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81ef94a8e8_13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g81ef94a8e8_13_1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81ef94a8e8_0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81ef94a8e8_0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g81ef94a8e8_0_2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Utilice esta diapositiva al final de su presentación</a:t>
            </a:r>
            <a:endParaRPr/>
          </a:p>
          <a:p>
            <a:pPr marL="171450" lvl="0" indent="-171450" algn="l" rtl="0">
              <a:lnSpc>
                <a:spcPct val="100000"/>
              </a:lnSpc>
              <a:spcBef>
                <a:spcPts val="0"/>
              </a:spcBef>
              <a:spcAft>
                <a:spcPts val="0"/>
              </a:spcAft>
              <a:buClr>
                <a:schemeClr val="dk1"/>
              </a:buClr>
              <a:buSzPts val="1200"/>
              <a:buFont typeface="Calibri"/>
              <a:buChar char="-"/>
            </a:pPr>
            <a:r>
              <a:rPr lang="es-ES"/>
              <a:t>Esta diapositiva no debe modificarse</a:t>
            </a:r>
            <a:endParaRPr/>
          </a:p>
        </p:txBody>
      </p:sp>
      <p:sp>
        <p:nvSpPr>
          <p:cNvPr id="203" name="Google Shape;203;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s-ES"/>
              <a:t>15</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Calibri"/>
              <a:buChar char="-"/>
            </a:pPr>
            <a:r>
              <a:rPr lang="es-ES"/>
              <a:t>Utilice esta diapositiva como introducción de una nueva sección de la presentación o para destacar una frase clave.</a:t>
            </a:r>
            <a:endParaRPr/>
          </a:p>
          <a:p>
            <a:pPr marL="171450" lvl="0" indent="-171450" algn="l" rtl="0">
              <a:spcBef>
                <a:spcPts val="0"/>
              </a:spcBef>
              <a:spcAft>
                <a:spcPts val="0"/>
              </a:spcAft>
              <a:buClr>
                <a:schemeClr val="dk1"/>
              </a:buClr>
              <a:buSzPts val="1200"/>
              <a:buFont typeface="Calibri"/>
              <a:buChar char="-"/>
            </a:pPr>
            <a:r>
              <a:rPr lang="es-ES"/>
              <a:t>Al tener una foto de fondo los textos deben ser concisos.</a:t>
            </a:r>
            <a:endParaRPr/>
          </a:p>
          <a:p>
            <a:pPr marL="171450" lvl="0" indent="-171450" algn="l" rtl="0">
              <a:spcBef>
                <a:spcPts val="0"/>
              </a:spcBef>
              <a:spcAft>
                <a:spcPts val="0"/>
              </a:spcAft>
              <a:buClr>
                <a:schemeClr val="dk1"/>
              </a:buClr>
              <a:buSzPts val="1200"/>
              <a:buFont typeface="Calibri"/>
              <a:buChar char="-"/>
            </a:pPr>
            <a:r>
              <a:rPr lang="es-ES"/>
              <a:t>Los textos debe ir en blanco utilizando la tipografía Arial con un tamaño mínimo de 16 puntos.</a:t>
            </a:r>
            <a:endParaRPr/>
          </a:p>
          <a:p>
            <a:pPr marL="171450" lvl="0" indent="-171450" algn="l" rtl="0">
              <a:spcBef>
                <a:spcPts val="0"/>
              </a:spcBef>
              <a:spcAft>
                <a:spcPts val="0"/>
              </a:spcAft>
              <a:buClr>
                <a:schemeClr val="dk1"/>
              </a:buClr>
              <a:buSzPts val="1200"/>
              <a:buFont typeface="Calibri"/>
              <a:buChar char="-"/>
            </a:pPr>
            <a:r>
              <a:rPr lang="es-ES"/>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click derecho 🡪 enviar al fondo.</a:t>
            </a:r>
            <a:endParaRPr/>
          </a:p>
        </p:txBody>
      </p:sp>
      <p:sp>
        <p:nvSpPr>
          <p:cNvPr id="103" name="Google Shape;103;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s-E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Escriba en esta diapositiva el título de la presentación y si lo desea puede agregar los temas que va exponer.</a:t>
            </a:r>
            <a:endParaRPr/>
          </a:p>
          <a:p>
            <a:pPr marL="171450" lvl="0" indent="-171450" algn="l" rtl="0">
              <a:lnSpc>
                <a:spcPct val="100000"/>
              </a:lnSpc>
              <a:spcBef>
                <a:spcPts val="0"/>
              </a:spcBef>
              <a:spcAft>
                <a:spcPts val="0"/>
              </a:spcAft>
              <a:buClr>
                <a:schemeClr val="dk1"/>
              </a:buClr>
              <a:buSzPts val="1200"/>
              <a:buFont typeface="Calibri"/>
              <a:buChar char="-"/>
            </a:pPr>
            <a:r>
              <a:rPr lang="es-ES"/>
              <a:t>Si va a dejar solo el titulo déjelo centrado en la diapositiva.</a:t>
            </a:r>
            <a:endParaRPr/>
          </a:p>
          <a:p>
            <a:pPr marL="171450" lvl="0" indent="-171450" algn="l" rtl="0">
              <a:lnSpc>
                <a:spcPct val="100000"/>
              </a:lnSpc>
              <a:spcBef>
                <a:spcPts val="0"/>
              </a:spcBef>
              <a:spcAft>
                <a:spcPts val="0"/>
              </a:spcAft>
              <a:buClr>
                <a:schemeClr val="dk1"/>
              </a:buClr>
              <a:buSzPts val="1200"/>
              <a:buFont typeface="Calibri"/>
              <a:buChar char="-"/>
            </a:pPr>
            <a:r>
              <a:rPr lang="es-ES"/>
              <a:t>Los textos deben ir en color blanco en tipografía Arial.</a:t>
            </a:r>
            <a:endParaRPr/>
          </a:p>
        </p:txBody>
      </p:sp>
      <p:sp>
        <p:nvSpPr>
          <p:cNvPr id="117" name="Google Shape;117;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s-E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En esta diapositiva puede colocar contenidos y acompañarlos con una fotografía.</a:t>
            </a:r>
            <a:endParaRPr/>
          </a:p>
          <a:p>
            <a:pPr marL="171450" lvl="0" indent="-171450" algn="l" rtl="0">
              <a:lnSpc>
                <a:spcPct val="100000"/>
              </a:lnSpc>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 y justificados.</a:t>
            </a:r>
            <a:endParaRPr/>
          </a:p>
        </p:txBody>
      </p:sp>
      <p:sp>
        <p:nvSpPr>
          <p:cNvPr id="123" name="Google Shape;123;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s-E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81ef94a8e8_8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81ef94a8e8_8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g81ef94a8e8_8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Clr>
                <a:schemeClr val="dk1"/>
              </a:buClr>
              <a:buSzPts val="1200"/>
              <a:buFont typeface="Calibri"/>
              <a:buChar char="-"/>
            </a:pPr>
            <a:r>
              <a:rPr lang="es-ES"/>
              <a:t>Utilice esta diapositiva si necesita incluir textos más extensos.</a:t>
            </a:r>
            <a:endParaRPr/>
          </a:p>
          <a:p>
            <a:pPr marL="171450" lvl="0" indent="-171450" algn="l" rtl="0">
              <a:lnSpc>
                <a:spcPct val="100000"/>
              </a:lnSpc>
              <a:spcBef>
                <a:spcPts val="0"/>
              </a:spcBef>
              <a:spcAft>
                <a:spcPts val="0"/>
              </a:spcAft>
              <a:buClr>
                <a:schemeClr val="dk1"/>
              </a:buClr>
              <a:buSzPts val="1200"/>
              <a:buFont typeface="Calibri"/>
              <a:buChar char="-"/>
            </a:pPr>
            <a:r>
              <a:rPr lang="es-ES"/>
              <a:t>Los textos deben ir en azul (utilice el azul que aparece en la opciones de color de letra - -&gt; colores recientes) en tipografía Arial y justificados.</a:t>
            </a:r>
            <a:endParaRPr/>
          </a:p>
          <a:p>
            <a:pPr marL="171450" lvl="0" indent="-171450" algn="l" rtl="0">
              <a:lnSpc>
                <a:spcPct val="100000"/>
              </a:lnSpc>
              <a:spcBef>
                <a:spcPts val="0"/>
              </a:spcBef>
              <a:spcAft>
                <a:spcPts val="0"/>
              </a:spcAft>
              <a:buClr>
                <a:schemeClr val="dk1"/>
              </a:buClr>
              <a:buSzPts val="1200"/>
              <a:buFont typeface="Calibri"/>
              <a:buChar char="-"/>
            </a:pPr>
            <a:r>
              <a:rPr lang="es-ES"/>
              <a:t>Asegúrese que los textos no se monten sobre la franja verde.</a:t>
            </a:r>
            <a:endParaRPr/>
          </a:p>
        </p:txBody>
      </p:sp>
      <p:sp>
        <p:nvSpPr>
          <p:cNvPr id="137" name="Google Shape;137;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400"/>
              <a:buFont typeface="Calibri"/>
              <a:buNone/>
            </a:pPr>
            <a:fld id="{00000000-1234-1234-1234-123412341234}" type="slidenum">
              <a:rPr lang="es-E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81ef94a8e8_1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81ef94a8e8_13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g81ef94a8e8_13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81ef94a8e8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81ef94a8e8_0_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g81ef94a8e8_0_3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81ef94a8e8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81ef94a8e8_0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g81ef94a8e8_0_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s-E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p:cSld name="1_Diapositiva de título">
    <p:spTree>
      <p:nvGrpSpPr>
        <p:cNvPr id="1" name="Shape 15"/>
        <p:cNvGrpSpPr/>
        <p:nvPr/>
      </p:nvGrpSpPr>
      <p:grpSpPr>
        <a:xfrm>
          <a:off x="0" y="0"/>
          <a:ext cx="0" cy="0"/>
          <a:chOff x="0" y="0"/>
          <a:chExt cx="0" cy="0"/>
        </a:xfrm>
      </p:grpSpPr>
      <p:pic>
        <p:nvPicPr>
          <p:cNvPr id="16" name="Google Shape;16;p2" descr="Plantilla-presentaciones_naranja_portada.png"/>
          <p:cNvPicPr preferRelativeResize="0"/>
          <p:nvPr/>
        </p:nvPicPr>
        <p:blipFill rotWithShape="1">
          <a:blip r:embed="rId2">
            <a:alphaModFix/>
          </a:blip>
          <a:srcRect/>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5" name="Google Shape;55;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64"/>
        <p:cNvGrpSpPr/>
        <p:nvPr/>
      </p:nvGrpSpPr>
      <p:grpSpPr>
        <a:xfrm>
          <a:off x="0" y="0"/>
          <a:ext cx="0" cy="0"/>
          <a:chOff x="0" y="0"/>
          <a:chExt cx="0" cy="0"/>
        </a:xfrm>
      </p:grpSpPr>
      <p:sp>
        <p:nvSpPr>
          <p:cNvPr id="65" name="Google Shape;6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1" name="Google Shape;71;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5"/>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8" name="Google Shape;78;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9" name="Google Shape;79;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spTree>
      <p:nvGrpSpPr>
        <p:cNvPr id="1" name="Shape 17"/>
        <p:cNvGrpSpPr/>
        <p:nvPr/>
      </p:nvGrpSpPr>
      <p:grpSpPr>
        <a:xfrm>
          <a:off x="0" y="0"/>
          <a:ext cx="0" cy="0"/>
          <a:chOff x="0" y="0"/>
          <a:chExt cx="0" cy="0"/>
        </a:xfrm>
      </p:grpSpPr>
      <p:pic>
        <p:nvPicPr>
          <p:cNvPr id="18" name="Google Shape;18;p3" descr="plantillappt_05.png"/>
          <p:cNvPicPr preferRelativeResize="0"/>
          <p:nvPr/>
        </p:nvPicPr>
        <p:blipFill rotWithShape="1">
          <a:blip r:embed="rId2">
            <a:alphaModFix/>
          </a:blip>
          <a:srcRect/>
          <a:stretch/>
        </p:blipFill>
        <p:spPr>
          <a:xfrm>
            <a:off x="0" y="0"/>
            <a:ext cx="12192000" cy="68580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p:cSld name="1_Título y objetos">
    <p:spTree>
      <p:nvGrpSpPr>
        <p:cNvPr id="1" name="Shape 19"/>
        <p:cNvGrpSpPr/>
        <p:nvPr/>
      </p:nvGrpSpPr>
      <p:grpSpPr>
        <a:xfrm>
          <a:off x="0" y="0"/>
          <a:ext cx="0" cy="0"/>
          <a:chOff x="0" y="0"/>
          <a:chExt cx="0" cy="0"/>
        </a:xfrm>
      </p:grpSpPr>
      <p:pic>
        <p:nvPicPr>
          <p:cNvPr id="20" name="Google Shape;20;p4" descr="Plantilla presentaciones_naranja_Mesa de trabajo 1 copia.png"/>
          <p:cNvPicPr preferRelativeResize="0"/>
          <p:nvPr/>
        </p:nvPicPr>
        <p:blipFill rotWithShape="1">
          <a:blip r:embed="rId2">
            <a:alphaModFix/>
          </a:blip>
          <a:srcRect/>
          <a:stretch/>
        </p:blipFill>
        <p:spPr>
          <a:xfrm>
            <a:off x="0" y="0"/>
            <a:ext cx="12192000" cy="68580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p:cSld name="1_Encabezado de sección">
    <p:spTree>
      <p:nvGrpSpPr>
        <p:cNvPr id="1" name="Shape 21"/>
        <p:cNvGrpSpPr/>
        <p:nvPr/>
      </p:nvGrpSpPr>
      <p:grpSpPr>
        <a:xfrm>
          <a:off x="0" y="0"/>
          <a:ext cx="0" cy="0"/>
          <a:chOff x="0" y="0"/>
          <a:chExt cx="0" cy="0"/>
        </a:xfrm>
      </p:grpSpPr>
      <p:pic>
        <p:nvPicPr>
          <p:cNvPr id="22" name="Google Shape;22;p5" descr="Plantilla presentaciones_naranja_Mesa de trabajo 1 copia 2.png"/>
          <p:cNvPicPr preferRelativeResize="0"/>
          <p:nvPr/>
        </p:nvPicPr>
        <p:blipFill rotWithShape="1">
          <a:blip r:embed="rId2">
            <a:alphaModFix/>
          </a:blip>
          <a:srcRect/>
          <a:stretch/>
        </p:blipFill>
        <p:spPr>
          <a:xfrm>
            <a:off x="0" y="0"/>
            <a:ext cx="12192000" cy="68580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p:cSld name="1_Dos objetos">
    <p:spTree>
      <p:nvGrpSpPr>
        <p:cNvPr id="1" name="Shape 23"/>
        <p:cNvGrpSpPr/>
        <p:nvPr/>
      </p:nvGrpSpPr>
      <p:grpSpPr>
        <a:xfrm>
          <a:off x="0" y="0"/>
          <a:ext cx="0" cy="0"/>
          <a:chOff x="0" y="0"/>
          <a:chExt cx="0" cy="0"/>
        </a:xfrm>
      </p:grpSpPr>
      <p:pic>
        <p:nvPicPr>
          <p:cNvPr id="24" name="Google Shape;24;p6" descr="Plantilla-presentaciones_naranja_cierre.png"/>
          <p:cNvPicPr preferRelativeResize="0"/>
          <p:nvPr/>
        </p:nvPicPr>
        <p:blipFill rotWithShape="1">
          <a:blip r:embed="rId2">
            <a:alphaModFix/>
          </a:blip>
          <a:srcRect/>
          <a:stretch/>
        </p:blipFill>
        <p:spPr>
          <a:xfrm>
            <a:off x="0" y="0"/>
            <a:ext cx="12192000" cy="68580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25"/>
        <p:cNvGrpSpPr/>
        <p:nvPr/>
      </p:nvGrpSpPr>
      <p:grpSpPr>
        <a:xfrm>
          <a:off x="0" y="0"/>
          <a:ext cx="0" cy="0"/>
          <a:chOff x="0" y="0"/>
          <a:chExt cx="0" cy="0"/>
        </a:xfrm>
      </p:grpSpPr>
      <p:sp>
        <p:nvSpPr>
          <p:cNvPr id="26" name="Google Shape;26;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8" name="Google Shape;28;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0" name="Google Shape;40;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43"/>
        <p:cNvGrpSpPr/>
        <p:nvPr/>
      </p:nvGrpSpPr>
      <p:grpSpPr>
        <a:xfrm>
          <a:off x="0" y="0"/>
          <a:ext cx="0" cy="0"/>
          <a:chOff x="0" y="0"/>
          <a:chExt cx="0" cy="0"/>
        </a:xfrm>
      </p:grpSpPr>
      <p:sp>
        <p:nvSpPr>
          <p:cNvPr id="44" name="Google Shape;4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18"/>
          <p:cNvPicPr preferRelativeResize="0"/>
          <p:nvPr/>
        </p:nvPicPr>
        <p:blipFill>
          <a:blip r:embed="rId3">
            <a:alphaModFix/>
          </a:blip>
          <a:stretch>
            <a:fillRect/>
          </a:stretch>
        </p:blipFill>
        <p:spPr>
          <a:xfrm>
            <a:off x="6096000" y="2222244"/>
            <a:ext cx="3654626" cy="365462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p:nvPr/>
        </p:nvSpPr>
        <p:spPr>
          <a:xfrm>
            <a:off x="0" y="493050"/>
            <a:ext cx="10549800" cy="1701900"/>
          </a:xfrm>
          <a:prstGeom prst="rect">
            <a:avLst/>
          </a:prstGeom>
          <a:noFill/>
          <a:ln>
            <a:noFill/>
          </a:ln>
        </p:spPr>
        <p:txBody>
          <a:bodyPr spcFirstLastPara="1" wrap="square" lIns="91425" tIns="91425" rIns="91425" bIns="91425" anchor="t" anchorCtr="0">
            <a:noAutofit/>
          </a:bodyPr>
          <a:lstStyle/>
          <a:p>
            <a:pPr marL="457200" lvl="0" indent="-330200" algn="ctr" rtl="0">
              <a:lnSpc>
                <a:spcPct val="115000"/>
              </a:lnSpc>
              <a:spcBef>
                <a:spcPts val="0"/>
              </a:spcBef>
              <a:spcAft>
                <a:spcPts val="0"/>
              </a:spcAft>
              <a:buClr>
                <a:srgbClr val="0000FF"/>
              </a:buClr>
              <a:buSzPts val="1600"/>
              <a:buChar char="●"/>
            </a:pPr>
            <a:r>
              <a:rPr lang="es-ES" sz="1600" b="1">
                <a:solidFill>
                  <a:srgbClr val="0000FF"/>
                </a:solidFill>
              </a:rPr>
              <a:t>Elaboración del BPMN</a:t>
            </a:r>
            <a:endParaRPr sz="1600" b="1">
              <a:solidFill>
                <a:srgbClr val="0000FF"/>
              </a:solidFill>
            </a:endParaRPr>
          </a:p>
        </p:txBody>
      </p:sp>
      <p:pic>
        <p:nvPicPr>
          <p:cNvPr id="171" name="Google Shape;171;p27"/>
          <p:cNvPicPr preferRelativeResize="0"/>
          <p:nvPr/>
        </p:nvPicPr>
        <p:blipFill>
          <a:blip r:embed="rId3">
            <a:alphaModFix/>
          </a:blip>
          <a:stretch>
            <a:fillRect/>
          </a:stretch>
        </p:blipFill>
        <p:spPr>
          <a:xfrm>
            <a:off x="143325" y="1240125"/>
            <a:ext cx="10263151" cy="5304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p:nvPr/>
        </p:nvSpPr>
        <p:spPr>
          <a:xfrm>
            <a:off x="250450" y="233450"/>
            <a:ext cx="10126200" cy="6429300"/>
          </a:xfrm>
          <a:prstGeom prst="rect">
            <a:avLst/>
          </a:prstGeom>
          <a:noFill/>
          <a:ln>
            <a:noFill/>
          </a:ln>
        </p:spPr>
        <p:txBody>
          <a:bodyPr spcFirstLastPara="1" wrap="square" lIns="91425" tIns="91425" rIns="91425" bIns="91425" anchor="t" anchorCtr="0">
            <a:noAutofit/>
          </a:bodyPr>
          <a:lstStyle/>
          <a:p>
            <a:pPr marL="457200" lvl="0" indent="-330200" algn="just" rtl="0">
              <a:spcBef>
                <a:spcPts val="0"/>
              </a:spcBef>
              <a:spcAft>
                <a:spcPts val="0"/>
              </a:spcAft>
              <a:buClr>
                <a:srgbClr val="0000FF"/>
              </a:buClr>
              <a:buSzPts val="1600"/>
              <a:buChar char="●"/>
            </a:pPr>
            <a:r>
              <a:rPr lang="es-ES" sz="1600" b="1">
                <a:solidFill>
                  <a:srgbClr val="0000FF"/>
                </a:solidFill>
              </a:rPr>
              <a:t>Formulario IEEE830</a:t>
            </a:r>
            <a:endParaRPr sz="1600" b="1">
              <a:solidFill>
                <a:srgbClr val="0000FF"/>
              </a:solidFill>
            </a:endParaRPr>
          </a:p>
          <a:p>
            <a:pPr marL="0" lvl="0" indent="0" algn="just" rtl="0">
              <a:spcBef>
                <a:spcPts val="0"/>
              </a:spcBef>
              <a:spcAft>
                <a:spcPts val="0"/>
              </a:spcAft>
              <a:buNone/>
            </a:pPr>
            <a:endParaRPr sz="1600" b="1"/>
          </a:p>
          <a:p>
            <a:pPr marL="0" lvl="0" indent="0" algn="just" rtl="0">
              <a:spcBef>
                <a:spcPts val="0"/>
              </a:spcBef>
              <a:spcAft>
                <a:spcPts val="0"/>
              </a:spcAft>
              <a:buNone/>
            </a:pPr>
            <a:r>
              <a:rPr lang="es-ES" sz="1600">
                <a:solidFill>
                  <a:srgbClr val="0000FF"/>
                </a:solidFill>
              </a:rPr>
              <a:t>Requerimientos funcionales y no funcionales</a:t>
            </a:r>
            <a:endParaRPr sz="1600">
              <a:solidFill>
                <a:srgbClr val="0000FF"/>
              </a:solidFill>
            </a:endParaRPr>
          </a:p>
          <a:p>
            <a:pPr marL="0" lvl="0" indent="0" algn="just" rtl="0">
              <a:spcBef>
                <a:spcPts val="0"/>
              </a:spcBef>
              <a:spcAft>
                <a:spcPts val="0"/>
              </a:spcAft>
              <a:buNone/>
            </a:pPr>
            <a:endParaRPr sz="1600">
              <a:solidFill>
                <a:srgbClr val="0000FF"/>
              </a:solidFill>
            </a:endParaRPr>
          </a:p>
          <a:p>
            <a:pPr marL="0" lvl="0" indent="0" algn="just" rtl="0">
              <a:spcBef>
                <a:spcPts val="0"/>
              </a:spcBef>
              <a:spcAft>
                <a:spcPts val="0"/>
              </a:spcAft>
              <a:buNone/>
            </a:pPr>
            <a:r>
              <a:rPr lang="es-ES" sz="1600">
                <a:solidFill>
                  <a:srgbClr val="0000FF"/>
                </a:solidFill>
              </a:rPr>
              <a:t>Un requerimiento es una condición o capacidad que el sistema debe cumplir</a:t>
            </a:r>
            <a:endParaRPr sz="1600">
              <a:solidFill>
                <a:srgbClr val="0000FF"/>
              </a:solidFill>
            </a:endParaRPr>
          </a:p>
          <a:p>
            <a:pPr marL="0" lvl="0" indent="0" algn="just" rtl="0">
              <a:spcBef>
                <a:spcPts val="0"/>
              </a:spcBef>
              <a:spcAft>
                <a:spcPts val="0"/>
              </a:spcAft>
              <a:buNone/>
            </a:pPr>
            <a:endParaRPr sz="1600">
              <a:solidFill>
                <a:srgbClr val="0000FF"/>
              </a:solidFill>
            </a:endParaRPr>
          </a:p>
          <a:p>
            <a:pPr marL="0" lvl="0" indent="0" algn="just" rtl="0">
              <a:spcBef>
                <a:spcPts val="0"/>
              </a:spcBef>
              <a:spcAft>
                <a:spcPts val="0"/>
              </a:spcAft>
              <a:buNone/>
            </a:pPr>
            <a:r>
              <a:rPr lang="es-ES" sz="1600" b="1">
                <a:solidFill>
                  <a:srgbClr val="0000FF"/>
                </a:solidFill>
              </a:rPr>
              <a:t>RF: </a:t>
            </a:r>
            <a:r>
              <a:rPr lang="es-ES" sz="1600">
                <a:solidFill>
                  <a:srgbClr val="0000FF"/>
                </a:solidFill>
              </a:rPr>
              <a:t>Los requerimientos funcionales de un sistema, son aquellos que describen cualquier actividad que este deba realizar.</a:t>
            </a:r>
            <a:endParaRPr sz="1600">
              <a:solidFill>
                <a:srgbClr val="0000FF"/>
              </a:solidFill>
            </a:endParaRPr>
          </a:p>
          <a:p>
            <a:pPr marL="0" lvl="0" indent="0" algn="just" rtl="0">
              <a:spcBef>
                <a:spcPts val="0"/>
              </a:spcBef>
              <a:spcAft>
                <a:spcPts val="0"/>
              </a:spcAft>
              <a:buNone/>
            </a:pPr>
            <a:endParaRPr sz="1600">
              <a:solidFill>
                <a:srgbClr val="0000FF"/>
              </a:solidFill>
            </a:endParaRPr>
          </a:p>
          <a:p>
            <a:pPr marL="0" lvl="0" indent="0" algn="just" rtl="0">
              <a:spcBef>
                <a:spcPts val="0"/>
              </a:spcBef>
              <a:spcAft>
                <a:spcPts val="0"/>
              </a:spcAft>
              <a:buNone/>
            </a:pPr>
            <a:r>
              <a:rPr lang="es-ES" sz="1600" b="1">
                <a:solidFill>
                  <a:srgbClr val="0000FF"/>
                </a:solidFill>
              </a:rPr>
              <a:t>RNF: </a:t>
            </a:r>
            <a:r>
              <a:rPr lang="es-ES" sz="1600">
                <a:solidFill>
                  <a:srgbClr val="0000FF"/>
                </a:solidFill>
              </a:rPr>
              <a:t>Los requerimientos no funcionales representan características generales y restricciones de la aplicación o sistema que se esté desarrollando.</a:t>
            </a:r>
            <a:endParaRPr sz="1600">
              <a:solidFill>
                <a:srgbClr val="0000FF"/>
              </a:solidFill>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pic>
        <p:nvPicPr>
          <p:cNvPr id="178" name="Google Shape;178;p28"/>
          <p:cNvPicPr preferRelativeResize="0"/>
          <p:nvPr/>
        </p:nvPicPr>
        <p:blipFill>
          <a:blip r:embed="rId3">
            <a:alphaModFix/>
          </a:blip>
          <a:stretch>
            <a:fillRect/>
          </a:stretch>
        </p:blipFill>
        <p:spPr>
          <a:xfrm>
            <a:off x="2340000" y="3181450"/>
            <a:ext cx="6090050" cy="3481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9"/>
          <p:cNvSpPr txBox="1"/>
          <p:nvPr/>
        </p:nvSpPr>
        <p:spPr>
          <a:xfrm>
            <a:off x="250450" y="233450"/>
            <a:ext cx="10126200" cy="6429300"/>
          </a:xfrm>
          <a:prstGeom prst="rect">
            <a:avLst/>
          </a:prstGeom>
          <a:noFill/>
          <a:ln>
            <a:noFill/>
          </a:ln>
        </p:spPr>
        <p:txBody>
          <a:bodyPr spcFirstLastPara="1" wrap="square" lIns="91425" tIns="91425" rIns="91425" bIns="91425" anchor="t" anchorCtr="0">
            <a:noAutofit/>
          </a:bodyPr>
          <a:lstStyle/>
          <a:p>
            <a:pPr marL="457200" lvl="0" indent="-330200" algn="just" rtl="0">
              <a:spcBef>
                <a:spcPts val="0"/>
              </a:spcBef>
              <a:spcAft>
                <a:spcPts val="0"/>
              </a:spcAft>
              <a:buClr>
                <a:srgbClr val="0000FF"/>
              </a:buClr>
              <a:buSzPts val="1600"/>
              <a:buChar char="●"/>
            </a:pPr>
            <a:r>
              <a:rPr lang="es-ES" sz="1600" b="1">
                <a:solidFill>
                  <a:srgbClr val="0000FF"/>
                </a:solidFill>
              </a:rPr>
              <a:t>Diagramas de casos de uso</a:t>
            </a:r>
            <a:endParaRPr sz="1600" b="1">
              <a:solidFill>
                <a:srgbClr val="0000FF"/>
              </a:solidFill>
            </a:endParaRPr>
          </a:p>
          <a:p>
            <a:pPr marL="914400" lvl="0" indent="0" algn="just" rtl="0">
              <a:spcBef>
                <a:spcPts val="0"/>
              </a:spcBef>
              <a:spcAft>
                <a:spcPts val="0"/>
              </a:spcAft>
              <a:buNone/>
            </a:pPr>
            <a:r>
              <a:rPr lang="es-ES" sz="1600">
                <a:solidFill>
                  <a:srgbClr val="0000FF"/>
                </a:solidFill>
              </a:rPr>
              <a:t>Los diagramas de casos de uso sirven para especificar la comunicación y el comportamiento de un sistema mediante su interacción con los usuarios y/u otros sistemas. O lo que es igual, un diagrama que muestra la relación entre los actores y los casos de uso en un sistema.</a:t>
            </a:r>
            <a:endParaRPr sz="1600">
              <a:solidFill>
                <a:srgbClr val="0000FF"/>
              </a:solidFill>
            </a:endParaRPr>
          </a:p>
          <a:p>
            <a:pPr marL="914400" lvl="0" indent="0" algn="ctr" rtl="0">
              <a:spcBef>
                <a:spcPts val="0"/>
              </a:spcBef>
              <a:spcAft>
                <a:spcPts val="0"/>
              </a:spcAft>
              <a:buNone/>
            </a:pPr>
            <a:endParaRPr sz="1600" b="1"/>
          </a:p>
        </p:txBody>
      </p:sp>
      <p:pic>
        <p:nvPicPr>
          <p:cNvPr id="185" name="Google Shape;185;p29"/>
          <p:cNvPicPr preferRelativeResize="0"/>
          <p:nvPr/>
        </p:nvPicPr>
        <p:blipFill>
          <a:blip r:embed="rId3">
            <a:alphaModFix/>
          </a:blip>
          <a:stretch>
            <a:fillRect/>
          </a:stretch>
        </p:blipFill>
        <p:spPr>
          <a:xfrm>
            <a:off x="541525" y="1549313"/>
            <a:ext cx="9544050" cy="5038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0"/>
          <p:cNvSpPr txBox="1"/>
          <p:nvPr/>
        </p:nvSpPr>
        <p:spPr>
          <a:xfrm>
            <a:off x="597650" y="404300"/>
            <a:ext cx="9278700" cy="1269000"/>
          </a:xfrm>
          <a:prstGeom prst="rect">
            <a:avLst/>
          </a:prstGeom>
          <a:noFill/>
          <a:ln>
            <a:noFill/>
          </a:ln>
        </p:spPr>
        <p:txBody>
          <a:bodyPr spcFirstLastPara="1" wrap="square" lIns="91425" tIns="91425" rIns="91425" bIns="91425" anchor="t" anchorCtr="0">
            <a:noAutofit/>
          </a:bodyPr>
          <a:lstStyle/>
          <a:p>
            <a:pPr marL="457200" lvl="0" indent="-317500" algn="just" rtl="0">
              <a:lnSpc>
                <a:spcPct val="115000"/>
              </a:lnSpc>
              <a:spcBef>
                <a:spcPts val="0"/>
              </a:spcBef>
              <a:spcAft>
                <a:spcPts val="0"/>
              </a:spcAft>
              <a:buClr>
                <a:srgbClr val="0000FF"/>
              </a:buClr>
              <a:buSzPts val="1400"/>
              <a:buFont typeface="Calibri"/>
              <a:buChar char="●"/>
            </a:pPr>
            <a:r>
              <a:rPr lang="es-ES" sz="1600" b="1">
                <a:solidFill>
                  <a:srgbClr val="0000FF"/>
                </a:solidFill>
              </a:rPr>
              <a:t>Formato de casos de uso extendido</a:t>
            </a:r>
            <a:endParaRPr sz="1600" b="1">
              <a:solidFill>
                <a:srgbClr val="0000FF"/>
              </a:solidFill>
            </a:endParaRPr>
          </a:p>
          <a:p>
            <a:pPr marL="0" lvl="0" indent="0" algn="just" rtl="0">
              <a:lnSpc>
                <a:spcPct val="115000"/>
              </a:lnSpc>
              <a:spcBef>
                <a:spcPts val="0"/>
              </a:spcBef>
              <a:spcAft>
                <a:spcPts val="0"/>
              </a:spcAft>
              <a:buNone/>
            </a:pPr>
            <a:endParaRPr sz="1600" b="1">
              <a:solidFill>
                <a:srgbClr val="0000FF"/>
              </a:solidFill>
            </a:endParaRPr>
          </a:p>
          <a:p>
            <a:pPr marL="0" lvl="0" indent="0" algn="just" rtl="0">
              <a:lnSpc>
                <a:spcPct val="115000"/>
              </a:lnSpc>
              <a:spcBef>
                <a:spcPts val="0"/>
              </a:spcBef>
              <a:spcAft>
                <a:spcPts val="0"/>
              </a:spcAft>
              <a:buNone/>
            </a:pPr>
            <a:r>
              <a:rPr lang="es-ES" sz="1600">
                <a:solidFill>
                  <a:srgbClr val="0000FF"/>
                </a:solidFill>
              </a:rPr>
              <a:t>Este documento permite la especificación a detalle de los casos de uso que son referentes al negocio, adicional permite al desarrollador ejecutar lo que se requiere con exactitud.</a:t>
            </a:r>
            <a:endParaRPr sz="1600">
              <a:solidFill>
                <a:srgbClr val="0000FF"/>
              </a:solidFill>
            </a:endParaRPr>
          </a:p>
        </p:txBody>
      </p:sp>
      <p:pic>
        <p:nvPicPr>
          <p:cNvPr id="192" name="Google Shape;192;p30"/>
          <p:cNvPicPr preferRelativeResize="0"/>
          <p:nvPr/>
        </p:nvPicPr>
        <p:blipFill>
          <a:blip r:embed="rId3">
            <a:alphaModFix/>
          </a:blip>
          <a:stretch>
            <a:fillRect/>
          </a:stretch>
        </p:blipFill>
        <p:spPr>
          <a:xfrm>
            <a:off x="531825" y="1763262"/>
            <a:ext cx="9483601" cy="4735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1"/>
          <p:cNvSpPr txBox="1"/>
          <p:nvPr/>
        </p:nvSpPr>
        <p:spPr>
          <a:xfrm>
            <a:off x="836700" y="657425"/>
            <a:ext cx="9009600" cy="2521500"/>
          </a:xfrm>
          <a:prstGeom prst="rect">
            <a:avLst/>
          </a:prstGeom>
          <a:noFill/>
          <a:ln>
            <a:noFill/>
          </a:ln>
        </p:spPr>
        <p:txBody>
          <a:bodyPr spcFirstLastPara="1" wrap="square" lIns="91425" tIns="91425" rIns="91425" bIns="91425" anchor="t" anchorCtr="0">
            <a:noAutofit/>
          </a:bodyPr>
          <a:lstStyle/>
          <a:p>
            <a:pPr marL="457200" lvl="0" indent="-330200" algn="just" rtl="0">
              <a:lnSpc>
                <a:spcPct val="115000"/>
              </a:lnSpc>
              <a:spcBef>
                <a:spcPts val="0"/>
              </a:spcBef>
              <a:spcAft>
                <a:spcPts val="0"/>
              </a:spcAft>
              <a:buClr>
                <a:srgbClr val="0000FF"/>
              </a:buClr>
              <a:buSzPts val="1600"/>
              <a:buChar char="●"/>
            </a:pPr>
            <a:r>
              <a:rPr lang="es-ES" sz="1600" b="1">
                <a:solidFill>
                  <a:srgbClr val="0000FF"/>
                </a:solidFill>
              </a:rPr>
              <a:t>Sistemas de control de versiones</a:t>
            </a:r>
            <a:endParaRPr sz="1600" b="1">
              <a:solidFill>
                <a:srgbClr val="0000FF"/>
              </a:solidFill>
            </a:endParaRPr>
          </a:p>
          <a:p>
            <a:pPr marL="914400" lvl="0" indent="0" algn="just" rtl="0">
              <a:lnSpc>
                <a:spcPct val="115000"/>
              </a:lnSpc>
              <a:spcBef>
                <a:spcPts val="0"/>
              </a:spcBef>
              <a:spcAft>
                <a:spcPts val="0"/>
              </a:spcAft>
              <a:buNone/>
            </a:pPr>
            <a:endParaRPr sz="1600" b="1">
              <a:solidFill>
                <a:srgbClr val="0000FF"/>
              </a:solidFill>
            </a:endParaRPr>
          </a:p>
          <a:p>
            <a:pPr marL="457200" lvl="0" indent="0" algn="just" rtl="0">
              <a:lnSpc>
                <a:spcPct val="115000"/>
              </a:lnSpc>
              <a:spcBef>
                <a:spcPts val="0"/>
              </a:spcBef>
              <a:spcAft>
                <a:spcPts val="0"/>
              </a:spcAft>
              <a:buNone/>
            </a:pPr>
            <a:r>
              <a:rPr lang="es-ES" sz="1600">
                <a:solidFill>
                  <a:srgbClr val="0000FF"/>
                </a:solidFill>
              </a:rPr>
              <a:t>Para empezar, utilizamos un control de versiones llamado GitHub, que es un software que registra los cambios realizados sobre un archivo o conjunto de archivos a lo largo del tiempo. Además, de ser un sistema distribuido, cuenta con algunos beneficios tales como: velocidad, diseño sencillo, fuerte apoyó en el desarrollo no lineal, comportamiento distribuido, y es capaz de manejar grandes proyectos. </a:t>
            </a:r>
            <a:endParaRPr sz="1600">
              <a:solidFill>
                <a:srgbClr val="0000FF"/>
              </a:solidFill>
            </a:endParaRPr>
          </a:p>
          <a:p>
            <a:pPr marL="457200" lvl="0" indent="0" algn="just" rtl="0">
              <a:lnSpc>
                <a:spcPct val="115000"/>
              </a:lnSpc>
              <a:spcBef>
                <a:spcPts val="0"/>
              </a:spcBef>
              <a:spcAft>
                <a:spcPts val="0"/>
              </a:spcAft>
              <a:buNone/>
            </a:pPr>
            <a:endParaRPr sz="1600"/>
          </a:p>
        </p:txBody>
      </p:sp>
      <p:pic>
        <p:nvPicPr>
          <p:cNvPr id="199" name="Google Shape;199;p31"/>
          <p:cNvPicPr preferRelativeResize="0"/>
          <p:nvPr/>
        </p:nvPicPr>
        <p:blipFill>
          <a:blip r:embed="rId3">
            <a:alphaModFix/>
          </a:blip>
          <a:stretch>
            <a:fillRect/>
          </a:stretch>
        </p:blipFill>
        <p:spPr>
          <a:xfrm>
            <a:off x="2396225" y="3178925"/>
            <a:ext cx="6667500" cy="3333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4" name="Google Shape;99;p18">
            <a:extLst>
              <a:ext uri="{FF2B5EF4-FFF2-40B4-BE49-F238E27FC236}">
                <a16:creationId xmlns:a16="http://schemas.microsoft.com/office/drawing/2014/main" id="{27CC00D2-AAD0-4FBD-80B5-7C6B5D6C1910}"/>
              </a:ext>
            </a:extLst>
          </p:cNvPr>
          <p:cNvPicPr preferRelativeResize="0"/>
          <p:nvPr/>
        </p:nvPicPr>
        <p:blipFill>
          <a:blip r:embed="rId3">
            <a:alphaModFix/>
          </a:blip>
          <a:stretch>
            <a:fillRect/>
          </a:stretch>
        </p:blipFill>
        <p:spPr>
          <a:xfrm>
            <a:off x="6096000" y="2222244"/>
            <a:ext cx="3654626" cy="365462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19" descr="EDITORIAL3.jpg"/>
          <p:cNvPicPr preferRelativeResize="0"/>
          <p:nvPr/>
        </p:nvPicPr>
        <p:blipFill rotWithShape="1">
          <a:blip r:embed="rId3">
            <a:alphaModFix/>
          </a:blip>
          <a:srcRect t="14950"/>
          <a:stretch/>
        </p:blipFill>
        <p:spPr>
          <a:xfrm>
            <a:off x="-54226" y="-57320"/>
            <a:ext cx="12300451" cy="6972640"/>
          </a:xfrm>
          <a:prstGeom prst="rect">
            <a:avLst/>
          </a:prstGeom>
          <a:noFill/>
          <a:ln>
            <a:noFill/>
          </a:ln>
        </p:spPr>
      </p:pic>
      <p:sp>
        <p:nvSpPr>
          <p:cNvPr id="106" name="Google Shape;106;p19"/>
          <p:cNvSpPr/>
          <p:nvPr/>
        </p:nvSpPr>
        <p:spPr>
          <a:xfrm rot="-5400000">
            <a:off x="6128615" y="798944"/>
            <a:ext cx="7069656" cy="5274017"/>
          </a:xfrm>
          <a:prstGeom prst="rect">
            <a:avLst/>
          </a:prstGeom>
          <a:gradFill>
            <a:gsLst>
              <a:gs pos="0">
                <a:srgbClr val="000000">
                  <a:alpha val="45490"/>
                </a:srgbClr>
              </a:gs>
              <a:gs pos="100000">
                <a:srgbClr val="1F497D">
                  <a:alpha val="0"/>
                </a:srgbClr>
              </a:gs>
            </a:gsLst>
            <a:lin ang="16200000" scaled="0"/>
          </a:gradFill>
          <a:ln>
            <a:noFill/>
          </a:ln>
          <a:effectLst>
            <a:outerShdw blurRad="40000" dist="23000" dir="5400000" rotWithShape="0">
              <a:srgbClr val="000000">
                <a:alpha val="34509"/>
              </a:srgbClr>
            </a:outerShdw>
          </a:effectLst>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
        <p:nvSpPr>
          <p:cNvPr id="107" name="Google Shape;107;p19"/>
          <p:cNvSpPr txBox="1"/>
          <p:nvPr/>
        </p:nvSpPr>
        <p:spPr>
          <a:xfrm>
            <a:off x="7556800" y="1026677"/>
            <a:ext cx="4001100" cy="1638600"/>
          </a:xfrm>
          <a:prstGeom prst="rect">
            <a:avLst/>
          </a:prstGeom>
          <a:noFill/>
          <a:ln>
            <a:noFill/>
          </a:ln>
        </p:spPr>
        <p:txBody>
          <a:bodyPr spcFirstLastPara="1" wrap="square" lIns="121900" tIns="60925" rIns="121900" bIns="60925" anchor="t" anchorCtr="0">
            <a:noAutofit/>
          </a:bodyPr>
          <a:lstStyle/>
          <a:p>
            <a:pPr marL="0" marR="0" lvl="0" indent="0" algn="r" rtl="0">
              <a:spcBef>
                <a:spcPts val="0"/>
              </a:spcBef>
              <a:spcAft>
                <a:spcPts val="0"/>
              </a:spcAft>
              <a:buClr>
                <a:srgbClr val="000000"/>
              </a:buClr>
              <a:buFont typeface="Arial"/>
              <a:buNone/>
            </a:pPr>
            <a:r>
              <a:rPr lang="es-ES" sz="1500" b="1">
                <a:solidFill>
                  <a:schemeClr val="lt1"/>
                </a:solidFill>
              </a:rPr>
              <a:t>SOD </a:t>
            </a:r>
            <a:endParaRPr sz="1500" b="1">
              <a:solidFill>
                <a:schemeClr val="lt1"/>
              </a:solidFill>
            </a:endParaRPr>
          </a:p>
          <a:p>
            <a:pPr marL="0" lvl="0" indent="0" algn="r" rtl="0">
              <a:spcBef>
                <a:spcPts val="0"/>
              </a:spcBef>
              <a:spcAft>
                <a:spcPts val="0"/>
              </a:spcAft>
              <a:buClr>
                <a:schemeClr val="dk1"/>
              </a:buClr>
              <a:buFont typeface="Arial"/>
              <a:buNone/>
            </a:pPr>
            <a:r>
              <a:rPr lang="es-ES" sz="1500" b="1">
                <a:solidFill>
                  <a:schemeClr val="lt1"/>
                </a:solidFill>
              </a:rPr>
              <a:t>Nice Jeans</a:t>
            </a:r>
            <a:endParaRPr sz="1500" b="1">
              <a:solidFill>
                <a:schemeClr val="lt1"/>
              </a:solidFill>
            </a:endParaRPr>
          </a:p>
        </p:txBody>
      </p:sp>
      <p:sp>
        <p:nvSpPr>
          <p:cNvPr id="108" name="Google Shape;108;p19"/>
          <p:cNvSpPr txBox="1"/>
          <p:nvPr/>
        </p:nvSpPr>
        <p:spPr>
          <a:xfrm>
            <a:off x="8441839" y="2243810"/>
            <a:ext cx="3116100" cy="779700"/>
          </a:xfrm>
          <a:prstGeom prst="rect">
            <a:avLst/>
          </a:prstGeom>
          <a:noFill/>
          <a:ln>
            <a:noFill/>
          </a:ln>
        </p:spPr>
        <p:txBody>
          <a:bodyPr spcFirstLastPara="1" wrap="square" lIns="121900" tIns="60925" rIns="121900" bIns="60925" anchor="t" anchorCtr="0">
            <a:noAutofit/>
          </a:bodyPr>
          <a:lstStyle/>
          <a:p>
            <a:pPr marL="0" marR="0" lvl="0" indent="0" algn="r" rtl="0">
              <a:spcBef>
                <a:spcPts val="0"/>
              </a:spcBef>
              <a:spcAft>
                <a:spcPts val="0"/>
              </a:spcAft>
              <a:buNone/>
            </a:pPr>
            <a:r>
              <a:rPr lang="es-ES" sz="1600">
                <a:solidFill>
                  <a:schemeClr val="lt1"/>
                </a:solidFill>
              </a:rPr>
              <a:t>ADSI SENA 2020</a:t>
            </a:r>
            <a:endParaRPr sz="1600" i="0" u="none" strike="noStrike" cap="none">
              <a:solidFill>
                <a:schemeClr val="dk1"/>
              </a:solidFill>
            </a:endParaRPr>
          </a:p>
        </p:txBody>
      </p:sp>
      <p:pic>
        <p:nvPicPr>
          <p:cNvPr id="109" name="Google Shape;109;p19"/>
          <p:cNvPicPr preferRelativeResize="0"/>
          <p:nvPr/>
        </p:nvPicPr>
        <p:blipFill rotWithShape="1">
          <a:blip r:embed="rId4">
            <a:alphaModFix/>
          </a:blip>
          <a:srcRect/>
          <a:stretch/>
        </p:blipFill>
        <p:spPr>
          <a:xfrm rot="10800000" flipH="1">
            <a:off x="10263875" y="1604750"/>
            <a:ext cx="1163800" cy="74950"/>
          </a:xfrm>
          <a:prstGeom prst="rect">
            <a:avLst/>
          </a:prstGeom>
          <a:noFill/>
          <a:ln>
            <a:noFill/>
          </a:ln>
        </p:spPr>
      </p:pic>
      <p:pic>
        <p:nvPicPr>
          <p:cNvPr id="110" name="Google Shape;110;p19" descr="naranja.png"/>
          <p:cNvPicPr preferRelativeResize="0"/>
          <p:nvPr/>
        </p:nvPicPr>
        <p:blipFill rotWithShape="1">
          <a:blip r:embed="rId5">
            <a:alphaModFix/>
          </a:blip>
          <a:srcRect l="21032" t="19996" r="22452" b="17818"/>
          <a:stretch/>
        </p:blipFill>
        <p:spPr>
          <a:xfrm>
            <a:off x="396273" y="387278"/>
            <a:ext cx="801836" cy="804925"/>
          </a:xfrm>
          <a:prstGeom prst="rect">
            <a:avLst/>
          </a:prstGeom>
          <a:noFill/>
          <a:ln>
            <a:noFill/>
          </a:ln>
        </p:spPr>
      </p:pic>
      <p:pic>
        <p:nvPicPr>
          <p:cNvPr id="111" name="Google Shape;111;p19"/>
          <p:cNvPicPr preferRelativeResize="0"/>
          <p:nvPr/>
        </p:nvPicPr>
        <p:blipFill rotWithShape="1">
          <a:blip r:embed="rId4">
            <a:alphaModFix/>
          </a:blip>
          <a:srcRect/>
          <a:stretch/>
        </p:blipFill>
        <p:spPr>
          <a:xfrm rot="10800000" flipH="1">
            <a:off x="9202625" y="2074975"/>
            <a:ext cx="2355200" cy="80900"/>
          </a:xfrm>
          <a:prstGeom prst="rect">
            <a:avLst/>
          </a:prstGeom>
          <a:noFill/>
          <a:ln>
            <a:noFill/>
          </a:ln>
        </p:spPr>
      </p:pic>
      <p:sp>
        <p:nvSpPr>
          <p:cNvPr id="112" name="Google Shape;112;p19"/>
          <p:cNvSpPr txBox="1"/>
          <p:nvPr/>
        </p:nvSpPr>
        <p:spPr>
          <a:xfrm>
            <a:off x="7943225" y="2665275"/>
            <a:ext cx="4732500" cy="238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ES" sz="1500" b="1">
                <a:solidFill>
                  <a:srgbClr val="FFFFFF"/>
                </a:solidFill>
              </a:rPr>
              <a:t>FICHA: 2067469</a:t>
            </a:r>
            <a:endParaRPr sz="1500" b="1">
              <a:solidFill>
                <a:srgbClr val="FFFFFF"/>
              </a:solidFill>
            </a:endParaRPr>
          </a:p>
          <a:p>
            <a:pPr marL="0" lvl="0" indent="0" algn="l" rtl="0">
              <a:spcBef>
                <a:spcPts val="0"/>
              </a:spcBef>
              <a:spcAft>
                <a:spcPts val="0"/>
              </a:spcAft>
              <a:buClr>
                <a:schemeClr val="dk1"/>
              </a:buClr>
              <a:buSzPts val="1100"/>
              <a:buFont typeface="Arial"/>
              <a:buNone/>
            </a:pPr>
            <a:endParaRPr sz="1500" b="1">
              <a:solidFill>
                <a:srgbClr val="FFFFFF"/>
              </a:solidFill>
            </a:endParaRPr>
          </a:p>
          <a:p>
            <a:pPr marL="0" lvl="0" indent="0" algn="l" rtl="0">
              <a:spcBef>
                <a:spcPts val="0"/>
              </a:spcBef>
              <a:spcAft>
                <a:spcPts val="0"/>
              </a:spcAft>
              <a:buClr>
                <a:schemeClr val="dk1"/>
              </a:buClr>
              <a:buSzPts val="1100"/>
              <a:buFont typeface="Arial"/>
              <a:buNone/>
            </a:pPr>
            <a:r>
              <a:rPr lang="es-ES" sz="1500" b="1">
                <a:solidFill>
                  <a:srgbClr val="FFFFFF"/>
                </a:solidFill>
              </a:rPr>
              <a:t>OLAVE SANTAMARIA DARLY YHOANA</a:t>
            </a:r>
            <a:endParaRPr sz="1500" b="1">
              <a:solidFill>
                <a:srgbClr val="FFFFFF"/>
              </a:solidFill>
            </a:endParaRPr>
          </a:p>
          <a:p>
            <a:pPr marL="0" lvl="0" indent="0" algn="l" rtl="0">
              <a:spcBef>
                <a:spcPts val="0"/>
              </a:spcBef>
              <a:spcAft>
                <a:spcPts val="0"/>
              </a:spcAft>
              <a:buClr>
                <a:schemeClr val="dk1"/>
              </a:buClr>
              <a:buSzPts val="1100"/>
              <a:buFont typeface="Arial"/>
              <a:buNone/>
            </a:pPr>
            <a:r>
              <a:rPr lang="es-ES" sz="1500" b="1">
                <a:solidFill>
                  <a:srgbClr val="FFFFFF"/>
                </a:solidFill>
              </a:rPr>
              <a:t>OSORIO GARZON EIMY FAHYZARI</a:t>
            </a:r>
            <a:endParaRPr sz="1500" b="1">
              <a:solidFill>
                <a:srgbClr val="FFFFFF"/>
              </a:solidFill>
            </a:endParaRPr>
          </a:p>
          <a:p>
            <a:pPr marL="0" lvl="0" indent="0" algn="l" rtl="0">
              <a:spcBef>
                <a:spcPts val="0"/>
              </a:spcBef>
              <a:spcAft>
                <a:spcPts val="0"/>
              </a:spcAft>
              <a:buClr>
                <a:schemeClr val="dk1"/>
              </a:buClr>
              <a:buSzPts val="1100"/>
              <a:buFont typeface="Arial"/>
              <a:buNone/>
            </a:pPr>
            <a:r>
              <a:rPr lang="es-ES" sz="1500" b="1">
                <a:solidFill>
                  <a:srgbClr val="FFFFFF"/>
                </a:solidFill>
              </a:rPr>
              <a:t>PINEDA CIFUENTES JORGE STEVEN</a:t>
            </a:r>
            <a:endParaRPr sz="1500" b="1">
              <a:solidFill>
                <a:srgbClr val="FFFFFF"/>
              </a:solidFill>
            </a:endParaRPr>
          </a:p>
          <a:p>
            <a:pPr marL="0" lvl="0" indent="0" algn="l" rtl="0">
              <a:spcBef>
                <a:spcPts val="0"/>
              </a:spcBef>
              <a:spcAft>
                <a:spcPts val="0"/>
              </a:spcAft>
              <a:buClr>
                <a:schemeClr val="dk1"/>
              </a:buClr>
              <a:buSzPts val="1100"/>
              <a:buFont typeface="Arial"/>
              <a:buNone/>
            </a:pPr>
            <a:r>
              <a:rPr lang="es-ES" sz="1500" b="1">
                <a:solidFill>
                  <a:srgbClr val="FFFFFF"/>
                </a:solidFill>
              </a:rPr>
              <a:t>MARTINEZ VIDALES CESAR ALBERTO</a:t>
            </a:r>
            <a:endParaRPr sz="1500" b="1">
              <a:solidFill>
                <a:srgbClr val="FFFFFF"/>
              </a:solidFill>
            </a:endParaRPr>
          </a:p>
          <a:p>
            <a:pPr marL="0" lvl="0" indent="0" algn="l" rtl="0">
              <a:spcBef>
                <a:spcPts val="0"/>
              </a:spcBef>
              <a:spcAft>
                <a:spcPts val="0"/>
              </a:spcAft>
              <a:buClr>
                <a:schemeClr val="dk1"/>
              </a:buClr>
              <a:buSzPts val="1100"/>
              <a:buFont typeface="Arial"/>
              <a:buNone/>
            </a:pPr>
            <a:r>
              <a:rPr lang="es-ES" sz="1500" b="1">
                <a:solidFill>
                  <a:srgbClr val="FFFFFF"/>
                </a:solidFill>
              </a:rPr>
              <a:t>MENDIETA  DEISY ROCIO</a:t>
            </a:r>
            <a:endParaRPr sz="1500" b="1">
              <a:solidFill>
                <a:srgbClr val="FFFFFF"/>
              </a:solidFill>
            </a:endParaRPr>
          </a:p>
          <a:p>
            <a:pPr marL="0" lvl="0" indent="0" algn="l" rtl="0">
              <a:spcBef>
                <a:spcPts val="0"/>
              </a:spcBef>
              <a:spcAft>
                <a:spcPts val="0"/>
              </a:spcAft>
              <a:buNone/>
            </a:pPr>
            <a:endParaRPr>
              <a:latin typeface="Calibri"/>
              <a:ea typeface="Calibri"/>
              <a:cs typeface="Calibri"/>
              <a:sym typeface="Calibri"/>
            </a:endParaRPr>
          </a:p>
        </p:txBody>
      </p:sp>
      <p:pic>
        <p:nvPicPr>
          <p:cNvPr id="113" name="Google Shape;113;p19"/>
          <p:cNvPicPr preferRelativeResize="0"/>
          <p:nvPr/>
        </p:nvPicPr>
        <p:blipFill rotWithShape="1">
          <a:blip r:embed="rId4">
            <a:alphaModFix/>
          </a:blip>
          <a:srcRect/>
          <a:stretch/>
        </p:blipFill>
        <p:spPr>
          <a:xfrm rot="10800000" flipH="1">
            <a:off x="8044325" y="3010950"/>
            <a:ext cx="1527625" cy="98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0"/>
          <p:cNvSpPr txBox="1"/>
          <p:nvPr/>
        </p:nvSpPr>
        <p:spPr>
          <a:xfrm>
            <a:off x="1841704" y="763795"/>
            <a:ext cx="8034000" cy="5330400"/>
          </a:xfrm>
          <a:prstGeom prst="rect">
            <a:avLst/>
          </a:prstGeom>
          <a:noFill/>
          <a:ln>
            <a:noFill/>
          </a:ln>
        </p:spPr>
        <p:txBody>
          <a:bodyPr spcFirstLastPara="1" wrap="square" lIns="121900" tIns="121900" rIns="121900" bIns="121900" anchor="t" anchorCtr="0">
            <a:noAutofit/>
          </a:bodyPr>
          <a:lstStyle/>
          <a:p>
            <a:pPr marL="0" marR="0" lvl="0" indent="0" algn="just" rtl="0">
              <a:lnSpc>
                <a:spcPct val="115000"/>
              </a:lnSpc>
              <a:spcBef>
                <a:spcPts val="0"/>
              </a:spcBef>
              <a:spcAft>
                <a:spcPts val="0"/>
              </a:spcAft>
              <a:buNone/>
            </a:pPr>
            <a:r>
              <a:rPr lang="es-ES" sz="2400">
                <a:solidFill>
                  <a:srgbClr val="FFFFFF"/>
                </a:solidFill>
              </a:rPr>
              <a:t>Sistema de información SOD - Nice Jeans</a:t>
            </a:r>
            <a:endParaRPr sz="2400">
              <a:solidFill>
                <a:srgbClr val="FFFFFF"/>
              </a:solidFill>
            </a:endParaRPr>
          </a:p>
          <a:p>
            <a:pPr marL="0" marR="0" lvl="0" indent="0" algn="just" rtl="0">
              <a:lnSpc>
                <a:spcPct val="115000"/>
              </a:lnSpc>
              <a:spcBef>
                <a:spcPts val="0"/>
              </a:spcBef>
              <a:spcAft>
                <a:spcPts val="0"/>
              </a:spcAft>
              <a:buNone/>
            </a:pPr>
            <a:endParaRPr sz="2400">
              <a:solidFill>
                <a:srgbClr val="FFFFFF"/>
              </a:solidFill>
            </a:endParaRPr>
          </a:p>
          <a:p>
            <a:pPr marL="457200" lvl="0" indent="-330200" algn="l" rtl="0">
              <a:lnSpc>
                <a:spcPct val="115000"/>
              </a:lnSpc>
              <a:spcBef>
                <a:spcPts val="0"/>
              </a:spcBef>
              <a:spcAft>
                <a:spcPts val="0"/>
              </a:spcAft>
              <a:buClr>
                <a:srgbClr val="FFFFFF"/>
              </a:buClr>
              <a:buSzPts val="1600"/>
              <a:buChar char="●"/>
            </a:pPr>
            <a:r>
              <a:rPr lang="es-ES" sz="1600">
                <a:solidFill>
                  <a:srgbClr val="FFFFFF"/>
                </a:solidFill>
              </a:rPr>
              <a:t>Objetivos general </a:t>
            </a:r>
            <a:endParaRPr sz="1600">
              <a:solidFill>
                <a:srgbClr val="FFFFFF"/>
              </a:solidFill>
            </a:endParaRPr>
          </a:p>
          <a:p>
            <a:pPr marL="457200" lvl="0" indent="-330200" algn="l" rtl="0">
              <a:lnSpc>
                <a:spcPct val="115000"/>
              </a:lnSpc>
              <a:spcBef>
                <a:spcPts val="0"/>
              </a:spcBef>
              <a:spcAft>
                <a:spcPts val="0"/>
              </a:spcAft>
              <a:buClr>
                <a:srgbClr val="FFFFFF"/>
              </a:buClr>
              <a:buSzPts val="1600"/>
              <a:buChar char="●"/>
            </a:pPr>
            <a:r>
              <a:rPr lang="es-ES" sz="1600">
                <a:solidFill>
                  <a:srgbClr val="FFFFFF"/>
                </a:solidFill>
              </a:rPr>
              <a:t>Objetivos específicos</a:t>
            </a:r>
            <a:endParaRPr sz="1600">
              <a:solidFill>
                <a:srgbClr val="FFFFFF"/>
              </a:solidFill>
            </a:endParaRPr>
          </a:p>
          <a:p>
            <a:pPr marL="457200" lvl="0" indent="-330200" algn="l" rtl="0">
              <a:lnSpc>
                <a:spcPct val="115000"/>
              </a:lnSpc>
              <a:spcBef>
                <a:spcPts val="0"/>
              </a:spcBef>
              <a:spcAft>
                <a:spcPts val="0"/>
              </a:spcAft>
              <a:buClr>
                <a:srgbClr val="FFFFFF"/>
              </a:buClr>
              <a:buSzPts val="1600"/>
              <a:buChar char="●"/>
            </a:pPr>
            <a:r>
              <a:rPr lang="es-ES" sz="1600">
                <a:solidFill>
                  <a:srgbClr val="FFFFFF"/>
                </a:solidFill>
              </a:rPr>
              <a:t>Planteamiento del problema</a:t>
            </a:r>
            <a:endParaRPr sz="1600">
              <a:solidFill>
                <a:srgbClr val="FFFFFF"/>
              </a:solidFill>
            </a:endParaRPr>
          </a:p>
          <a:p>
            <a:pPr marL="457200" lvl="0" indent="-330200" algn="l" rtl="0">
              <a:lnSpc>
                <a:spcPct val="115000"/>
              </a:lnSpc>
              <a:spcBef>
                <a:spcPts val="0"/>
              </a:spcBef>
              <a:spcAft>
                <a:spcPts val="0"/>
              </a:spcAft>
              <a:buClr>
                <a:srgbClr val="FFFFFF"/>
              </a:buClr>
              <a:buSzPts val="1600"/>
              <a:buChar char="●"/>
            </a:pPr>
            <a:r>
              <a:rPr lang="es-ES" sz="1600">
                <a:solidFill>
                  <a:srgbClr val="FFFFFF"/>
                </a:solidFill>
              </a:rPr>
              <a:t>Alcance del  proyecto</a:t>
            </a:r>
            <a:endParaRPr sz="1600">
              <a:solidFill>
                <a:srgbClr val="FFFFFF"/>
              </a:solidFill>
            </a:endParaRPr>
          </a:p>
          <a:p>
            <a:pPr marL="457200" lvl="0" indent="-330200" algn="l" rtl="0">
              <a:lnSpc>
                <a:spcPct val="115000"/>
              </a:lnSpc>
              <a:spcBef>
                <a:spcPts val="0"/>
              </a:spcBef>
              <a:spcAft>
                <a:spcPts val="0"/>
              </a:spcAft>
              <a:buClr>
                <a:srgbClr val="FFFFFF"/>
              </a:buClr>
              <a:buSzPts val="1600"/>
              <a:buChar char="●"/>
            </a:pPr>
            <a:r>
              <a:rPr lang="es-ES" sz="1600">
                <a:solidFill>
                  <a:srgbClr val="FFFFFF"/>
                </a:solidFill>
              </a:rPr>
              <a:t>Justificación</a:t>
            </a:r>
            <a:endParaRPr sz="1600">
              <a:solidFill>
                <a:srgbClr val="FFFFFF"/>
              </a:solidFill>
            </a:endParaRPr>
          </a:p>
          <a:p>
            <a:pPr marL="457200" lvl="0" indent="-330200" algn="l" rtl="0">
              <a:lnSpc>
                <a:spcPct val="115000"/>
              </a:lnSpc>
              <a:spcBef>
                <a:spcPts val="0"/>
              </a:spcBef>
              <a:spcAft>
                <a:spcPts val="0"/>
              </a:spcAft>
              <a:buClr>
                <a:srgbClr val="FFFFFF"/>
              </a:buClr>
              <a:buSzPts val="1600"/>
              <a:buChar char="●"/>
            </a:pPr>
            <a:r>
              <a:rPr lang="es-ES" sz="1600">
                <a:solidFill>
                  <a:srgbClr val="FFFFFF"/>
                </a:solidFill>
              </a:rPr>
              <a:t>Técnicas de levantamiento de información </a:t>
            </a:r>
            <a:endParaRPr sz="1600">
              <a:solidFill>
                <a:srgbClr val="FFFFFF"/>
              </a:solidFill>
            </a:endParaRPr>
          </a:p>
          <a:p>
            <a:pPr marL="457200" lvl="0" indent="-330200" algn="l" rtl="0">
              <a:lnSpc>
                <a:spcPct val="115000"/>
              </a:lnSpc>
              <a:spcBef>
                <a:spcPts val="0"/>
              </a:spcBef>
              <a:spcAft>
                <a:spcPts val="0"/>
              </a:spcAft>
              <a:buClr>
                <a:srgbClr val="FFFFFF"/>
              </a:buClr>
              <a:buSzPts val="1600"/>
              <a:buChar char="●"/>
            </a:pPr>
            <a:r>
              <a:rPr lang="es-ES" sz="1600">
                <a:solidFill>
                  <a:srgbClr val="FFFFFF"/>
                </a:solidFill>
              </a:rPr>
              <a:t>Elaboración del BPMN</a:t>
            </a:r>
            <a:endParaRPr sz="1600">
              <a:solidFill>
                <a:srgbClr val="FFFFFF"/>
              </a:solidFill>
            </a:endParaRPr>
          </a:p>
          <a:p>
            <a:pPr marL="457200" lvl="0" indent="-330200" algn="l" rtl="0">
              <a:lnSpc>
                <a:spcPct val="115000"/>
              </a:lnSpc>
              <a:spcBef>
                <a:spcPts val="0"/>
              </a:spcBef>
              <a:spcAft>
                <a:spcPts val="0"/>
              </a:spcAft>
              <a:buClr>
                <a:srgbClr val="FFFFFF"/>
              </a:buClr>
              <a:buSzPts val="1600"/>
              <a:buChar char="●"/>
            </a:pPr>
            <a:r>
              <a:rPr lang="es-ES" sz="1600">
                <a:solidFill>
                  <a:srgbClr val="FFFFFF"/>
                </a:solidFill>
              </a:rPr>
              <a:t>Formulario IEEE 830</a:t>
            </a:r>
            <a:endParaRPr sz="1600">
              <a:solidFill>
                <a:srgbClr val="FFFFFF"/>
              </a:solidFill>
            </a:endParaRPr>
          </a:p>
          <a:p>
            <a:pPr marL="457200" lvl="0" indent="-330200" algn="l" rtl="0">
              <a:lnSpc>
                <a:spcPct val="115000"/>
              </a:lnSpc>
              <a:spcBef>
                <a:spcPts val="0"/>
              </a:spcBef>
              <a:spcAft>
                <a:spcPts val="0"/>
              </a:spcAft>
              <a:buClr>
                <a:srgbClr val="FFFFFF"/>
              </a:buClr>
              <a:buSzPts val="1600"/>
              <a:buChar char="●"/>
            </a:pPr>
            <a:r>
              <a:rPr lang="es-ES" sz="1600">
                <a:solidFill>
                  <a:srgbClr val="FFFFFF"/>
                </a:solidFill>
              </a:rPr>
              <a:t>Diagrama de casos de uso</a:t>
            </a:r>
            <a:endParaRPr sz="1600">
              <a:solidFill>
                <a:srgbClr val="FFFFFF"/>
              </a:solidFill>
            </a:endParaRPr>
          </a:p>
          <a:p>
            <a:pPr marL="457200" lvl="0" indent="-330200" algn="l" rtl="0">
              <a:lnSpc>
                <a:spcPct val="115000"/>
              </a:lnSpc>
              <a:spcBef>
                <a:spcPts val="0"/>
              </a:spcBef>
              <a:spcAft>
                <a:spcPts val="0"/>
              </a:spcAft>
              <a:buClr>
                <a:srgbClr val="FFFFFF"/>
              </a:buClr>
              <a:buSzPts val="1600"/>
              <a:buChar char="●"/>
            </a:pPr>
            <a:r>
              <a:rPr lang="es-ES" sz="1600">
                <a:solidFill>
                  <a:srgbClr val="FFFFFF"/>
                </a:solidFill>
              </a:rPr>
              <a:t>Formato de casos de uso extendido</a:t>
            </a:r>
            <a:endParaRPr sz="1600">
              <a:solidFill>
                <a:srgbClr val="FFFFFF"/>
              </a:solidFill>
            </a:endParaRPr>
          </a:p>
          <a:p>
            <a:pPr marL="457200" lvl="0" indent="-323850" algn="l" rtl="0">
              <a:lnSpc>
                <a:spcPct val="115000"/>
              </a:lnSpc>
              <a:spcBef>
                <a:spcPts val="0"/>
              </a:spcBef>
              <a:spcAft>
                <a:spcPts val="0"/>
              </a:spcAft>
              <a:buClr>
                <a:srgbClr val="FFFFFF"/>
              </a:buClr>
              <a:buSzPts val="1500"/>
              <a:buChar char="●"/>
            </a:pPr>
            <a:r>
              <a:rPr lang="es-ES" sz="1600">
                <a:solidFill>
                  <a:srgbClr val="FFFFFF"/>
                </a:solidFill>
              </a:rPr>
              <a:t>Sistemas de control de versiones</a:t>
            </a:r>
            <a:endParaRPr sz="1500">
              <a:solidFill>
                <a:srgbClr val="FFFFFF"/>
              </a:solidFill>
            </a:endParaRPr>
          </a:p>
          <a:p>
            <a:pPr marL="914400" lvl="0" indent="0" algn="l" rtl="0">
              <a:lnSpc>
                <a:spcPct val="115000"/>
              </a:lnSpc>
              <a:spcBef>
                <a:spcPts val="0"/>
              </a:spcBef>
              <a:spcAft>
                <a:spcPts val="0"/>
              </a:spcAft>
              <a:buNone/>
            </a:pPr>
            <a:endParaRPr sz="1500">
              <a:solidFill>
                <a:srgbClr val="FFFFFF"/>
              </a:solidFill>
            </a:endParaRPr>
          </a:p>
          <a:p>
            <a:pPr marL="0" lvl="0" indent="0" algn="l" rtl="0">
              <a:lnSpc>
                <a:spcPct val="115000"/>
              </a:lnSpc>
              <a:spcBef>
                <a:spcPts val="0"/>
              </a:spcBef>
              <a:spcAft>
                <a:spcPts val="0"/>
              </a:spcAft>
              <a:buClr>
                <a:schemeClr val="dk1"/>
              </a:buClr>
              <a:buSzPts val="1100"/>
              <a:buFont typeface="Arial"/>
              <a:buNone/>
            </a:pPr>
            <a:endParaRPr sz="1500">
              <a:solidFill>
                <a:srgbClr val="FFFFFF"/>
              </a:solidFill>
            </a:endParaRPr>
          </a:p>
          <a:p>
            <a:pPr marL="0" lvl="0" indent="0" algn="l" rtl="0">
              <a:lnSpc>
                <a:spcPct val="115000"/>
              </a:lnSpc>
              <a:spcBef>
                <a:spcPts val="0"/>
              </a:spcBef>
              <a:spcAft>
                <a:spcPts val="0"/>
              </a:spcAft>
              <a:buNone/>
            </a:pPr>
            <a:endParaRPr sz="1500">
              <a:solidFill>
                <a:srgbClr val="FFFFFF"/>
              </a:solidFill>
            </a:endParaRPr>
          </a:p>
          <a:p>
            <a:pPr marL="457200" marR="0" lvl="0" indent="0" algn="just" rtl="0">
              <a:lnSpc>
                <a:spcPct val="115000"/>
              </a:lnSpc>
              <a:spcBef>
                <a:spcPts val="0"/>
              </a:spcBef>
              <a:spcAft>
                <a:spcPts val="0"/>
              </a:spcAft>
              <a:buNone/>
            </a:pPr>
            <a:endParaRPr sz="2400">
              <a:solidFill>
                <a:srgbClr val="FFFFFF"/>
              </a:solidFill>
            </a:endParaRPr>
          </a:p>
          <a:p>
            <a:pPr marL="0" marR="0" lvl="0" indent="0" algn="just" rtl="0">
              <a:lnSpc>
                <a:spcPct val="115000"/>
              </a:lnSpc>
              <a:spcBef>
                <a:spcPts val="0"/>
              </a:spcBef>
              <a:spcAft>
                <a:spcPts val="0"/>
              </a:spcAft>
              <a:buNone/>
            </a:pPr>
            <a:endParaRPr sz="24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p:nvPr/>
        </p:nvSpPr>
        <p:spPr>
          <a:xfrm>
            <a:off x="1091550" y="678750"/>
            <a:ext cx="10008900" cy="25992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endParaRPr sz="1600" b="1" dirty="0">
              <a:solidFill>
                <a:srgbClr val="0000FF"/>
              </a:solidFill>
            </a:endParaRPr>
          </a:p>
          <a:p>
            <a:pPr marL="457200" lvl="0" indent="-330200" algn="just" rtl="0">
              <a:lnSpc>
                <a:spcPct val="115000"/>
              </a:lnSpc>
              <a:spcBef>
                <a:spcPts val="0"/>
              </a:spcBef>
              <a:spcAft>
                <a:spcPts val="0"/>
              </a:spcAft>
              <a:buClr>
                <a:srgbClr val="0000FF"/>
              </a:buClr>
              <a:buSzPts val="1600"/>
              <a:buChar char="●"/>
            </a:pPr>
            <a:r>
              <a:rPr lang="es-ES" sz="1600" b="1" dirty="0">
                <a:solidFill>
                  <a:srgbClr val="0000FF"/>
                </a:solidFill>
              </a:rPr>
              <a:t>Objetivo general</a:t>
            </a:r>
            <a:endParaRPr sz="1600" b="1" dirty="0">
              <a:solidFill>
                <a:srgbClr val="0000FF"/>
              </a:solidFill>
            </a:endParaRPr>
          </a:p>
          <a:p>
            <a:pPr marL="0" lvl="0" indent="0" algn="just" rtl="0">
              <a:lnSpc>
                <a:spcPct val="115000"/>
              </a:lnSpc>
              <a:spcBef>
                <a:spcPts val="0"/>
              </a:spcBef>
              <a:spcAft>
                <a:spcPts val="0"/>
              </a:spcAft>
              <a:buNone/>
            </a:pPr>
            <a:endParaRPr sz="1600" b="1" dirty="0">
              <a:solidFill>
                <a:srgbClr val="0000FF"/>
              </a:solidFill>
            </a:endParaRPr>
          </a:p>
          <a:p>
            <a:pPr marL="0" lvl="0" indent="0" algn="just" rtl="0">
              <a:lnSpc>
                <a:spcPct val="115000"/>
              </a:lnSpc>
              <a:spcBef>
                <a:spcPts val="0"/>
              </a:spcBef>
              <a:spcAft>
                <a:spcPts val="0"/>
              </a:spcAft>
              <a:buNone/>
            </a:pPr>
            <a:r>
              <a:rPr lang="es-ES" sz="1600" dirty="0">
                <a:solidFill>
                  <a:srgbClr val="0000FF"/>
                </a:solidFill>
              </a:rPr>
              <a:t>Mejorar el sistema de gestión de BD de cada proceso en la empresa, enfocado en el control total del administrador en la información en dichos procedimientos, haciendo una sistematización y digitalización de la información, optimizando la coordinación de la empresa.   </a:t>
            </a:r>
            <a:endParaRPr sz="1600" dirty="0">
              <a:solidFill>
                <a:srgbClr val="0000FF"/>
              </a:solidFill>
            </a:endParaRPr>
          </a:p>
          <a:p>
            <a:pPr marL="0" lvl="0" indent="0" algn="just" rtl="0">
              <a:lnSpc>
                <a:spcPct val="115000"/>
              </a:lnSpc>
              <a:spcBef>
                <a:spcPts val="0"/>
              </a:spcBef>
              <a:spcAft>
                <a:spcPts val="0"/>
              </a:spcAft>
              <a:buNone/>
            </a:pPr>
            <a:endParaRPr sz="1600" dirty="0"/>
          </a:p>
          <a:p>
            <a:pPr marL="0" lvl="0" indent="0" algn="just" rtl="0">
              <a:lnSpc>
                <a:spcPct val="115000"/>
              </a:lnSpc>
              <a:spcBef>
                <a:spcPts val="0"/>
              </a:spcBef>
              <a:spcAft>
                <a:spcPts val="0"/>
              </a:spcAft>
              <a:buClr>
                <a:schemeClr val="dk1"/>
              </a:buClr>
              <a:buSzPts val="1100"/>
              <a:buFont typeface="Arial"/>
              <a:buNone/>
            </a:pPr>
            <a:endParaRPr sz="1900" dirty="0"/>
          </a:p>
        </p:txBody>
      </p:sp>
      <p:pic>
        <p:nvPicPr>
          <p:cNvPr id="126" name="Google Shape;126;p21"/>
          <p:cNvPicPr preferRelativeResize="0"/>
          <p:nvPr/>
        </p:nvPicPr>
        <p:blipFill>
          <a:blip r:embed="rId3">
            <a:alphaModFix/>
          </a:blip>
          <a:stretch>
            <a:fillRect/>
          </a:stretch>
        </p:blipFill>
        <p:spPr>
          <a:xfrm>
            <a:off x="7284725" y="3277950"/>
            <a:ext cx="4591725" cy="3443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2"/>
          <p:cNvSpPr txBox="1"/>
          <p:nvPr/>
        </p:nvSpPr>
        <p:spPr>
          <a:xfrm>
            <a:off x="283875" y="388475"/>
            <a:ext cx="10553100" cy="35661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s-ES" sz="1600" b="1">
                <a:solidFill>
                  <a:srgbClr val="0000FF"/>
                </a:solidFill>
              </a:rPr>
              <a:t>Objetivos específicos</a:t>
            </a:r>
            <a:endParaRPr sz="1600" b="1">
              <a:solidFill>
                <a:srgbClr val="0000FF"/>
              </a:solidFill>
            </a:endParaRPr>
          </a:p>
          <a:p>
            <a:pPr marL="0" lvl="0" indent="0" algn="just" rtl="0">
              <a:lnSpc>
                <a:spcPct val="115000"/>
              </a:lnSpc>
              <a:spcBef>
                <a:spcPts val="0"/>
              </a:spcBef>
              <a:spcAft>
                <a:spcPts val="0"/>
              </a:spcAft>
              <a:buNone/>
            </a:pPr>
            <a:endParaRPr sz="1600">
              <a:solidFill>
                <a:srgbClr val="0000FF"/>
              </a:solidFill>
            </a:endParaRPr>
          </a:p>
          <a:p>
            <a:pPr marL="540000" lvl="0" indent="-330200" algn="just" rtl="0">
              <a:lnSpc>
                <a:spcPct val="115000"/>
              </a:lnSpc>
              <a:spcBef>
                <a:spcPts val="0"/>
              </a:spcBef>
              <a:spcAft>
                <a:spcPts val="0"/>
              </a:spcAft>
              <a:buClr>
                <a:srgbClr val="0000FF"/>
              </a:buClr>
              <a:buSzPts val="1600"/>
              <a:buAutoNum type="arabicPeriod"/>
            </a:pPr>
            <a:r>
              <a:rPr lang="es-ES" sz="1600">
                <a:solidFill>
                  <a:srgbClr val="0000FF"/>
                </a:solidFill>
              </a:rPr>
              <a:t>Generar una base de datos que codifique los estilos y referencias realizados, ofreciéndole al usuario una accesibilidad, más cómoda y organizada a la hora de elaborar nuevos diseños.</a:t>
            </a:r>
            <a:endParaRPr sz="1600">
              <a:solidFill>
                <a:srgbClr val="0000FF"/>
              </a:solidFill>
            </a:endParaRPr>
          </a:p>
          <a:p>
            <a:pPr marL="540000" lvl="0" indent="-330200" algn="just" rtl="0">
              <a:lnSpc>
                <a:spcPct val="115000"/>
              </a:lnSpc>
              <a:spcBef>
                <a:spcPts val="0"/>
              </a:spcBef>
              <a:spcAft>
                <a:spcPts val="0"/>
              </a:spcAft>
              <a:buClr>
                <a:srgbClr val="0000FF"/>
              </a:buClr>
              <a:buSzPts val="1600"/>
              <a:buAutoNum type="arabicPeriod"/>
            </a:pPr>
            <a:r>
              <a:rPr lang="es-ES" sz="1600">
                <a:solidFill>
                  <a:srgbClr val="0000FF"/>
                </a:solidFill>
              </a:rPr>
              <a:t>Crear una red de bases de datos que especifique por ramas la información de los clientes actuales, dando la posibilidad de anexar nuevos posibles clientes; esta base de datos deberá contener listas de: Departamento, ciudad, barrio, nombre cliente, información personal del cliente, información de las ventas realizadas al cliente.</a:t>
            </a:r>
            <a:endParaRPr sz="1600">
              <a:solidFill>
                <a:srgbClr val="0000FF"/>
              </a:solidFill>
            </a:endParaRPr>
          </a:p>
          <a:p>
            <a:pPr marL="540000" lvl="0" indent="-330200" algn="just" rtl="0">
              <a:lnSpc>
                <a:spcPct val="115000"/>
              </a:lnSpc>
              <a:spcBef>
                <a:spcPts val="0"/>
              </a:spcBef>
              <a:spcAft>
                <a:spcPts val="0"/>
              </a:spcAft>
              <a:buClr>
                <a:srgbClr val="0000FF"/>
              </a:buClr>
              <a:buSzPts val="1600"/>
              <a:buAutoNum type="arabicPeriod"/>
            </a:pPr>
            <a:r>
              <a:rPr lang="es-ES" sz="1600">
                <a:solidFill>
                  <a:srgbClr val="0000FF"/>
                </a:solidFill>
              </a:rPr>
              <a:t>Producir listas de fácil acceso y manipulación para el cliente donde pueda almacenar toda la información en un entorno virtual con copias de seguridad.</a:t>
            </a:r>
            <a:endParaRPr sz="1600">
              <a:solidFill>
                <a:srgbClr val="0000FF"/>
              </a:solidFill>
            </a:endParaRPr>
          </a:p>
          <a:p>
            <a:pPr marL="540000" lvl="0" indent="0" algn="just" rtl="0">
              <a:lnSpc>
                <a:spcPct val="115000"/>
              </a:lnSpc>
              <a:spcBef>
                <a:spcPts val="0"/>
              </a:spcBef>
              <a:spcAft>
                <a:spcPts val="0"/>
              </a:spcAft>
              <a:buNone/>
            </a:pPr>
            <a:endParaRPr sz="1600">
              <a:solidFill>
                <a:srgbClr val="0000FF"/>
              </a:solidFill>
            </a:endParaRPr>
          </a:p>
          <a:p>
            <a:pPr marL="0" lvl="0" indent="0" algn="just" rtl="0">
              <a:lnSpc>
                <a:spcPct val="115000"/>
              </a:lnSpc>
              <a:spcBef>
                <a:spcPts val="0"/>
              </a:spcBef>
              <a:spcAft>
                <a:spcPts val="0"/>
              </a:spcAft>
              <a:buNone/>
            </a:pPr>
            <a:endParaRPr sz="1900">
              <a:solidFill>
                <a:srgbClr val="0000FF"/>
              </a:solidFill>
            </a:endParaRPr>
          </a:p>
        </p:txBody>
      </p:sp>
      <p:pic>
        <p:nvPicPr>
          <p:cNvPr id="133" name="Google Shape;133;p22"/>
          <p:cNvPicPr preferRelativeResize="0"/>
          <p:nvPr/>
        </p:nvPicPr>
        <p:blipFill>
          <a:blip r:embed="rId3">
            <a:alphaModFix/>
          </a:blip>
          <a:stretch>
            <a:fillRect/>
          </a:stretch>
        </p:blipFill>
        <p:spPr>
          <a:xfrm>
            <a:off x="8093775" y="3954575"/>
            <a:ext cx="2743200" cy="2657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3"/>
          <p:cNvSpPr txBox="1"/>
          <p:nvPr/>
        </p:nvSpPr>
        <p:spPr>
          <a:xfrm>
            <a:off x="1048175" y="673825"/>
            <a:ext cx="8879400" cy="2730900"/>
          </a:xfrm>
          <a:prstGeom prst="rect">
            <a:avLst/>
          </a:prstGeom>
          <a:noFill/>
          <a:ln>
            <a:noFill/>
          </a:ln>
        </p:spPr>
        <p:txBody>
          <a:bodyPr spcFirstLastPara="1" wrap="square" lIns="91425" tIns="91425" rIns="91425" bIns="91425" anchor="t" anchorCtr="0">
            <a:noAutofit/>
          </a:bodyPr>
          <a:lstStyle/>
          <a:p>
            <a:pPr marL="457200" lvl="0" indent="-330200" algn="just" rtl="0">
              <a:lnSpc>
                <a:spcPct val="115000"/>
              </a:lnSpc>
              <a:spcBef>
                <a:spcPts val="0"/>
              </a:spcBef>
              <a:spcAft>
                <a:spcPts val="0"/>
              </a:spcAft>
              <a:buClr>
                <a:srgbClr val="0000FF"/>
              </a:buClr>
              <a:buSzPts val="1600"/>
              <a:buChar char="●"/>
            </a:pPr>
            <a:r>
              <a:rPr lang="es-ES" sz="1600" b="1">
                <a:solidFill>
                  <a:srgbClr val="0000FF"/>
                </a:solidFill>
              </a:rPr>
              <a:t>Planteamiento del problema</a:t>
            </a:r>
            <a:r>
              <a:rPr lang="es-ES" sz="1600">
                <a:solidFill>
                  <a:srgbClr val="0000FF"/>
                </a:solidFill>
              </a:rPr>
              <a:t> </a:t>
            </a:r>
            <a:endParaRPr sz="1600">
              <a:solidFill>
                <a:srgbClr val="0000FF"/>
              </a:solidFill>
            </a:endParaRPr>
          </a:p>
          <a:p>
            <a:pPr marL="0" lvl="0" indent="0" algn="just" rtl="0">
              <a:lnSpc>
                <a:spcPct val="115000"/>
              </a:lnSpc>
              <a:spcBef>
                <a:spcPts val="0"/>
              </a:spcBef>
              <a:spcAft>
                <a:spcPts val="0"/>
              </a:spcAft>
              <a:buClr>
                <a:schemeClr val="dk1"/>
              </a:buClr>
              <a:buSzPts val="1100"/>
              <a:buFont typeface="Arial"/>
              <a:buNone/>
            </a:pPr>
            <a:endParaRPr sz="1600">
              <a:solidFill>
                <a:srgbClr val="0000FF"/>
              </a:solidFill>
            </a:endParaRPr>
          </a:p>
          <a:p>
            <a:pPr marL="457200" lvl="0" indent="-330200" algn="just" rtl="0">
              <a:lnSpc>
                <a:spcPct val="115000"/>
              </a:lnSpc>
              <a:spcBef>
                <a:spcPts val="0"/>
              </a:spcBef>
              <a:spcAft>
                <a:spcPts val="0"/>
              </a:spcAft>
              <a:buClr>
                <a:srgbClr val="0000FF"/>
              </a:buClr>
              <a:buSzPts val="1600"/>
              <a:buAutoNum type="arabicPeriod"/>
            </a:pPr>
            <a:r>
              <a:rPr lang="es-ES" sz="1600">
                <a:solidFill>
                  <a:srgbClr val="0000FF"/>
                </a:solidFill>
              </a:rPr>
              <a:t>Nice Jeans busca establecer un medio de comunicacion y navegacion de datos manejados en la empresa</a:t>
            </a:r>
            <a:endParaRPr sz="1600">
              <a:solidFill>
                <a:srgbClr val="0000FF"/>
              </a:solidFill>
            </a:endParaRPr>
          </a:p>
          <a:p>
            <a:pPr marL="457200" lvl="0" indent="-330200" algn="just" rtl="0">
              <a:lnSpc>
                <a:spcPct val="115000"/>
              </a:lnSpc>
              <a:spcBef>
                <a:spcPts val="0"/>
              </a:spcBef>
              <a:spcAft>
                <a:spcPts val="0"/>
              </a:spcAft>
              <a:buClr>
                <a:srgbClr val="0000FF"/>
              </a:buClr>
              <a:buSzPts val="1600"/>
              <a:buAutoNum type="arabicPeriod"/>
            </a:pPr>
            <a:r>
              <a:rPr lang="es-ES" sz="1600">
                <a:solidFill>
                  <a:srgbClr val="0000FF"/>
                </a:solidFill>
              </a:rPr>
              <a:t>La plataforma a crear deberá ser interactiva y de fácil manejo para los empleados de la empresa</a:t>
            </a:r>
            <a:endParaRPr sz="1600">
              <a:solidFill>
                <a:srgbClr val="0000FF"/>
              </a:solidFill>
            </a:endParaRPr>
          </a:p>
          <a:p>
            <a:pPr marL="457200" lvl="0" indent="-330200" algn="just" rtl="0">
              <a:lnSpc>
                <a:spcPct val="115000"/>
              </a:lnSpc>
              <a:spcBef>
                <a:spcPts val="0"/>
              </a:spcBef>
              <a:spcAft>
                <a:spcPts val="0"/>
              </a:spcAft>
              <a:buClr>
                <a:srgbClr val="0000FF"/>
              </a:buClr>
              <a:buSzPts val="1600"/>
              <a:buAutoNum type="arabicPeriod"/>
            </a:pPr>
            <a:r>
              <a:rPr lang="es-ES" sz="1600">
                <a:solidFill>
                  <a:srgbClr val="0000FF"/>
                </a:solidFill>
              </a:rPr>
              <a:t>El administrador deberá tener control total sobre todas las BD, teniendo la opción de gestionar cada una de ellas</a:t>
            </a:r>
            <a:endParaRPr sz="1600">
              <a:solidFill>
                <a:srgbClr val="0000FF"/>
              </a:solidFill>
            </a:endParaRPr>
          </a:p>
          <a:p>
            <a:pPr marL="457200" lvl="0" indent="0" algn="just" rtl="0">
              <a:lnSpc>
                <a:spcPct val="115000"/>
              </a:lnSpc>
              <a:spcBef>
                <a:spcPts val="0"/>
              </a:spcBef>
              <a:spcAft>
                <a:spcPts val="0"/>
              </a:spcAft>
              <a:buNone/>
            </a:pPr>
            <a:endParaRPr sz="1600">
              <a:solidFill>
                <a:schemeClr val="dk1"/>
              </a:solidFill>
            </a:endParaRPr>
          </a:p>
          <a:p>
            <a:pPr marL="0" lvl="0" indent="0" algn="just" rtl="0">
              <a:lnSpc>
                <a:spcPct val="115000"/>
              </a:lnSpc>
              <a:spcBef>
                <a:spcPts val="0"/>
              </a:spcBef>
              <a:spcAft>
                <a:spcPts val="0"/>
              </a:spcAft>
              <a:buClr>
                <a:schemeClr val="dk1"/>
              </a:buClr>
              <a:buSzPts val="1100"/>
              <a:buFont typeface="Arial"/>
              <a:buNone/>
            </a:pPr>
            <a:endParaRPr sz="1600">
              <a:solidFill>
                <a:schemeClr val="dk1"/>
              </a:solidFill>
            </a:endParaRPr>
          </a:p>
          <a:p>
            <a:pPr marL="0" lvl="0" indent="0" algn="just" rtl="0">
              <a:lnSpc>
                <a:spcPct val="115000"/>
              </a:lnSpc>
              <a:spcBef>
                <a:spcPts val="0"/>
              </a:spcBef>
              <a:spcAft>
                <a:spcPts val="0"/>
              </a:spcAft>
              <a:buClr>
                <a:schemeClr val="dk1"/>
              </a:buClr>
              <a:buSzPts val="1100"/>
              <a:buFont typeface="Arial"/>
              <a:buNone/>
            </a:pPr>
            <a:endParaRPr sz="1900">
              <a:solidFill>
                <a:schemeClr val="dk1"/>
              </a:solidFill>
            </a:endParaRPr>
          </a:p>
          <a:p>
            <a:pPr marL="0" lvl="0" indent="0" algn="l" rtl="0">
              <a:spcBef>
                <a:spcPts val="0"/>
              </a:spcBef>
              <a:spcAft>
                <a:spcPts val="0"/>
              </a:spcAft>
              <a:buNone/>
            </a:pPr>
            <a:endParaRPr>
              <a:latin typeface="Calibri"/>
              <a:ea typeface="Calibri"/>
              <a:cs typeface="Calibri"/>
              <a:sym typeface="Calibri"/>
            </a:endParaRPr>
          </a:p>
        </p:txBody>
      </p:sp>
      <p:pic>
        <p:nvPicPr>
          <p:cNvPr id="140" name="Google Shape;140;p23"/>
          <p:cNvPicPr preferRelativeResize="0"/>
          <p:nvPr/>
        </p:nvPicPr>
        <p:blipFill>
          <a:blip r:embed="rId3">
            <a:alphaModFix/>
          </a:blip>
          <a:stretch>
            <a:fillRect/>
          </a:stretch>
        </p:blipFill>
        <p:spPr>
          <a:xfrm>
            <a:off x="7579600" y="3404725"/>
            <a:ext cx="2414600" cy="29114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p:nvPr/>
        </p:nvSpPr>
        <p:spPr>
          <a:xfrm>
            <a:off x="1347375" y="826275"/>
            <a:ext cx="3466800" cy="4684500"/>
          </a:xfrm>
          <a:prstGeom prst="rect">
            <a:avLst/>
          </a:prstGeom>
          <a:noFill/>
          <a:ln>
            <a:noFill/>
          </a:ln>
        </p:spPr>
        <p:txBody>
          <a:bodyPr spcFirstLastPara="1" wrap="square" lIns="91425" tIns="91425" rIns="91425" bIns="91425" anchor="t" anchorCtr="0">
            <a:noAutofit/>
          </a:bodyPr>
          <a:lstStyle/>
          <a:p>
            <a:pPr marL="457200" lvl="0" indent="-330200" algn="just" rtl="0">
              <a:lnSpc>
                <a:spcPct val="115000"/>
              </a:lnSpc>
              <a:spcBef>
                <a:spcPts val="0"/>
              </a:spcBef>
              <a:spcAft>
                <a:spcPts val="0"/>
              </a:spcAft>
              <a:buClr>
                <a:srgbClr val="0000FF"/>
              </a:buClr>
              <a:buSzPts val="1600"/>
              <a:buChar char="●"/>
            </a:pPr>
            <a:r>
              <a:rPr lang="es-ES" sz="1600" b="1">
                <a:solidFill>
                  <a:srgbClr val="0000FF"/>
                </a:solidFill>
              </a:rPr>
              <a:t>Alcance del proyecto</a:t>
            </a:r>
            <a:endParaRPr sz="1600" b="1">
              <a:solidFill>
                <a:srgbClr val="0000FF"/>
              </a:solidFill>
            </a:endParaRPr>
          </a:p>
          <a:p>
            <a:pPr marL="0" lvl="0" indent="0" algn="just" rtl="0">
              <a:lnSpc>
                <a:spcPct val="115000"/>
              </a:lnSpc>
              <a:spcBef>
                <a:spcPts val="0"/>
              </a:spcBef>
              <a:spcAft>
                <a:spcPts val="0"/>
              </a:spcAft>
              <a:buNone/>
            </a:pPr>
            <a:endParaRPr sz="1600">
              <a:solidFill>
                <a:srgbClr val="0000FF"/>
              </a:solidFill>
            </a:endParaRPr>
          </a:p>
          <a:p>
            <a:pPr marL="0" lvl="0" indent="0" algn="just" rtl="0">
              <a:lnSpc>
                <a:spcPct val="115000"/>
              </a:lnSpc>
              <a:spcBef>
                <a:spcPts val="0"/>
              </a:spcBef>
              <a:spcAft>
                <a:spcPts val="0"/>
              </a:spcAft>
              <a:buNone/>
            </a:pPr>
            <a:r>
              <a:rPr lang="es-ES" sz="1600">
                <a:solidFill>
                  <a:srgbClr val="0000FF"/>
                </a:solidFill>
              </a:rPr>
              <a:t>Realizar una  página web que permite tener acceso a clientes, trabajadores y administradores de la compañía en la cual se evidencie los productos que esta maneja, se puedan generar reportes de productividad y control de toda la organización a nivel administrativo y financiero, esta ejecución se realizaría en 18 meses que constan de la etapa lectiva.</a:t>
            </a:r>
            <a:endParaRPr>
              <a:solidFill>
                <a:srgbClr val="0000FF"/>
              </a:solidFill>
            </a:endParaRPr>
          </a:p>
        </p:txBody>
      </p:sp>
      <p:pic>
        <p:nvPicPr>
          <p:cNvPr id="147" name="Google Shape;147;p24"/>
          <p:cNvPicPr preferRelativeResize="0"/>
          <p:nvPr/>
        </p:nvPicPr>
        <p:blipFill>
          <a:blip r:embed="rId3">
            <a:alphaModFix/>
          </a:blip>
          <a:stretch>
            <a:fillRect/>
          </a:stretch>
        </p:blipFill>
        <p:spPr>
          <a:xfrm>
            <a:off x="5143425" y="1938400"/>
            <a:ext cx="4920500" cy="2460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5"/>
          <p:cNvSpPr txBox="1"/>
          <p:nvPr/>
        </p:nvSpPr>
        <p:spPr>
          <a:xfrm>
            <a:off x="1195300" y="418350"/>
            <a:ext cx="7530300" cy="4648500"/>
          </a:xfrm>
          <a:prstGeom prst="rect">
            <a:avLst/>
          </a:prstGeom>
          <a:noFill/>
          <a:ln>
            <a:noFill/>
          </a:ln>
        </p:spPr>
        <p:txBody>
          <a:bodyPr spcFirstLastPara="1" wrap="square" lIns="91425" tIns="91425" rIns="91425" bIns="91425" anchor="t" anchorCtr="0">
            <a:noAutofit/>
          </a:bodyPr>
          <a:lstStyle/>
          <a:p>
            <a:pPr marL="457200" lvl="0" indent="-330200" algn="just" rtl="0">
              <a:spcBef>
                <a:spcPts val="0"/>
              </a:spcBef>
              <a:spcAft>
                <a:spcPts val="0"/>
              </a:spcAft>
              <a:buClr>
                <a:srgbClr val="0000FF"/>
              </a:buClr>
              <a:buSzPts val="1600"/>
              <a:buChar char="●"/>
            </a:pPr>
            <a:r>
              <a:rPr lang="es-ES" sz="1600" b="1">
                <a:solidFill>
                  <a:srgbClr val="0000FF"/>
                </a:solidFill>
              </a:rPr>
              <a:t>Justificación</a:t>
            </a:r>
            <a:endParaRPr sz="1600" b="1">
              <a:solidFill>
                <a:srgbClr val="0000FF"/>
              </a:solidFill>
            </a:endParaRPr>
          </a:p>
          <a:p>
            <a:pPr marL="0" lvl="0" indent="0" algn="just" rtl="0">
              <a:spcBef>
                <a:spcPts val="0"/>
              </a:spcBef>
              <a:spcAft>
                <a:spcPts val="0"/>
              </a:spcAft>
              <a:buNone/>
            </a:pPr>
            <a:endParaRPr sz="1600">
              <a:solidFill>
                <a:srgbClr val="0000FF"/>
              </a:solidFill>
            </a:endParaRPr>
          </a:p>
          <a:p>
            <a:pPr marL="0" lvl="0" indent="0" algn="just" rtl="0">
              <a:spcBef>
                <a:spcPts val="0"/>
              </a:spcBef>
              <a:spcAft>
                <a:spcPts val="0"/>
              </a:spcAft>
              <a:buNone/>
            </a:pPr>
            <a:r>
              <a:rPr lang="es-ES" sz="1600">
                <a:solidFill>
                  <a:srgbClr val="0000FF"/>
                </a:solidFill>
              </a:rPr>
              <a:t>Se realizará la creación de una página web ya que se evidenció un déficit en el manejo de la información, lo que buscamos con esta plataforma es mejorar la organización de los datos. Se realizará  técnicas de recolección de datos para identificar las necesidades del cliente, posterior a esto se generarán procesos que permitirán la optimización a traves de una página web, la creación de esta se llevará a cabo con algunas de estas herramientas: Mysql, HTML,GIT, UML, entre otros debido a que de esta forma nos permite analizar los diferentes requerimientos que puede presentar la empresa a la cual se le podrá brindar una solución satisfactoria, todo esto a partir de recolección de información, identificación de procesos y generación de cronogramas, mitigando el desorden del manejo de la información y dándole al usuario una mayor accesibilidad a los datos requeridos. El sistema comprenderá un recurso necesario para solventar el problema de almacenamiento de datos relacionados a los documentos que se registran en la empresa, lo que garantiza que el proceso de control de información se ejecuta eficientemente.</a:t>
            </a:r>
            <a:endParaRPr sz="2200">
              <a:solidFill>
                <a:srgbClr val="0000FF"/>
              </a:solidFill>
            </a:endParaRPr>
          </a:p>
        </p:txBody>
      </p:sp>
      <p:pic>
        <p:nvPicPr>
          <p:cNvPr id="154" name="Google Shape;154;p25"/>
          <p:cNvPicPr preferRelativeResize="0"/>
          <p:nvPr/>
        </p:nvPicPr>
        <p:blipFill>
          <a:blip r:embed="rId3">
            <a:alphaModFix/>
          </a:blip>
          <a:stretch>
            <a:fillRect/>
          </a:stretch>
        </p:blipFill>
        <p:spPr>
          <a:xfrm>
            <a:off x="7425725" y="3696400"/>
            <a:ext cx="3161599" cy="31615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6"/>
          <p:cNvSpPr txBox="1"/>
          <p:nvPr/>
        </p:nvSpPr>
        <p:spPr>
          <a:xfrm>
            <a:off x="958325" y="194225"/>
            <a:ext cx="9291300" cy="6559200"/>
          </a:xfrm>
          <a:prstGeom prst="rect">
            <a:avLst/>
          </a:prstGeom>
          <a:noFill/>
          <a:ln>
            <a:noFill/>
          </a:ln>
        </p:spPr>
        <p:txBody>
          <a:bodyPr spcFirstLastPara="1" wrap="square" lIns="91425" tIns="91425" rIns="91425" bIns="91425" anchor="t" anchorCtr="0">
            <a:noAutofit/>
          </a:bodyPr>
          <a:lstStyle/>
          <a:p>
            <a:pPr marL="457200" lvl="0" indent="-330200" algn="just" rtl="0">
              <a:spcBef>
                <a:spcPts val="0"/>
              </a:spcBef>
              <a:spcAft>
                <a:spcPts val="0"/>
              </a:spcAft>
              <a:buClr>
                <a:srgbClr val="0000FF"/>
              </a:buClr>
              <a:buSzPts val="1600"/>
              <a:buChar char="●"/>
            </a:pPr>
            <a:r>
              <a:rPr lang="es-ES" sz="1600" b="1">
                <a:solidFill>
                  <a:srgbClr val="0000FF"/>
                </a:solidFill>
              </a:rPr>
              <a:t>Técnicas de levantamiento de información </a:t>
            </a:r>
            <a:endParaRPr sz="1600" b="1">
              <a:solidFill>
                <a:srgbClr val="0000FF"/>
              </a:solidFill>
            </a:endParaRPr>
          </a:p>
          <a:p>
            <a:pPr marL="0" lvl="0" indent="0" algn="just" rtl="0">
              <a:spcBef>
                <a:spcPts val="0"/>
              </a:spcBef>
              <a:spcAft>
                <a:spcPts val="0"/>
              </a:spcAft>
              <a:buNone/>
            </a:pPr>
            <a:endParaRPr sz="1600">
              <a:solidFill>
                <a:srgbClr val="0000FF"/>
              </a:solidFill>
            </a:endParaRPr>
          </a:p>
          <a:p>
            <a:pPr marL="0" lvl="0" indent="0" algn="just" rtl="0">
              <a:lnSpc>
                <a:spcPct val="107916"/>
              </a:lnSpc>
              <a:spcBef>
                <a:spcPts val="0"/>
              </a:spcBef>
              <a:spcAft>
                <a:spcPts val="0"/>
              </a:spcAft>
              <a:buNone/>
            </a:pPr>
            <a:r>
              <a:rPr lang="es-ES" sz="1600">
                <a:solidFill>
                  <a:srgbClr val="0000FF"/>
                </a:solidFill>
              </a:rPr>
              <a:t>Se llevó a cabo la socialización de ideas de proyecto en la cual se escogió la idea de NICE JEANS, se realizó la creación de la encuesta utilizando herramientas WEB 2.0 (Google Forms) y recolección de información de manera visual la cual fue registrada por medio de video.</a:t>
            </a:r>
            <a:endParaRPr sz="1600">
              <a:solidFill>
                <a:srgbClr val="0000FF"/>
              </a:solidFill>
            </a:endParaRPr>
          </a:p>
          <a:p>
            <a:pPr marL="0" lvl="0" indent="0" algn="just" rtl="0">
              <a:lnSpc>
                <a:spcPct val="107916"/>
              </a:lnSpc>
              <a:spcBef>
                <a:spcPts val="800"/>
              </a:spcBef>
              <a:spcAft>
                <a:spcPts val="0"/>
              </a:spcAft>
              <a:buNone/>
            </a:pPr>
            <a:r>
              <a:rPr lang="es-ES" sz="1600">
                <a:solidFill>
                  <a:srgbClr val="0000FF"/>
                </a:solidFill>
              </a:rPr>
              <a:t>A continuación una muestra de la misma:</a:t>
            </a:r>
            <a:endParaRPr sz="1600">
              <a:solidFill>
                <a:srgbClr val="0000FF"/>
              </a:solidFill>
            </a:endParaRPr>
          </a:p>
          <a:p>
            <a:pPr marL="0" lvl="0" indent="0" algn="l" rtl="0">
              <a:lnSpc>
                <a:spcPct val="107916"/>
              </a:lnSpc>
              <a:spcBef>
                <a:spcPts val="800"/>
              </a:spcBef>
              <a:spcAft>
                <a:spcPts val="800"/>
              </a:spcAft>
              <a:buClr>
                <a:schemeClr val="dk1"/>
              </a:buClr>
              <a:buSzPts val="1100"/>
              <a:buFont typeface="Arial"/>
              <a:buNone/>
            </a:pPr>
            <a:endParaRPr sz="1600">
              <a:solidFill>
                <a:schemeClr val="dk1"/>
              </a:solidFill>
            </a:endParaRPr>
          </a:p>
        </p:txBody>
      </p:sp>
      <p:pic>
        <p:nvPicPr>
          <p:cNvPr id="161" name="Google Shape;161;p26"/>
          <p:cNvPicPr preferRelativeResize="0"/>
          <p:nvPr/>
        </p:nvPicPr>
        <p:blipFill>
          <a:blip r:embed="rId3">
            <a:alphaModFix/>
          </a:blip>
          <a:stretch>
            <a:fillRect/>
          </a:stretch>
        </p:blipFill>
        <p:spPr>
          <a:xfrm>
            <a:off x="5528225" y="2049900"/>
            <a:ext cx="4930600" cy="2362200"/>
          </a:xfrm>
          <a:prstGeom prst="rect">
            <a:avLst/>
          </a:prstGeom>
          <a:noFill/>
          <a:ln>
            <a:noFill/>
          </a:ln>
        </p:spPr>
      </p:pic>
      <p:pic>
        <p:nvPicPr>
          <p:cNvPr id="162" name="Google Shape;162;p26"/>
          <p:cNvPicPr preferRelativeResize="0"/>
          <p:nvPr/>
        </p:nvPicPr>
        <p:blipFill>
          <a:blip r:embed="rId4">
            <a:alphaModFix/>
          </a:blip>
          <a:stretch>
            <a:fillRect/>
          </a:stretch>
        </p:blipFill>
        <p:spPr>
          <a:xfrm>
            <a:off x="463175" y="4412100"/>
            <a:ext cx="5065050" cy="2176950"/>
          </a:xfrm>
          <a:prstGeom prst="rect">
            <a:avLst/>
          </a:prstGeom>
          <a:noFill/>
          <a:ln>
            <a:noFill/>
          </a:ln>
        </p:spPr>
      </p:pic>
      <p:pic>
        <p:nvPicPr>
          <p:cNvPr id="163" name="Google Shape;163;p26"/>
          <p:cNvPicPr preferRelativeResize="0"/>
          <p:nvPr/>
        </p:nvPicPr>
        <p:blipFill>
          <a:blip r:embed="rId5">
            <a:alphaModFix/>
          </a:blip>
          <a:stretch>
            <a:fillRect/>
          </a:stretch>
        </p:blipFill>
        <p:spPr>
          <a:xfrm>
            <a:off x="463175" y="2049900"/>
            <a:ext cx="5065050" cy="2438400"/>
          </a:xfrm>
          <a:prstGeom prst="rect">
            <a:avLst/>
          </a:prstGeom>
          <a:noFill/>
          <a:ln>
            <a:noFill/>
          </a:ln>
        </p:spPr>
      </p:pic>
      <p:pic>
        <p:nvPicPr>
          <p:cNvPr id="164" name="Google Shape;164;p26"/>
          <p:cNvPicPr preferRelativeResize="0"/>
          <p:nvPr/>
        </p:nvPicPr>
        <p:blipFill>
          <a:blip r:embed="rId6">
            <a:alphaModFix/>
          </a:blip>
          <a:stretch>
            <a:fillRect/>
          </a:stretch>
        </p:blipFill>
        <p:spPr>
          <a:xfrm>
            <a:off x="5528225" y="4412100"/>
            <a:ext cx="4930600" cy="2176950"/>
          </a:xfrm>
          <a:prstGeom prst="rect">
            <a:avLst/>
          </a:prstGeom>
          <a:noFill/>
          <a:ln>
            <a:noFill/>
          </a:ln>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1169</Words>
  <Application>Microsoft Office PowerPoint</Application>
  <PresentationFormat>Panorámica</PresentationFormat>
  <Paragraphs>100</Paragraphs>
  <Slides>15</Slides>
  <Notes>15</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15</vt:i4>
      </vt:variant>
    </vt:vector>
  </HeadingPairs>
  <TitlesOfParts>
    <vt:vector size="18"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Stiven Pineda</cp:lastModifiedBy>
  <cp:revision>1</cp:revision>
  <dcterms:modified xsi:type="dcterms:W3CDTF">2020-06-20T01:02:48Z</dcterms:modified>
</cp:coreProperties>
</file>