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s-ES"/>
              <a:t>Esta diapositiva no se debe modificar, es la portada y debe permanecer igual para todas las presentaciones</a:t>
            </a:r>
            <a:endParaRPr/>
          </a:p>
        </p:txBody>
      </p:sp>
      <p:sp>
        <p:nvSpPr>
          <p:cNvPr id="97" name="Google Shape;9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8" name="Google Shape;168;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75" name="Google Shape;175;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82" name="Google Shape;182;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89" name="Google Shape;189;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96" name="Google Shape;196;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03" name="Google Shape;203;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210" name="Google Shape;21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lnSpc>
                <a:spcPct val="100000"/>
              </a:lnSpc>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Escriba en esta diapositiva el título de la presentación y si lo desea puede agregar los temas que va exponer.</a:t>
            </a:r>
            <a:endParaRPr/>
          </a:p>
          <a:p>
            <a:pPr marL="171450" lvl="0" indent="-171450" algn="l" rtl="0">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117" name="Google Shape;11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lnSpc>
                <a:spcPct val="100000"/>
              </a:lnSpc>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37" name="Google Shape;13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23" name="Google Shape;123;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30" name="Google Shape;130;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44" name="Google Shape;14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51" name="Google Shape;151;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58" name="Google Shape;15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2"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53" name="Google Shape;53;p11"/>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4" name="Google Shape;54;p11"/>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55" name="Google Shape;55;p11"/>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6" name="Google Shape;56;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71" name="Google Shape;71;p14"/>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72" name="Google Shape;72;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15"/>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8" name="Google Shape;78;p15"/>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79" name="Google Shape;79;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1" name="Google Shape;81;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1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5" name="Google Shape;85;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6" name="Google Shape;86;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7" name="Google Shape;87;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7"/>
        <p:cNvGrpSpPr/>
        <p:nvPr/>
      </p:nvGrpSpPr>
      <p:grpSpPr>
        <a:xfrm>
          <a:off x="0" y="0"/>
          <a:ext cx="0" cy="0"/>
          <a:chOff x="0" y="0"/>
          <a:chExt cx="0" cy="0"/>
        </a:xfrm>
      </p:grpSpPr>
      <p:pic>
        <p:nvPicPr>
          <p:cNvPr id="18" name="Google Shape;18;p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9"/>
        <p:cNvGrpSpPr/>
        <p:nvPr/>
      </p:nvGrpSpPr>
      <p:grpSpPr>
        <a:xfrm>
          <a:off x="0" y="0"/>
          <a:ext cx="0" cy="0"/>
          <a:chOff x="0" y="0"/>
          <a:chExt cx="0" cy="0"/>
        </a:xfrm>
      </p:grpSpPr>
      <p:pic>
        <p:nvPicPr>
          <p:cNvPr id="20" name="Google Shape;20;p4"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1"/>
        <p:cNvGrpSpPr/>
        <p:nvPr/>
      </p:nvGrpSpPr>
      <p:grpSpPr>
        <a:xfrm>
          <a:off x="0" y="0"/>
          <a:ext cx="0" cy="0"/>
          <a:chOff x="0" y="0"/>
          <a:chExt cx="0" cy="0"/>
        </a:xfrm>
      </p:grpSpPr>
      <p:pic>
        <p:nvPicPr>
          <p:cNvPr id="22" name="Google Shape;22;p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23"/>
        <p:cNvGrpSpPr/>
        <p:nvPr/>
      </p:nvGrpSpPr>
      <p:grpSpPr>
        <a:xfrm>
          <a:off x="0" y="0"/>
          <a:ext cx="0" cy="0"/>
          <a:chOff x="0" y="0"/>
          <a:chExt cx="0" cy="0"/>
        </a:xfrm>
      </p:grpSpPr>
      <p:pic>
        <p:nvPicPr>
          <p:cNvPr id="24" name="Google Shape;24;p6"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8" name="Google Shape;28;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4" name="Google Shape;34;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7" name="Google Shape;47;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8"/>
          <p:cNvPicPr preferRelativeResize="0"/>
          <p:nvPr/>
        </p:nvPicPr>
        <p:blipFill rotWithShape="1">
          <a:blip r:embed="rId3">
            <a:alphaModFix/>
          </a:blip>
          <a:srcRect/>
          <a:stretch/>
        </p:blipFill>
        <p:spPr>
          <a:xfrm>
            <a:off x="912700" y="324049"/>
            <a:ext cx="3121500" cy="31215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57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p:nvPr/>
        </p:nvSpPr>
        <p:spPr>
          <a:xfrm>
            <a:off x="0" y="156275"/>
            <a:ext cx="10549800" cy="1701900"/>
          </a:xfrm>
          <a:prstGeom prst="rect">
            <a:avLst/>
          </a:prstGeom>
          <a:noFill/>
          <a:ln>
            <a:noFill/>
          </a:ln>
        </p:spPr>
        <p:txBody>
          <a:bodyPr spcFirstLastPara="1" wrap="square" lIns="91425" tIns="91425" rIns="91425" bIns="91425" anchor="t" anchorCtr="0">
            <a:noAutofit/>
          </a:bodyPr>
          <a:lstStyle/>
          <a:p>
            <a:pPr marL="457200" marR="0" lvl="0" indent="-330200" algn="ctr"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Elaboración del BPMN</a:t>
            </a:r>
            <a:endParaRPr sz="1600" b="1" i="0" u="none" strike="noStrike" cap="none">
              <a:solidFill>
                <a:srgbClr val="0000FF"/>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600"/>
              <a:buFont typeface="Arial"/>
              <a:buNone/>
            </a:pPr>
            <a:r>
              <a:rPr lang="es-ES" sz="1600" b="1" i="0" u="none" strike="noStrike" cap="none">
                <a:solidFill>
                  <a:srgbClr val="0000FF"/>
                </a:solidFill>
                <a:latin typeface="Arial"/>
                <a:ea typeface="Arial"/>
                <a:cs typeface="Arial"/>
                <a:sym typeface="Arial"/>
              </a:rPr>
              <a:t>En este diagrama se identificó el proceso de producción de la empresa Nice Jeans la cual nos permite conocer el funcionamiento de la misma.</a:t>
            </a:r>
            <a:endParaRPr sz="1600" b="1" i="0" u="none" strike="noStrike" cap="none">
              <a:solidFill>
                <a:srgbClr val="0000FF"/>
              </a:solidFill>
              <a:latin typeface="Arial"/>
              <a:ea typeface="Arial"/>
              <a:cs typeface="Arial"/>
              <a:sym typeface="Arial"/>
            </a:endParaRPr>
          </a:p>
        </p:txBody>
      </p:sp>
      <p:pic>
        <p:nvPicPr>
          <p:cNvPr id="171" name="Google Shape;171;p27"/>
          <p:cNvPicPr preferRelativeResize="0"/>
          <p:nvPr/>
        </p:nvPicPr>
        <p:blipFill rotWithShape="1">
          <a:blip r:embed="rId3">
            <a:alphaModFix/>
          </a:blip>
          <a:srcRect/>
          <a:stretch/>
        </p:blipFill>
        <p:spPr>
          <a:xfrm>
            <a:off x="143325" y="1240125"/>
            <a:ext cx="10263151" cy="530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p:nvPr/>
        </p:nvSpPr>
        <p:spPr>
          <a:xfrm>
            <a:off x="250450" y="233450"/>
            <a:ext cx="10126200" cy="64293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Formulario IEEE830</a:t>
            </a:r>
            <a:endParaRPr sz="1600" b="1"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Requerimientos funcionales y no funcionales</a:t>
            </a: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Un requerimiento es una condición o capacidad que el sistema debe cumplir</a:t>
            </a: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1" i="0" u="none" strike="noStrike" cap="none">
                <a:solidFill>
                  <a:srgbClr val="0000FF"/>
                </a:solidFill>
                <a:latin typeface="Arial"/>
                <a:ea typeface="Arial"/>
                <a:cs typeface="Arial"/>
                <a:sym typeface="Arial"/>
              </a:rPr>
              <a:t>RF: </a:t>
            </a:r>
            <a:r>
              <a:rPr lang="es-ES" sz="1600" b="0" i="0" u="none" strike="noStrike" cap="none">
                <a:solidFill>
                  <a:srgbClr val="0000FF"/>
                </a:solidFill>
                <a:latin typeface="Arial"/>
                <a:ea typeface="Arial"/>
                <a:cs typeface="Arial"/>
                <a:sym typeface="Arial"/>
              </a:rPr>
              <a:t>Los requerimientos funcionales de un sistema, son aquellos que describen cualquier actividad que este deba realizar.</a:t>
            </a: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1" i="0" u="none" strike="noStrike" cap="none">
                <a:solidFill>
                  <a:srgbClr val="0000FF"/>
                </a:solidFill>
                <a:latin typeface="Arial"/>
                <a:ea typeface="Arial"/>
                <a:cs typeface="Arial"/>
                <a:sym typeface="Arial"/>
              </a:rPr>
              <a:t>RNF: </a:t>
            </a:r>
            <a:r>
              <a:rPr lang="es-ES" sz="1600" b="0" i="0" u="none" strike="noStrike" cap="none">
                <a:solidFill>
                  <a:srgbClr val="0000FF"/>
                </a:solidFill>
                <a:latin typeface="Arial"/>
                <a:ea typeface="Arial"/>
                <a:cs typeface="Arial"/>
                <a:sym typeface="Arial"/>
              </a:rPr>
              <a:t>Los requerimientos no funcionales representan características generales y restricciones de la aplicación o sistema que se esté desarrollando.</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78" name="Google Shape;178;p28"/>
          <p:cNvPicPr preferRelativeResize="0"/>
          <p:nvPr/>
        </p:nvPicPr>
        <p:blipFill rotWithShape="1">
          <a:blip r:embed="rId3">
            <a:alphaModFix/>
          </a:blip>
          <a:srcRect/>
          <a:stretch/>
        </p:blipFill>
        <p:spPr>
          <a:xfrm>
            <a:off x="2340000" y="3181450"/>
            <a:ext cx="6090050" cy="34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p:nvPr/>
        </p:nvSpPr>
        <p:spPr>
          <a:xfrm>
            <a:off x="250450" y="233450"/>
            <a:ext cx="10126200" cy="64293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Diagramas de casos de uso</a:t>
            </a:r>
            <a:endParaRPr sz="1600" b="1" i="0" u="none" strike="noStrike" cap="none">
              <a:solidFill>
                <a:srgbClr val="0000FF"/>
              </a:solidFill>
              <a:latin typeface="Arial"/>
              <a:ea typeface="Arial"/>
              <a:cs typeface="Arial"/>
              <a:sym typeface="Arial"/>
            </a:endParaRPr>
          </a:p>
          <a:p>
            <a:pPr marL="91440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Los diagramas de casos de uso sirven para especificar la comunicación y el comportamiento de un sistema mediante su interacción con los usuarios y/u otros sistemas. O lo que es igual, un diagrama que muestra la relación entre los actores y los casos de uso en un sistema.</a:t>
            </a:r>
            <a:endParaRPr sz="1600" b="0" i="0" u="none" strike="noStrike" cap="none">
              <a:solidFill>
                <a:srgbClr val="0000FF"/>
              </a:solidFill>
              <a:latin typeface="Arial"/>
              <a:ea typeface="Arial"/>
              <a:cs typeface="Arial"/>
              <a:sym typeface="Arial"/>
            </a:endParaRPr>
          </a:p>
          <a:p>
            <a:pPr marL="91440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p:txBody>
      </p:sp>
      <p:pic>
        <p:nvPicPr>
          <p:cNvPr id="185" name="Google Shape;185;p29"/>
          <p:cNvPicPr preferRelativeResize="0"/>
          <p:nvPr/>
        </p:nvPicPr>
        <p:blipFill rotWithShape="1">
          <a:blip r:embed="rId3">
            <a:alphaModFix/>
          </a:blip>
          <a:srcRect/>
          <a:stretch/>
        </p:blipFill>
        <p:spPr>
          <a:xfrm>
            <a:off x="541525" y="1549313"/>
            <a:ext cx="9544050" cy="503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p:nvPr/>
        </p:nvSpPr>
        <p:spPr>
          <a:xfrm>
            <a:off x="597650" y="404300"/>
            <a:ext cx="9278700" cy="12690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0"/>
              </a:spcBef>
              <a:spcAft>
                <a:spcPts val="0"/>
              </a:spcAft>
              <a:buClr>
                <a:srgbClr val="0000FF"/>
              </a:buClr>
              <a:buSzPts val="1400"/>
              <a:buFont typeface="Calibri"/>
              <a:buChar char="●"/>
            </a:pPr>
            <a:r>
              <a:rPr lang="es-ES" sz="1600" b="1" i="0" u="none" strike="noStrike" cap="none">
                <a:solidFill>
                  <a:srgbClr val="0000FF"/>
                </a:solidFill>
                <a:latin typeface="Arial"/>
                <a:ea typeface="Arial"/>
                <a:cs typeface="Arial"/>
                <a:sym typeface="Arial"/>
              </a:rPr>
              <a:t>Formato de casos de uso extendido</a:t>
            </a: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Este documento permite la especificación a detalle de los casos de uso que son referentes al negocio, adicional permite al desarrollador ejecutar lo que se requiere con exactitud.</a:t>
            </a:r>
            <a:endParaRPr sz="1600" b="0" i="0" u="none" strike="noStrike" cap="none">
              <a:solidFill>
                <a:srgbClr val="0000FF"/>
              </a:solidFill>
              <a:latin typeface="Arial"/>
              <a:ea typeface="Arial"/>
              <a:cs typeface="Arial"/>
              <a:sym typeface="Arial"/>
            </a:endParaRPr>
          </a:p>
        </p:txBody>
      </p:sp>
      <p:pic>
        <p:nvPicPr>
          <p:cNvPr id="192" name="Google Shape;192;p30"/>
          <p:cNvPicPr preferRelativeResize="0"/>
          <p:nvPr/>
        </p:nvPicPr>
        <p:blipFill rotWithShape="1">
          <a:blip r:embed="rId3">
            <a:alphaModFix/>
          </a:blip>
          <a:srcRect/>
          <a:stretch/>
        </p:blipFill>
        <p:spPr>
          <a:xfrm>
            <a:off x="531825" y="1763262"/>
            <a:ext cx="9483601" cy="473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p:nvPr/>
        </p:nvSpPr>
        <p:spPr>
          <a:xfrm>
            <a:off x="836700" y="657425"/>
            <a:ext cx="9009600" cy="2521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Sistemas de control de versiones</a:t>
            </a:r>
            <a:endParaRPr sz="1600" b="1" i="0" u="none" strike="noStrike" cap="none">
              <a:solidFill>
                <a:srgbClr val="0000FF"/>
              </a:solidFill>
              <a:latin typeface="Arial"/>
              <a:ea typeface="Arial"/>
              <a:cs typeface="Arial"/>
              <a:sym typeface="Arial"/>
            </a:endParaRPr>
          </a:p>
          <a:p>
            <a:pPr marL="914400" marR="0" lvl="0" indent="0" algn="just" rtl="0">
              <a:lnSpc>
                <a:spcPct val="115000"/>
              </a:lnSpc>
              <a:spcBef>
                <a:spcPts val="0"/>
              </a:spcBef>
              <a:spcAft>
                <a:spcPts val="0"/>
              </a:spcAft>
              <a:buClr>
                <a:srgbClr val="000000"/>
              </a:buClr>
              <a:buSzPts val="1600"/>
              <a:buFont typeface="Arial"/>
              <a:buNone/>
            </a:pPr>
            <a:endParaRPr sz="1600" b="1" i="0" u="none" strike="noStrike" cap="none">
              <a:solidFill>
                <a:srgbClr val="0000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Para empezar, utilizamos un control de versiones llamado GitHub, que es un software que registra los cambios realizados sobre un archivo o conjunto de archivos a lo largo del tiempo. Además, de ser un sistema distribuido, cuenta con algunos beneficios tales como: velocidad, diseño sencillo, fuerte apoyó en el desarrollo no lineal, comportamiento distribuido, y es capaz de manejar grandes proyectos. </a:t>
            </a:r>
            <a:endParaRPr sz="1600" b="0" i="0" u="none" strike="noStrike" cap="none">
              <a:solidFill>
                <a:srgbClr val="0000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pic>
        <p:nvPicPr>
          <p:cNvPr id="199" name="Google Shape;199;p31"/>
          <p:cNvPicPr preferRelativeResize="0"/>
          <p:nvPr/>
        </p:nvPicPr>
        <p:blipFill rotWithShape="1">
          <a:blip r:embed="rId3">
            <a:alphaModFix/>
          </a:blip>
          <a:srcRect/>
          <a:stretch/>
        </p:blipFill>
        <p:spPr>
          <a:xfrm>
            <a:off x="2396225" y="3178925"/>
            <a:ext cx="6667500"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p:nvPr/>
        </p:nvSpPr>
        <p:spPr>
          <a:xfrm>
            <a:off x="995025" y="443925"/>
            <a:ext cx="9016500" cy="995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rgbClr val="0000FF"/>
              </a:buClr>
              <a:buSzPts val="1600"/>
              <a:buFont typeface="Arial"/>
              <a:buChar char="●"/>
            </a:pPr>
            <a:r>
              <a:rPr lang="es-ES" sz="1600" b="0" i="0" u="none" strike="noStrike" cap="none">
                <a:solidFill>
                  <a:srgbClr val="0000FF"/>
                </a:solidFill>
                <a:latin typeface="Arial"/>
                <a:ea typeface="Arial"/>
                <a:cs typeface="Arial"/>
                <a:sym typeface="Arial"/>
              </a:rPr>
              <a:t>Commits de repositorio</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En este se identifica el trabajo realizado por cada uno se los colaboradores en el proceso de ejecución de los entregables del primer trimestre.</a:t>
            </a:r>
            <a:endParaRPr sz="1600" b="0" i="0" u="none" strike="noStrike" cap="none">
              <a:solidFill>
                <a:srgbClr val="0000FF"/>
              </a:solidFill>
              <a:latin typeface="Arial"/>
              <a:ea typeface="Arial"/>
              <a:cs typeface="Arial"/>
              <a:sym typeface="Arial"/>
            </a:endParaRPr>
          </a:p>
        </p:txBody>
      </p:sp>
      <p:pic>
        <p:nvPicPr>
          <p:cNvPr id="206" name="Google Shape;206;p32"/>
          <p:cNvPicPr preferRelativeResize="0"/>
          <p:nvPr/>
        </p:nvPicPr>
        <p:blipFill rotWithShape="1">
          <a:blip r:embed="rId3">
            <a:alphaModFix/>
          </a:blip>
          <a:srcRect/>
          <a:stretch/>
        </p:blipFill>
        <p:spPr>
          <a:xfrm>
            <a:off x="1117475" y="1439025"/>
            <a:ext cx="8605900" cy="511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3"/>
          <p:cNvPicPr preferRelativeResize="0"/>
          <p:nvPr/>
        </p:nvPicPr>
        <p:blipFill rotWithShape="1">
          <a:blip r:embed="rId3">
            <a:alphaModFix/>
          </a:blip>
          <a:srcRect/>
          <a:stretch/>
        </p:blipFill>
        <p:spPr>
          <a:xfrm>
            <a:off x="1197425" y="691450"/>
            <a:ext cx="2852700" cy="28527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57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9" descr="EDITORIAL3.jpg"/>
          <p:cNvPicPr preferRelativeResize="0"/>
          <p:nvPr/>
        </p:nvPicPr>
        <p:blipFill rotWithShape="1">
          <a:blip r:embed="rId3">
            <a:alphaModFix/>
          </a:blip>
          <a:srcRect t="14951"/>
          <a:stretch/>
        </p:blipFill>
        <p:spPr>
          <a:xfrm>
            <a:off x="-54226" y="-57320"/>
            <a:ext cx="12300452" cy="6972638"/>
          </a:xfrm>
          <a:prstGeom prst="rect">
            <a:avLst/>
          </a:prstGeom>
          <a:noFill/>
          <a:ln>
            <a:noFill/>
          </a:ln>
        </p:spPr>
      </p:pic>
      <p:sp>
        <p:nvSpPr>
          <p:cNvPr id="106" name="Google Shape;106;p19"/>
          <p:cNvSpPr/>
          <p:nvPr/>
        </p:nvSpPr>
        <p:spPr>
          <a:xfrm rot="-5400000">
            <a:off x="6128535" y="798880"/>
            <a:ext cx="7069800" cy="5274000"/>
          </a:xfrm>
          <a:prstGeom prst="rect">
            <a:avLst/>
          </a:prstGeom>
          <a:gradFill>
            <a:gsLst>
              <a:gs pos="0">
                <a:srgbClr val="000000">
                  <a:alpha val="44705"/>
                </a:srgbClr>
              </a:gs>
              <a:gs pos="100000">
                <a:srgbClr val="1F497D">
                  <a:alpha val="0"/>
                </a:srgbClr>
              </a:gs>
            </a:gsLst>
            <a:lin ang="16200038" scaled="0"/>
          </a:gradFill>
          <a:ln>
            <a:noFill/>
          </a:ln>
          <a:effectLst>
            <a:outerShdw blurRad="40000" dist="23000" dir="5400000" rotWithShape="0">
              <a:srgbClr val="000000">
                <a:alpha val="33730"/>
              </a:srgbClr>
            </a:outerShdw>
          </a:effectLst>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07" name="Google Shape;107;p19"/>
          <p:cNvSpPr txBox="1"/>
          <p:nvPr/>
        </p:nvSpPr>
        <p:spPr>
          <a:xfrm>
            <a:off x="7556800" y="1026677"/>
            <a:ext cx="4001100" cy="1638600"/>
          </a:xfrm>
          <a:prstGeom prst="rect">
            <a:avLst/>
          </a:prstGeom>
          <a:noFill/>
          <a:ln>
            <a:noFill/>
          </a:ln>
        </p:spPr>
        <p:txBody>
          <a:bodyPr spcFirstLastPara="1" wrap="square" lIns="121900" tIns="60925" rIns="121900" bIns="60925" anchor="t" anchorCtr="0">
            <a:noAutofit/>
          </a:bodyPr>
          <a:lstStyle/>
          <a:p>
            <a:pPr marL="0" marR="0" lvl="0" indent="0" algn="r" rtl="0">
              <a:lnSpc>
                <a:spcPct val="100000"/>
              </a:lnSpc>
              <a:spcBef>
                <a:spcPts val="0"/>
              </a:spcBef>
              <a:spcAft>
                <a:spcPts val="0"/>
              </a:spcAft>
              <a:buClr>
                <a:srgbClr val="000000"/>
              </a:buClr>
              <a:buSzPts val="1500"/>
              <a:buFont typeface="Arial"/>
              <a:buNone/>
            </a:pPr>
            <a:r>
              <a:rPr lang="es-ES" sz="1500" b="1" i="0" u="none" strike="noStrike" cap="none">
                <a:solidFill>
                  <a:schemeClr val="lt1"/>
                </a:solidFill>
                <a:latin typeface="Arial"/>
                <a:ea typeface="Arial"/>
                <a:cs typeface="Arial"/>
                <a:sym typeface="Arial"/>
              </a:rPr>
              <a:t>SOD </a:t>
            </a:r>
            <a:endParaRPr sz="1500" b="1"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1500"/>
              <a:buFont typeface="Arial"/>
              <a:buNone/>
            </a:pPr>
            <a:r>
              <a:rPr lang="es-ES" sz="1500" b="1" i="0" u="none" strike="noStrike" cap="none">
                <a:solidFill>
                  <a:schemeClr val="lt1"/>
                </a:solidFill>
                <a:latin typeface="Arial"/>
                <a:ea typeface="Arial"/>
                <a:cs typeface="Arial"/>
                <a:sym typeface="Arial"/>
              </a:rPr>
              <a:t>Nice Jeans</a:t>
            </a:r>
            <a:endParaRPr sz="1500" b="1" i="0" u="none" strike="noStrike" cap="none">
              <a:solidFill>
                <a:schemeClr val="lt1"/>
              </a:solidFill>
              <a:latin typeface="Arial"/>
              <a:ea typeface="Arial"/>
              <a:cs typeface="Arial"/>
              <a:sym typeface="Arial"/>
            </a:endParaRPr>
          </a:p>
        </p:txBody>
      </p:sp>
      <p:sp>
        <p:nvSpPr>
          <p:cNvPr id="108" name="Google Shape;108;p19"/>
          <p:cNvSpPr txBox="1"/>
          <p:nvPr/>
        </p:nvSpPr>
        <p:spPr>
          <a:xfrm>
            <a:off x="8441839" y="2243810"/>
            <a:ext cx="3116100" cy="779700"/>
          </a:xfrm>
          <a:prstGeom prst="rect">
            <a:avLst/>
          </a:prstGeom>
          <a:noFill/>
          <a:ln>
            <a:noFill/>
          </a:ln>
        </p:spPr>
        <p:txBody>
          <a:bodyPr spcFirstLastPara="1" wrap="square" lIns="121900" tIns="60925" rIns="121900" bIns="60925"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s-ES" sz="1600" b="0" i="0" u="none" strike="noStrike" cap="none">
                <a:solidFill>
                  <a:schemeClr val="lt1"/>
                </a:solidFill>
                <a:latin typeface="Arial"/>
                <a:ea typeface="Arial"/>
                <a:cs typeface="Arial"/>
                <a:sym typeface="Arial"/>
              </a:rPr>
              <a:t>ADSI SENA 2020</a:t>
            </a:r>
            <a:endParaRPr sz="1600" b="0" i="0" u="none" strike="noStrike" cap="none">
              <a:solidFill>
                <a:schemeClr val="dk1"/>
              </a:solidFill>
              <a:latin typeface="Arial"/>
              <a:ea typeface="Arial"/>
              <a:cs typeface="Arial"/>
              <a:sym typeface="Arial"/>
            </a:endParaRPr>
          </a:p>
        </p:txBody>
      </p:sp>
      <p:pic>
        <p:nvPicPr>
          <p:cNvPr id="109" name="Google Shape;109;p19"/>
          <p:cNvPicPr preferRelativeResize="0"/>
          <p:nvPr/>
        </p:nvPicPr>
        <p:blipFill rotWithShape="1">
          <a:blip r:embed="rId4">
            <a:alphaModFix/>
          </a:blip>
          <a:srcRect/>
          <a:stretch/>
        </p:blipFill>
        <p:spPr>
          <a:xfrm rot="10800000" flipH="1">
            <a:off x="10263875" y="1604750"/>
            <a:ext cx="1163800" cy="74950"/>
          </a:xfrm>
          <a:prstGeom prst="rect">
            <a:avLst/>
          </a:prstGeom>
          <a:noFill/>
          <a:ln>
            <a:noFill/>
          </a:ln>
        </p:spPr>
      </p:pic>
      <p:pic>
        <p:nvPicPr>
          <p:cNvPr id="110" name="Google Shape;110;p19" descr="naranja.png"/>
          <p:cNvPicPr preferRelativeResize="0"/>
          <p:nvPr/>
        </p:nvPicPr>
        <p:blipFill rotWithShape="1">
          <a:blip r:embed="rId5">
            <a:alphaModFix/>
          </a:blip>
          <a:srcRect l="21029" t="19998" r="22453" b="17816"/>
          <a:stretch/>
        </p:blipFill>
        <p:spPr>
          <a:xfrm>
            <a:off x="396273" y="387278"/>
            <a:ext cx="801836" cy="804925"/>
          </a:xfrm>
          <a:prstGeom prst="rect">
            <a:avLst/>
          </a:prstGeom>
          <a:noFill/>
          <a:ln>
            <a:noFill/>
          </a:ln>
        </p:spPr>
      </p:pic>
      <p:pic>
        <p:nvPicPr>
          <p:cNvPr id="111" name="Google Shape;111;p19"/>
          <p:cNvPicPr preferRelativeResize="0"/>
          <p:nvPr/>
        </p:nvPicPr>
        <p:blipFill rotWithShape="1">
          <a:blip r:embed="rId4">
            <a:alphaModFix/>
          </a:blip>
          <a:srcRect/>
          <a:stretch/>
        </p:blipFill>
        <p:spPr>
          <a:xfrm rot="10800000" flipH="1">
            <a:off x="9202625" y="2074975"/>
            <a:ext cx="2355200" cy="80900"/>
          </a:xfrm>
          <a:prstGeom prst="rect">
            <a:avLst/>
          </a:prstGeom>
          <a:noFill/>
          <a:ln>
            <a:noFill/>
          </a:ln>
        </p:spPr>
      </p:pic>
      <p:sp>
        <p:nvSpPr>
          <p:cNvPr id="112" name="Google Shape;112;p19"/>
          <p:cNvSpPr txBox="1"/>
          <p:nvPr/>
        </p:nvSpPr>
        <p:spPr>
          <a:xfrm>
            <a:off x="7943225" y="2665275"/>
            <a:ext cx="4732500" cy="238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ES" sz="1500" b="1" i="0" u="none" strike="noStrike" cap="none">
                <a:solidFill>
                  <a:srgbClr val="FFFFFF"/>
                </a:solidFill>
                <a:latin typeface="Arial"/>
                <a:ea typeface="Arial"/>
                <a:cs typeface="Arial"/>
                <a:sym typeface="Arial"/>
              </a:rPr>
              <a:t>FICHA: 2067469</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OLAVE SANTAMARIA DARLY YHOANA</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OSORIO GARZON EIMY FAHYZARI</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PINEDA CIFUENTES JORGE STEVEN</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MARTINEZ VIDALES CESAR ALBERTO</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MENDIETA  DEISY ROCIO</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3" name="Google Shape;113;p19"/>
          <p:cNvPicPr preferRelativeResize="0"/>
          <p:nvPr/>
        </p:nvPicPr>
        <p:blipFill rotWithShape="1">
          <a:blip r:embed="rId4">
            <a:alphaModFix/>
          </a:blip>
          <a:srcRect/>
          <a:stretch/>
        </p:blipFill>
        <p:spPr>
          <a:xfrm rot="10800000" flipH="1">
            <a:off x="8044325" y="3010950"/>
            <a:ext cx="1527625" cy="9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p:nvPr/>
        </p:nvSpPr>
        <p:spPr>
          <a:xfrm>
            <a:off x="1841704" y="763795"/>
            <a:ext cx="8034000" cy="53304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Clr>
                <a:srgbClr val="000000"/>
              </a:buClr>
              <a:buSzPts val="2400"/>
              <a:buFont typeface="Arial"/>
              <a:buNone/>
            </a:pPr>
            <a:r>
              <a:rPr lang="es-ES" sz="2400" b="0" i="0" u="none" strike="noStrike" cap="none" dirty="0">
                <a:solidFill>
                  <a:srgbClr val="FFFFFF"/>
                </a:solidFill>
                <a:latin typeface="Arial"/>
                <a:ea typeface="Arial"/>
                <a:cs typeface="Arial"/>
                <a:sym typeface="Arial"/>
              </a:rPr>
              <a:t>Sistema de información SOD - </a:t>
            </a:r>
            <a:r>
              <a:rPr lang="es-ES" sz="2400" b="0" i="0" u="none" strike="noStrike" cap="none" dirty="0" err="1">
                <a:solidFill>
                  <a:srgbClr val="FFFFFF"/>
                </a:solidFill>
                <a:latin typeface="Arial"/>
                <a:ea typeface="Arial"/>
                <a:cs typeface="Arial"/>
                <a:sym typeface="Arial"/>
              </a:rPr>
              <a:t>Nice</a:t>
            </a:r>
            <a:r>
              <a:rPr lang="es-ES" sz="2400" b="0" i="0" u="none" strike="noStrike" cap="none" dirty="0">
                <a:solidFill>
                  <a:srgbClr val="FFFFFF"/>
                </a:solidFill>
                <a:latin typeface="Arial"/>
                <a:ea typeface="Arial"/>
                <a:cs typeface="Arial"/>
                <a:sym typeface="Arial"/>
              </a:rPr>
              <a:t> Jeans</a:t>
            </a:r>
            <a:endParaRPr sz="2400" b="0" i="0" u="none" strike="noStrike" cap="none" dirty="0">
              <a:solidFill>
                <a:srgbClr val="FFFF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2400"/>
              <a:buFont typeface="Arial"/>
              <a:buNone/>
            </a:pPr>
            <a:endParaRPr sz="24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dirty="0">
                <a:solidFill>
                  <a:srgbClr val="FFFFFF"/>
                </a:solidFill>
              </a:rPr>
              <a:t>Planteamiento del problema </a:t>
            </a:r>
            <a:endParaRPr sz="16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dirty="0">
                <a:solidFill>
                  <a:srgbClr val="FFFFFF"/>
                </a:solidFill>
                <a:latin typeface="Arial"/>
                <a:ea typeface="Arial"/>
                <a:cs typeface="Arial"/>
                <a:sym typeface="Arial"/>
              </a:rPr>
              <a:t>Objetivo general</a:t>
            </a:r>
            <a:endParaRPr sz="16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dirty="0">
                <a:solidFill>
                  <a:srgbClr val="FFFFFF"/>
                </a:solidFill>
              </a:rPr>
              <a:t>Objetivos específicos </a:t>
            </a:r>
            <a:endParaRPr sz="16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dirty="0">
                <a:solidFill>
                  <a:srgbClr val="FFFFFF"/>
                </a:solidFill>
                <a:latin typeface="Arial"/>
                <a:ea typeface="Arial"/>
                <a:cs typeface="Arial"/>
                <a:sym typeface="Arial"/>
              </a:rPr>
              <a:t>Alcance del  proyecto</a:t>
            </a:r>
            <a:endParaRPr sz="16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dirty="0">
                <a:solidFill>
                  <a:srgbClr val="FFFFFF"/>
                </a:solidFill>
                <a:latin typeface="Arial"/>
                <a:ea typeface="Arial"/>
                <a:cs typeface="Arial"/>
                <a:sym typeface="Arial"/>
              </a:rPr>
              <a:t>Justificación</a:t>
            </a:r>
            <a:endParaRPr sz="16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dirty="0">
                <a:solidFill>
                  <a:srgbClr val="FFFFFF"/>
                </a:solidFill>
                <a:latin typeface="Arial"/>
                <a:ea typeface="Arial"/>
                <a:cs typeface="Arial"/>
                <a:sym typeface="Arial"/>
              </a:rPr>
              <a:t>Técnicas de levantamiento de información </a:t>
            </a:r>
            <a:endParaRPr sz="16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dirty="0">
                <a:solidFill>
                  <a:srgbClr val="FFFFFF"/>
                </a:solidFill>
                <a:latin typeface="Arial"/>
                <a:ea typeface="Arial"/>
                <a:cs typeface="Arial"/>
                <a:sym typeface="Arial"/>
              </a:rPr>
              <a:t>Elaboración del BPMN</a:t>
            </a:r>
            <a:endParaRPr sz="16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dirty="0">
                <a:solidFill>
                  <a:srgbClr val="FFFFFF"/>
                </a:solidFill>
                <a:latin typeface="Arial"/>
                <a:ea typeface="Arial"/>
                <a:cs typeface="Arial"/>
                <a:sym typeface="Arial"/>
              </a:rPr>
              <a:t>Formulario IEEE 830</a:t>
            </a:r>
            <a:endParaRPr sz="16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dirty="0">
                <a:solidFill>
                  <a:srgbClr val="FFFFFF"/>
                </a:solidFill>
                <a:latin typeface="Arial"/>
                <a:ea typeface="Arial"/>
                <a:cs typeface="Arial"/>
                <a:sym typeface="Arial"/>
              </a:rPr>
              <a:t>Diagrama de casos de uso</a:t>
            </a:r>
            <a:endParaRPr sz="1600" b="0" i="0" u="none" strike="noStrike" cap="none" dirty="0">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dirty="0">
                <a:solidFill>
                  <a:srgbClr val="FFFFFF"/>
                </a:solidFill>
                <a:latin typeface="Arial"/>
                <a:ea typeface="Arial"/>
                <a:cs typeface="Arial"/>
                <a:sym typeface="Arial"/>
              </a:rPr>
              <a:t>Formato de casos de uso extendido</a:t>
            </a:r>
            <a:endParaRPr sz="1600" b="0" i="0" u="none" strike="noStrike" cap="none" dirty="0">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Char char="●"/>
            </a:pPr>
            <a:r>
              <a:rPr lang="es-ES" sz="1600" b="0" i="0" u="none" strike="noStrike" cap="none" dirty="0">
                <a:solidFill>
                  <a:srgbClr val="FFFFFF"/>
                </a:solidFill>
                <a:latin typeface="Arial"/>
                <a:ea typeface="Arial"/>
                <a:cs typeface="Arial"/>
                <a:sym typeface="Arial"/>
              </a:rPr>
              <a:t>Sistemas de control de versiones</a:t>
            </a:r>
            <a:endParaRPr sz="1500" b="0" i="0" u="none" strike="noStrike" cap="none" dirty="0">
              <a:solidFill>
                <a:srgbClr val="FFFFFF"/>
              </a:solidFill>
              <a:latin typeface="Arial"/>
              <a:ea typeface="Arial"/>
              <a:cs typeface="Arial"/>
              <a:sym typeface="Arial"/>
            </a:endParaRPr>
          </a:p>
          <a:p>
            <a:pPr marL="91440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FFFFFF"/>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500" b="0" i="0" u="none" strike="noStrike" cap="none" dirty="0">
              <a:solidFill>
                <a:srgbClr val="FFFFF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FFFF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2400"/>
              <a:buFont typeface="Arial"/>
              <a:buNone/>
            </a:pPr>
            <a:endParaRPr sz="2400" b="0" i="0" u="none" strike="noStrike" cap="none" dirty="0">
              <a:solidFill>
                <a:srgbClr val="FFFF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2400"/>
              <a:buFont typeface="Arial"/>
              <a:buNone/>
            </a:pPr>
            <a:endParaRPr sz="2400" b="0" i="0" u="none" strike="noStrike" cap="none" dirty="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1048175" y="673825"/>
            <a:ext cx="8879400" cy="27309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Planteamiento del problema</a:t>
            </a:r>
            <a:r>
              <a:rPr lang="es-ES" sz="1600" b="0" i="0" u="none" strike="noStrike" cap="none">
                <a:solidFill>
                  <a:srgbClr val="0000FF"/>
                </a:solidFill>
                <a:latin typeface="Arial"/>
                <a:ea typeface="Arial"/>
                <a:cs typeface="Arial"/>
                <a:sym typeface="Arial"/>
              </a:rPr>
              <a:t> </a:t>
            </a:r>
            <a:endParaRPr sz="1600" b="0"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600" b="0" i="0" u="none" strike="noStrike" cap="none">
              <a:solidFill>
                <a:srgbClr val="0000FF"/>
              </a:solidFill>
              <a:latin typeface="Arial"/>
              <a:ea typeface="Arial"/>
              <a:cs typeface="Arial"/>
              <a:sym typeface="Arial"/>
            </a:endParaRPr>
          </a:p>
          <a:p>
            <a:pPr marL="4572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Nice Jeans busca establecer un medio de comunicacion y navegacion de datos manejados en la empresa</a:t>
            </a:r>
            <a:endParaRPr sz="1600" b="0" i="0" u="none" strike="noStrike" cap="none">
              <a:solidFill>
                <a:srgbClr val="0000FF"/>
              </a:solidFill>
              <a:latin typeface="Arial"/>
              <a:ea typeface="Arial"/>
              <a:cs typeface="Arial"/>
              <a:sym typeface="Arial"/>
            </a:endParaRPr>
          </a:p>
          <a:p>
            <a:pPr marL="4572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La plataforma a crear deberá ser interactiva y de fácil manejo para los empleados de la empresa</a:t>
            </a:r>
            <a:endParaRPr sz="1600" b="0" i="0" u="none" strike="noStrike" cap="none">
              <a:solidFill>
                <a:srgbClr val="0000FF"/>
              </a:solidFill>
              <a:latin typeface="Arial"/>
              <a:ea typeface="Arial"/>
              <a:cs typeface="Arial"/>
              <a:sym typeface="Arial"/>
            </a:endParaRPr>
          </a:p>
          <a:p>
            <a:pPr marL="4572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El administrador deberá tener control total sobre todas las BD, teniendo la opción de gestionar cada una de ellas</a:t>
            </a:r>
            <a:endParaRPr sz="1600" b="0" i="0" u="none" strike="noStrike" cap="none">
              <a:solidFill>
                <a:srgbClr val="0000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40" name="Google Shape;140;p23"/>
          <p:cNvPicPr preferRelativeResize="0"/>
          <p:nvPr/>
        </p:nvPicPr>
        <p:blipFill rotWithShape="1">
          <a:blip r:embed="rId3">
            <a:alphaModFix/>
          </a:blip>
          <a:srcRect/>
          <a:stretch/>
        </p:blipFill>
        <p:spPr>
          <a:xfrm>
            <a:off x="7579600" y="3404725"/>
            <a:ext cx="2414600" cy="2911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1255250" y="612325"/>
            <a:ext cx="7577400" cy="34137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Objetivo general</a:t>
            </a: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600"/>
              <a:buFont typeface="Arial"/>
              <a:buNone/>
            </a:pP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600"/>
              <a:buFont typeface="Arial"/>
              <a:buNone/>
            </a:pPr>
            <a:r>
              <a:rPr lang="es-ES" sz="1600" b="0" i="0" u="none" strike="noStrike" cap="none">
                <a:solidFill>
                  <a:srgbClr val="0000FF"/>
                </a:solidFill>
                <a:latin typeface="Arial"/>
                <a:ea typeface="Arial"/>
                <a:cs typeface="Arial"/>
                <a:sym typeface="Arial"/>
              </a:rPr>
              <a:t>Mejorar el sistema de gestión de BD de cada proceso en la empresa, enfocado en el control total del administrador en la información en dichos procedimientos, haciendo una sistematización y digitalización de la información, optimizando la coordinación de la empresa.   </a:t>
            </a:r>
            <a:endParaRPr sz="1600" b="0"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26" name="Google Shape;126;p21"/>
          <p:cNvPicPr preferRelativeResize="0"/>
          <p:nvPr/>
        </p:nvPicPr>
        <p:blipFill rotWithShape="1">
          <a:blip r:embed="rId3">
            <a:alphaModFix/>
          </a:blip>
          <a:srcRect/>
          <a:stretch/>
        </p:blipFill>
        <p:spPr>
          <a:xfrm>
            <a:off x="5379725" y="3049350"/>
            <a:ext cx="4591725" cy="344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428625" y="0"/>
            <a:ext cx="9873600" cy="66591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r>
              <a:rPr lang="es-ES" sz="1600" b="1" i="0" u="none" strike="noStrike" cap="none">
                <a:solidFill>
                  <a:srgbClr val="0000FF"/>
                </a:solidFill>
                <a:latin typeface="Arial"/>
                <a:ea typeface="Arial"/>
                <a:cs typeface="Arial"/>
                <a:sym typeface="Arial"/>
              </a:rPr>
              <a:t>Objetivos específicos</a:t>
            </a: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5400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Generar una base de datos que codifique los estilos y referencias realizados, ofreciéndole al usuario una accesibilidad, más cómoda y organizada a la hora de elaborar nuevos diseños.</a:t>
            </a:r>
            <a:endParaRPr sz="1600" b="0" i="0" u="none" strike="noStrike" cap="none">
              <a:solidFill>
                <a:srgbClr val="0000FF"/>
              </a:solidFill>
              <a:latin typeface="Arial"/>
              <a:ea typeface="Arial"/>
              <a:cs typeface="Arial"/>
              <a:sym typeface="Arial"/>
            </a:endParaRPr>
          </a:p>
          <a:p>
            <a:pPr marL="5400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Crear una red de bases de datos que especifique por ramas la información de los clientes actuales, dando la posibilidad de anexar nuevos posibles clientes; esta base de datos deberá contener listas de: Departamento, ciudad, barrio, nombre cliente, información personal del cliente, información de las ventas realizadas al cliente.</a:t>
            </a:r>
            <a:endParaRPr sz="1600" b="0" i="0" u="none" strike="noStrike" cap="none">
              <a:solidFill>
                <a:srgbClr val="0000FF"/>
              </a:solidFill>
              <a:latin typeface="Arial"/>
              <a:ea typeface="Arial"/>
              <a:cs typeface="Arial"/>
              <a:sym typeface="Arial"/>
            </a:endParaRPr>
          </a:p>
          <a:p>
            <a:pPr marL="5400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Producir listas de fácil acceso y manipulación para el cliente donde pueda almacenar toda la información en un entorno virtual con copias de seguridad.</a:t>
            </a:r>
            <a:endParaRPr/>
          </a:p>
        </p:txBody>
      </p:sp>
      <p:pic>
        <p:nvPicPr>
          <p:cNvPr id="133" name="Google Shape;133;p22"/>
          <p:cNvPicPr preferRelativeResize="0"/>
          <p:nvPr/>
        </p:nvPicPr>
        <p:blipFill rotWithShape="1">
          <a:blip r:embed="rId3">
            <a:alphaModFix/>
          </a:blip>
          <a:srcRect/>
          <a:stretch/>
        </p:blipFill>
        <p:spPr>
          <a:xfrm>
            <a:off x="7484175" y="3878375"/>
            <a:ext cx="2743200" cy="265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p:nvPr/>
        </p:nvSpPr>
        <p:spPr>
          <a:xfrm>
            <a:off x="1347375" y="826275"/>
            <a:ext cx="3466800" cy="4684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Char char="●"/>
            </a:pPr>
            <a:r>
              <a:rPr lang="es-ES" sz="1600" i="0" u="none" strike="noStrike" cap="none">
                <a:solidFill>
                  <a:srgbClr val="0000FF"/>
                </a:solidFill>
              </a:rPr>
              <a:t>Alcance del proyecto</a:t>
            </a:r>
            <a:endParaRPr sz="1600" i="0" u="none" strike="noStrike" cap="none">
              <a:solidFill>
                <a:srgbClr val="0000FF"/>
              </a:solidFill>
            </a:endParaRPr>
          </a:p>
          <a:p>
            <a:pPr marL="0" marR="0" lvl="0" indent="0" algn="just" rtl="0">
              <a:lnSpc>
                <a:spcPct val="115000"/>
              </a:lnSpc>
              <a:spcBef>
                <a:spcPts val="0"/>
              </a:spcBef>
              <a:spcAft>
                <a:spcPts val="0"/>
              </a:spcAft>
              <a:buClr>
                <a:srgbClr val="000000"/>
              </a:buClr>
              <a:buSzPts val="1600"/>
              <a:buFont typeface="Arial"/>
              <a:buNone/>
            </a:pPr>
            <a:endParaRPr sz="1600" i="0" u="none" strike="noStrike" cap="none">
              <a:solidFill>
                <a:srgbClr val="0000FF"/>
              </a:solidFill>
            </a:endParaRPr>
          </a:p>
          <a:p>
            <a:pPr marL="0" marR="0" lvl="0" indent="0" algn="just" rtl="0">
              <a:lnSpc>
                <a:spcPct val="115000"/>
              </a:lnSpc>
              <a:spcBef>
                <a:spcPts val="0"/>
              </a:spcBef>
              <a:spcAft>
                <a:spcPts val="0"/>
              </a:spcAft>
              <a:buClr>
                <a:srgbClr val="000000"/>
              </a:buClr>
              <a:buSzPts val="1600"/>
              <a:buFont typeface="Arial"/>
              <a:buNone/>
            </a:pPr>
            <a:r>
              <a:rPr lang="es-ES" sz="1600" i="0" u="none" strike="noStrike" cap="none">
                <a:solidFill>
                  <a:srgbClr val="0000FF"/>
                </a:solidFill>
              </a:rPr>
              <a:t>Realizar </a:t>
            </a:r>
            <a:r>
              <a:rPr lang="es-ES" sz="1600">
                <a:solidFill>
                  <a:srgbClr val="0000FF"/>
                </a:solidFill>
              </a:rPr>
              <a:t>todo un sistema de información que este en la </a:t>
            </a:r>
            <a:r>
              <a:rPr lang="es-ES" sz="1600" i="0" u="none" strike="noStrike" cap="none">
                <a:solidFill>
                  <a:srgbClr val="0000FF"/>
                </a:solidFill>
              </a:rPr>
              <a:t>web (p</a:t>
            </a:r>
            <a:r>
              <a:rPr lang="es-ES" sz="1600">
                <a:solidFill>
                  <a:srgbClr val="0000FF"/>
                </a:solidFill>
              </a:rPr>
              <a:t>ágina web), </a:t>
            </a:r>
            <a:r>
              <a:rPr lang="es-ES" sz="1600" i="0" u="none" strike="noStrike" cap="none">
                <a:solidFill>
                  <a:srgbClr val="0000FF"/>
                </a:solidFill>
              </a:rPr>
              <a:t>que permite tener acceso a clientes, trabajadores</a:t>
            </a:r>
            <a:r>
              <a:rPr lang="es-ES" sz="1600">
                <a:solidFill>
                  <a:srgbClr val="0000FF"/>
                </a:solidFill>
              </a:rPr>
              <a:t>, </a:t>
            </a:r>
            <a:r>
              <a:rPr lang="es-ES" sz="1600" i="0" u="none" strike="noStrike" cap="none">
                <a:solidFill>
                  <a:srgbClr val="0000FF"/>
                </a:solidFill>
              </a:rPr>
              <a:t>y administradores de la compañía.</a:t>
            </a:r>
            <a:r>
              <a:rPr lang="es-ES" sz="1600">
                <a:solidFill>
                  <a:srgbClr val="0000FF"/>
                </a:solidFill>
              </a:rPr>
              <a:t> En</a:t>
            </a:r>
            <a:r>
              <a:rPr lang="es-ES" sz="1600" i="0" u="none" strike="noStrike" cap="none">
                <a:solidFill>
                  <a:srgbClr val="0000FF"/>
                </a:solidFill>
              </a:rPr>
              <a:t> la cual se evidencie los productos que esta maneja, se puedan generar reportes de productividad y control de toda la organización a nivel administrativo y financiero, esta ejecución se realizaría en 18 meses que constan de la etapa lectiva.</a:t>
            </a:r>
            <a:endParaRPr sz="1400" i="0" u="none" strike="noStrike" cap="none">
              <a:solidFill>
                <a:srgbClr val="0000FF"/>
              </a:solidFill>
            </a:endParaRPr>
          </a:p>
        </p:txBody>
      </p:sp>
      <p:pic>
        <p:nvPicPr>
          <p:cNvPr id="147" name="Google Shape;147;p24"/>
          <p:cNvPicPr preferRelativeResize="0"/>
          <p:nvPr/>
        </p:nvPicPr>
        <p:blipFill rotWithShape="1">
          <a:blip r:embed="rId3">
            <a:alphaModFix/>
          </a:blip>
          <a:srcRect/>
          <a:stretch/>
        </p:blipFill>
        <p:spPr>
          <a:xfrm>
            <a:off x="5143425" y="1938400"/>
            <a:ext cx="4920500" cy="246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1366386" y="519065"/>
            <a:ext cx="7530300" cy="4648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Justificación</a:t>
            </a:r>
            <a:endParaRPr sz="1600" b="1"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Se realizará la creación de una página web ya que se evidenció un déficit en el manejo de la información, lo que buscamos con esta plataforma es mejorar la organización de los datos. Se realizará  técnicas de recolección de datos para identificar las necesidades del cliente, posterior a esto se generarán procesos que permitirán la optimización a  trav</a:t>
            </a:r>
            <a:r>
              <a:rPr lang="es-ES" sz="1600">
                <a:solidFill>
                  <a:srgbClr val="0000FF"/>
                </a:solidFill>
              </a:rPr>
              <a:t>és</a:t>
            </a:r>
            <a:r>
              <a:rPr lang="es-ES" sz="1600" b="0" i="0" u="none" strike="noStrike" cap="none">
                <a:solidFill>
                  <a:srgbClr val="0000FF"/>
                </a:solidFill>
                <a:latin typeface="Arial"/>
                <a:ea typeface="Arial"/>
                <a:cs typeface="Arial"/>
                <a:sym typeface="Arial"/>
              </a:rPr>
              <a:t> de una página web, la creación de esta se llevará a cabo con algunas de estas herramientas: Mysql, HTML,GIT, UML, entre otros debido a que de esta forma nos permite analizar los diferentes requerimientos que puede presentar la empresa a la cual se le podrá brindar una solución satisfactoria, todo esto a partir de recolección de información, identificación de procesos y generación de cronogramas, mitigando el desorden del manejo de la información y dándole al usuario una mayor accesibilidad a los datos requeridos. El sistema comprenderá un recurso necesario para solventar el problema de almacenamiento de datos relacionados a los documentos que se registran en la empresa, lo que garantiza que el proceso de control de información se ejecuta eficientemente.</a:t>
            </a:r>
            <a:endParaRPr sz="2200" b="0" i="0" u="none" strike="noStrike" cap="none">
              <a:solidFill>
                <a:srgbClr val="0000FF"/>
              </a:solidFill>
              <a:latin typeface="Arial"/>
              <a:ea typeface="Arial"/>
              <a:cs typeface="Arial"/>
              <a:sym typeface="Arial"/>
            </a:endParaRPr>
          </a:p>
        </p:txBody>
      </p:sp>
      <p:pic>
        <p:nvPicPr>
          <p:cNvPr id="154" name="Google Shape;154;p25"/>
          <p:cNvPicPr preferRelativeResize="0"/>
          <p:nvPr/>
        </p:nvPicPr>
        <p:blipFill rotWithShape="1">
          <a:blip r:embed="rId3">
            <a:alphaModFix/>
          </a:blip>
          <a:srcRect/>
          <a:stretch/>
        </p:blipFill>
        <p:spPr>
          <a:xfrm>
            <a:off x="7425725" y="3696400"/>
            <a:ext cx="3161599" cy="316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958325" y="194225"/>
            <a:ext cx="9291300" cy="65592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Técnicas de levantamiento de información </a:t>
            </a:r>
            <a:endParaRPr sz="1600" b="1"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7916"/>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Se llevó a cabo la socialización de ideas de proyecto en la cual se escogió la idea de NICE JEANS, se realizó la creación de la encuesta utilizando herramientas WEB 2.0 (Google Forms) y recolección de información de manera visual la cual fue registrada por medio de video.</a:t>
            </a:r>
            <a:endParaRPr sz="1600" b="0" i="0" u="none" strike="noStrike" cap="none">
              <a:solidFill>
                <a:srgbClr val="0000FF"/>
              </a:solidFill>
              <a:latin typeface="Arial"/>
              <a:ea typeface="Arial"/>
              <a:cs typeface="Arial"/>
              <a:sym typeface="Arial"/>
            </a:endParaRPr>
          </a:p>
          <a:p>
            <a:pPr marL="0" marR="0" lvl="0" indent="0" algn="just" rtl="0">
              <a:lnSpc>
                <a:spcPct val="107916"/>
              </a:lnSpc>
              <a:spcBef>
                <a:spcPts val="80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A continuación una muestra de la misma:</a:t>
            </a:r>
            <a:endParaRPr sz="1600" b="0" i="0" u="none" strike="noStrike" cap="none">
              <a:solidFill>
                <a:srgbClr val="0000FF"/>
              </a:solidFill>
              <a:latin typeface="Arial"/>
              <a:ea typeface="Arial"/>
              <a:cs typeface="Arial"/>
              <a:sym typeface="Arial"/>
            </a:endParaRPr>
          </a:p>
          <a:p>
            <a:pPr marL="0" marR="0" lvl="0" indent="0" algn="l" rtl="0">
              <a:lnSpc>
                <a:spcPct val="107916"/>
              </a:lnSpc>
              <a:spcBef>
                <a:spcPts val="800"/>
              </a:spcBef>
              <a:spcAft>
                <a:spcPts val="800"/>
              </a:spcAft>
              <a:buClr>
                <a:schemeClr val="dk1"/>
              </a:buClr>
              <a:buSzPts val="1100"/>
              <a:buFont typeface="Arial"/>
              <a:buNone/>
            </a:pPr>
            <a:endParaRPr sz="1600" b="0" i="0" u="none" strike="noStrike" cap="none">
              <a:solidFill>
                <a:schemeClr val="dk1"/>
              </a:solidFill>
              <a:latin typeface="Arial"/>
              <a:ea typeface="Arial"/>
              <a:cs typeface="Arial"/>
              <a:sym typeface="Arial"/>
            </a:endParaRPr>
          </a:p>
        </p:txBody>
      </p:sp>
      <p:pic>
        <p:nvPicPr>
          <p:cNvPr id="161" name="Google Shape;161;p26"/>
          <p:cNvPicPr preferRelativeResize="0"/>
          <p:nvPr/>
        </p:nvPicPr>
        <p:blipFill rotWithShape="1">
          <a:blip r:embed="rId3">
            <a:alphaModFix/>
          </a:blip>
          <a:srcRect/>
          <a:stretch/>
        </p:blipFill>
        <p:spPr>
          <a:xfrm>
            <a:off x="5528225" y="2049900"/>
            <a:ext cx="4930598" cy="2362200"/>
          </a:xfrm>
          <a:prstGeom prst="rect">
            <a:avLst/>
          </a:prstGeom>
          <a:noFill/>
          <a:ln>
            <a:noFill/>
          </a:ln>
        </p:spPr>
      </p:pic>
      <p:pic>
        <p:nvPicPr>
          <p:cNvPr id="162" name="Google Shape;162;p26"/>
          <p:cNvPicPr preferRelativeResize="0"/>
          <p:nvPr/>
        </p:nvPicPr>
        <p:blipFill rotWithShape="1">
          <a:blip r:embed="rId4">
            <a:alphaModFix/>
          </a:blip>
          <a:srcRect/>
          <a:stretch/>
        </p:blipFill>
        <p:spPr>
          <a:xfrm>
            <a:off x="463175" y="4412100"/>
            <a:ext cx="5065050" cy="2176949"/>
          </a:xfrm>
          <a:prstGeom prst="rect">
            <a:avLst/>
          </a:prstGeom>
          <a:noFill/>
          <a:ln>
            <a:noFill/>
          </a:ln>
        </p:spPr>
      </p:pic>
      <p:pic>
        <p:nvPicPr>
          <p:cNvPr id="163" name="Google Shape;163;p26"/>
          <p:cNvPicPr preferRelativeResize="0"/>
          <p:nvPr/>
        </p:nvPicPr>
        <p:blipFill rotWithShape="1">
          <a:blip r:embed="rId5">
            <a:alphaModFix/>
          </a:blip>
          <a:srcRect/>
          <a:stretch/>
        </p:blipFill>
        <p:spPr>
          <a:xfrm>
            <a:off x="463175" y="2049900"/>
            <a:ext cx="5065050" cy="2438400"/>
          </a:xfrm>
          <a:prstGeom prst="rect">
            <a:avLst/>
          </a:prstGeom>
          <a:noFill/>
          <a:ln>
            <a:noFill/>
          </a:ln>
        </p:spPr>
      </p:pic>
      <p:pic>
        <p:nvPicPr>
          <p:cNvPr id="164" name="Google Shape;164;p26"/>
          <p:cNvPicPr preferRelativeResize="0"/>
          <p:nvPr/>
        </p:nvPicPr>
        <p:blipFill rotWithShape="1">
          <a:blip r:embed="rId6">
            <a:alphaModFix/>
          </a:blip>
          <a:srcRect/>
          <a:stretch/>
        </p:blipFill>
        <p:spPr>
          <a:xfrm>
            <a:off x="5528225" y="4412100"/>
            <a:ext cx="4930598" cy="2176949"/>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1194</Words>
  <Application>Microsoft Office PowerPoint</Application>
  <PresentationFormat>Panorámica</PresentationFormat>
  <Paragraphs>104</Paragraphs>
  <Slides>16</Slides>
  <Notes>16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dc:creator>
  <cp:lastModifiedBy>sandra vidales</cp:lastModifiedBy>
  <cp:revision>1</cp:revision>
  <dcterms:modified xsi:type="dcterms:W3CDTF">2020-06-26T16:28:46Z</dcterms:modified>
</cp:coreProperties>
</file>