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2" r:id="rId1"/>
    <p:sldMasterId id="2147483671" r:id="rId2"/>
  </p:sldMasterIdLst>
  <p:notesMasterIdLst>
    <p:notesMasterId r:id="rId20"/>
  </p:notesMasterIdLst>
  <p:sldIdLst>
    <p:sldId id="256" r:id="rId3"/>
    <p:sldId id="257" r:id="rId4"/>
    <p:sldId id="258" r:id="rId5"/>
    <p:sldId id="296" r:id="rId6"/>
    <p:sldId id="297" r:id="rId7"/>
    <p:sldId id="264" r:id="rId8"/>
    <p:sldId id="265" r:id="rId9"/>
    <p:sldId id="266" r:id="rId10"/>
    <p:sldId id="298" r:id="rId11"/>
    <p:sldId id="301" r:id="rId12"/>
    <p:sldId id="300" r:id="rId13"/>
    <p:sldId id="299" r:id="rId14"/>
    <p:sldId id="270" r:id="rId15"/>
    <p:sldId id="288" r:id="rId16"/>
    <p:sldId id="290" r:id="rId17"/>
    <p:sldId id="292" r:id="rId18"/>
    <p:sldId id="29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Merriweather"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56" roundtripDataSignature="AMtx7mjT4u8D8qQB3kqdA64NttTDtRon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BD38A-9B17-C377-5896-F04925A3F3D9}" v="86" dt="2022-02-13T22:31:15.825"/>
    <p1510:client id="{17CF4DC1-A023-2971-4221-1003C0ACA074}" v="369" dt="2022-02-06T13:16:36.990"/>
    <p1510:client id="{205E4CD0-1A69-0AF3-5AFC-498462394321}" v="817" dt="2022-02-10T17:28:15.351"/>
    <p1510:client id="{3D469C36-EDC2-74CE-44FF-C98D83B7A7A7}" v="31" dt="2022-02-15T00:21:49.332"/>
    <p1510:client id="{4330B414-7553-BE7D-DFFF-9A101F3C95D9}" v="118" dt="2022-02-13T22:02:12.223"/>
    <p1510:client id="{51312377-9416-4987-809E-3F1D2462B413}" v="5" dt="2022-02-13T14:57:31.398"/>
    <p1510:client id="{6E141EED-84ED-7625-A8F8-8A0068840F9F}" v="900" dt="2022-02-06T12:45:44.427"/>
    <p1510:client id="{7BED3F5F-4837-9B99-37CF-AE93B84C524B}" v="56" dt="2022-02-15T16:45:15.928"/>
    <p1510:client id="{7DDB7561-8CD5-7417-6969-7ECB7A84DA35}" v="6" dt="2022-02-10T18:26:11.286"/>
    <p1510:client id="{A6707D2B-4BA2-D8B3-D195-D83D9A087C36}" v="14" dt="2022-02-13T20:09:00.295"/>
    <p1510:client id="{B4999DAE-5312-496E-A3B0-8A62EBB597A1}" v="49" dt="2022-02-14T20:58:57.646"/>
    <p1510:client id="{C7694D62-DD6E-E7F8-870B-347535266536}" v="280" dt="2022-02-13T13:55:25.294"/>
    <p1510:client id="{DE405EC9-7C1D-213B-98EC-1D60B7FFD452}" v="7" dt="2022-02-15T16:46:34.163"/>
    <p1510:client id="{E662CC42-C2B5-CFA1-0EDA-EA06F501C792}" v="67" dt="2022-02-13T14:23:31.693"/>
  </p1510:revLst>
</p1510:revInfo>
</file>

<file path=ppt/tableStyles.xml><?xml version="1.0" encoding="utf-8"?>
<a:tblStyleLst xmlns:a="http://schemas.openxmlformats.org/drawingml/2006/main" def="{2432717D-3A81-42F9-96E7-6F12B21ABE30}">
  <a:tblStyle styleId="{2432717D-3A81-42F9-96E7-6F12B21ABE3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75931E4-A103-498F-B136-10C2BB05348B}"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20404814-BE82-496A-AF1F-D6271C27677E}"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A181B8E-AB3A-4E2C-B086-F181C353BAEC}" styleName="Table_3">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56" Type="http://customschemas.google.com/relationships/presentationmetadata" Target="meta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9c4d70bb8_17_105:notes"/>
          <p:cNvSpPr txBox="1">
            <a:spLocks noGrp="1"/>
          </p:cNvSpPr>
          <p:nvPr>
            <p:ph type="body" idx="1"/>
          </p:nvPr>
        </p:nvSpPr>
        <p:spPr>
          <a:xfrm>
            <a:off x="685800" y="4343400"/>
            <a:ext cx="5486400" cy="4114800"/>
          </a:xfrm>
          <a:prstGeom prst="rect">
            <a:avLst/>
          </a:prstGeom>
          <a:noFill/>
          <a:ln>
            <a:noFill/>
          </a:ln>
        </p:spPr>
        <p:txBody>
          <a:bodyPr spcFirstLastPara="1" wrap="square" lIns="91075" tIns="45525" rIns="91075" bIns="45525" anchor="t" anchorCtr="0">
            <a:noAutofit/>
          </a:bodyPr>
          <a:lstStyle/>
          <a:p>
            <a:pPr marL="0" lvl="0" indent="0" algn="l" rtl="0">
              <a:lnSpc>
                <a:spcPct val="100000"/>
              </a:lnSpc>
              <a:spcBef>
                <a:spcPts val="0"/>
              </a:spcBef>
              <a:spcAft>
                <a:spcPts val="0"/>
              </a:spcAft>
              <a:buSzPts val="1300"/>
              <a:buNone/>
            </a:pPr>
            <a:endParaRPr sz="1200"/>
          </a:p>
        </p:txBody>
      </p:sp>
      <p:sp>
        <p:nvSpPr>
          <p:cNvPr id="246" name="Google Shape;246;g79c4d70bb8_17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79c4d70bb8_2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 name="Google Shape;431;g79c4d70bb8_23_41:notes"/>
          <p:cNvSpPr txBox="1">
            <a:spLocks noGrp="1"/>
          </p:cNvSpPr>
          <p:nvPr>
            <p:ph type="body" idx="1"/>
          </p:nvPr>
        </p:nvSpPr>
        <p:spPr>
          <a:xfrm>
            <a:off x="685800" y="4343400"/>
            <a:ext cx="5486400" cy="4114800"/>
          </a:xfrm>
          <a:prstGeom prst="rect">
            <a:avLst/>
          </a:prstGeom>
          <a:noFill/>
          <a:ln>
            <a:noFill/>
          </a:ln>
        </p:spPr>
        <p:txBody>
          <a:bodyPr spcFirstLastPara="1" wrap="square" lIns="91075" tIns="45525" rIns="91075" bIns="45525" anchor="t" anchorCtr="0">
            <a:noAutofit/>
          </a:bodyPr>
          <a:lstStyle/>
          <a:p>
            <a:pPr marL="0" indent="0">
              <a:buClr>
                <a:schemeClr val="dk1"/>
              </a:buClr>
              <a:buSzPts val="1300"/>
              <a:buNone/>
            </a:pPr>
            <a:r>
              <a:rPr lang="en-US" sz="1200"/>
              <a:t>Harshit Joshi</a:t>
            </a:r>
            <a:endParaRPr sz="1200"/>
          </a:p>
        </p:txBody>
      </p:sp>
      <p:sp>
        <p:nvSpPr>
          <p:cNvPr id="432" name="Google Shape;432;g79c4d70bb8_23_41:notes"/>
          <p:cNvSpPr txBox="1">
            <a:spLocks noGrp="1"/>
          </p:cNvSpPr>
          <p:nvPr>
            <p:ph type="sldNum" idx="12"/>
          </p:nvPr>
        </p:nvSpPr>
        <p:spPr>
          <a:xfrm>
            <a:off x="3884613" y="8685214"/>
            <a:ext cx="2971800" cy="457200"/>
          </a:xfrm>
          <a:prstGeom prst="rect">
            <a:avLst/>
          </a:prstGeom>
          <a:noFill/>
          <a:ln>
            <a:noFill/>
          </a:ln>
        </p:spPr>
        <p:txBody>
          <a:bodyPr spcFirstLastPara="1" wrap="square" lIns="91075" tIns="45525" rIns="91075" bIns="45525" anchor="b" anchorCtr="0">
            <a:noAutofit/>
          </a:bodyPr>
          <a:lstStyle/>
          <a:p>
            <a:pPr marL="0" lvl="0" indent="0" algn="r" rtl="0">
              <a:lnSpc>
                <a:spcPct val="100000"/>
              </a:lnSpc>
              <a:spcBef>
                <a:spcPts val="0"/>
              </a:spcBef>
              <a:spcAft>
                <a:spcPts val="0"/>
              </a:spcAft>
              <a:buNone/>
            </a:pPr>
            <a:fld id="{00000000-1234-1234-1234-123412341234}" type="slidenum">
              <a:rPr lang="en-US" sz="1400"/>
              <a:t>10</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79c4d70bb8_23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Google Shape;466;g79c4d70bb8_23_83:notes"/>
          <p:cNvSpPr txBox="1">
            <a:spLocks noGrp="1"/>
          </p:cNvSpPr>
          <p:nvPr>
            <p:ph type="body" idx="1"/>
          </p:nvPr>
        </p:nvSpPr>
        <p:spPr>
          <a:xfrm>
            <a:off x="685800" y="4343400"/>
            <a:ext cx="5486400" cy="4114800"/>
          </a:xfrm>
          <a:prstGeom prst="rect">
            <a:avLst/>
          </a:prstGeom>
          <a:noFill/>
          <a:ln>
            <a:noFill/>
          </a:ln>
        </p:spPr>
        <p:txBody>
          <a:bodyPr spcFirstLastPara="1" wrap="square" lIns="91075" tIns="45525" rIns="91075" bIns="45525" anchor="t" anchorCtr="0">
            <a:noAutofit/>
          </a:bodyPr>
          <a:lstStyle/>
          <a:p>
            <a:pPr marL="0" indent="0">
              <a:buClr>
                <a:schemeClr val="dk1"/>
              </a:buClr>
              <a:buSzPts val="1300"/>
              <a:buNone/>
            </a:pPr>
            <a:r>
              <a:rPr lang="en-US" sz="1200"/>
              <a:t>Harshit Joshi</a:t>
            </a:r>
            <a:endParaRPr sz="1200"/>
          </a:p>
        </p:txBody>
      </p:sp>
      <p:sp>
        <p:nvSpPr>
          <p:cNvPr id="467" name="Google Shape;467;g79c4d70bb8_23_83:notes"/>
          <p:cNvSpPr txBox="1">
            <a:spLocks noGrp="1"/>
          </p:cNvSpPr>
          <p:nvPr>
            <p:ph type="sldNum" idx="12"/>
          </p:nvPr>
        </p:nvSpPr>
        <p:spPr>
          <a:xfrm>
            <a:off x="3884613" y="8685214"/>
            <a:ext cx="2971800" cy="457200"/>
          </a:xfrm>
          <a:prstGeom prst="rect">
            <a:avLst/>
          </a:prstGeom>
          <a:noFill/>
          <a:ln>
            <a:noFill/>
          </a:ln>
        </p:spPr>
        <p:txBody>
          <a:bodyPr spcFirstLastPara="1" wrap="square" lIns="91075" tIns="45525" rIns="91075" bIns="45525" anchor="b" anchorCtr="0">
            <a:noAutofit/>
          </a:bodyPr>
          <a:lstStyle/>
          <a:p>
            <a:pPr marL="0" lvl="0" indent="0" algn="r" rtl="0">
              <a:lnSpc>
                <a:spcPct val="100000"/>
              </a:lnSpc>
              <a:spcBef>
                <a:spcPts val="0"/>
              </a:spcBef>
              <a:spcAft>
                <a:spcPts val="0"/>
              </a:spcAft>
              <a:buNone/>
            </a:pPr>
            <a:fld id="{00000000-1234-1234-1234-123412341234}" type="slidenum">
              <a:rPr lang="en-US" sz="1400"/>
              <a:t>11</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c1ad9eae02_3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c1ad9eae02_3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Clr>
                <a:schemeClr val="dk1"/>
              </a:buClr>
              <a:buNone/>
            </a:pPr>
            <a:r>
              <a:rPr lang="en-US"/>
              <a:t>Harshit Joshi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c266b0e3e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c266b0e3e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300"/>
              <a:buFont typeface="Arial"/>
              <a:buNone/>
            </a:pPr>
            <a:r>
              <a:rPr lang="en-US"/>
              <a:t>Siddharth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79c4d70bb8_2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79c4d70bb8_2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300"/>
              <a:buFont typeface="Arial"/>
              <a:buNone/>
            </a:pPr>
            <a:r>
              <a:rPr lang="en-US"/>
              <a:t>Siddharth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79c4d70bb8_2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79c4d70bb8_2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300"/>
              <a:buFont typeface="Arial"/>
              <a:buNone/>
            </a:pPr>
            <a:r>
              <a:rPr lang="en-US" dirty="0"/>
              <a:t>Siddharth</a:t>
            </a:r>
          </a:p>
          <a:p>
            <a:pPr marL="0" indent="0">
              <a:buNone/>
            </a:pPr>
            <a:r>
              <a:rPr lang="en-US" dirty="0"/>
              <a:t>Another analogy - A simulation of an earthquake isn’t an earthquake; however, we want to actually create intelligence, as you could imagine creating an earthquake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79c4d70bb8_2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3" name="Google Shape;623;g79c4d70bb8_21_89:notes"/>
          <p:cNvSpPr txBox="1">
            <a:spLocks noGrp="1"/>
          </p:cNvSpPr>
          <p:nvPr>
            <p:ph type="body" idx="1"/>
          </p:nvPr>
        </p:nvSpPr>
        <p:spPr>
          <a:xfrm>
            <a:off x="685800" y="4343400"/>
            <a:ext cx="5486400" cy="4114800"/>
          </a:xfrm>
          <a:prstGeom prst="rect">
            <a:avLst/>
          </a:prstGeom>
          <a:noFill/>
          <a:ln>
            <a:noFill/>
          </a:ln>
        </p:spPr>
        <p:txBody>
          <a:bodyPr spcFirstLastPara="1" wrap="square" lIns="91075" tIns="45525" rIns="91075" bIns="45525" anchor="t" anchorCtr="0">
            <a:noAutofit/>
          </a:bodyPr>
          <a:lstStyle/>
          <a:p>
            <a:pPr marL="0" lvl="0" indent="0" algn="l" rtl="0">
              <a:lnSpc>
                <a:spcPct val="100000"/>
              </a:lnSpc>
              <a:spcBef>
                <a:spcPts val="0"/>
              </a:spcBef>
              <a:spcAft>
                <a:spcPts val="0"/>
              </a:spcAft>
              <a:buSzPts val="1300"/>
              <a:buNone/>
            </a:pPr>
            <a:endParaRPr sz="1200"/>
          </a:p>
        </p:txBody>
      </p:sp>
      <p:sp>
        <p:nvSpPr>
          <p:cNvPr id="624" name="Google Shape;624;g79c4d70bb8_21_89:notes"/>
          <p:cNvSpPr txBox="1">
            <a:spLocks noGrp="1"/>
          </p:cNvSpPr>
          <p:nvPr>
            <p:ph type="sldNum" idx="12"/>
          </p:nvPr>
        </p:nvSpPr>
        <p:spPr>
          <a:xfrm>
            <a:off x="3884613" y="8685214"/>
            <a:ext cx="2971800" cy="457200"/>
          </a:xfrm>
          <a:prstGeom prst="rect">
            <a:avLst/>
          </a:prstGeom>
          <a:noFill/>
          <a:ln>
            <a:noFill/>
          </a:ln>
        </p:spPr>
        <p:txBody>
          <a:bodyPr spcFirstLastPara="1" wrap="square" lIns="91075" tIns="45525" rIns="91075" bIns="45525" anchor="b" anchorCtr="0">
            <a:noAutofit/>
          </a:bodyPr>
          <a:lstStyle/>
          <a:p>
            <a:pPr marL="0" lvl="0" indent="0" algn="r" rtl="0">
              <a:lnSpc>
                <a:spcPct val="100000"/>
              </a:lnSpc>
              <a:spcBef>
                <a:spcPts val="0"/>
              </a:spcBef>
              <a:spcAft>
                <a:spcPts val="0"/>
              </a:spcAft>
              <a:buNone/>
            </a:pPr>
            <a:fld id="{00000000-1234-1234-1234-123412341234}" type="slidenum">
              <a:rPr lang="en-US" sz="1400"/>
              <a:t>16</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79c4d70bb8_2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79c4d70bb8_2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3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9c4d70bb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79c4d70bb8_0_17:notes"/>
          <p:cNvSpPr txBox="1">
            <a:spLocks noGrp="1"/>
          </p:cNvSpPr>
          <p:nvPr>
            <p:ph type="body" idx="1"/>
          </p:nvPr>
        </p:nvSpPr>
        <p:spPr>
          <a:xfrm>
            <a:off x="685800" y="4343400"/>
            <a:ext cx="5486400" cy="4114800"/>
          </a:xfrm>
          <a:prstGeom prst="rect">
            <a:avLst/>
          </a:prstGeom>
          <a:noFill/>
          <a:ln>
            <a:noFill/>
          </a:ln>
        </p:spPr>
        <p:txBody>
          <a:bodyPr spcFirstLastPara="1" wrap="square" lIns="91075" tIns="45525" rIns="91075" bIns="45525" anchor="t" anchorCtr="0">
            <a:noAutofit/>
          </a:bodyPr>
          <a:lstStyle/>
          <a:p>
            <a:pPr marL="0" lvl="0" indent="0" algn="l" rtl="0">
              <a:lnSpc>
                <a:spcPct val="100000"/>
              </a:lnSpc>
              <a:spcBef>
                <a:spcPts val="0"/>
              </a:spcBef>
              <a:spcAft>
                <a:spcPts val="0"/>
              </a:spcAft>
              <a:buSzPts val="1300"/>
              <a:buNone/>
            </a:pPr>
            <a:endParaRPr sz="1200"/>
          </a:p>
        </p:txBody>
      </p:sp>
      <p:sp>
        <p:nvSpPr>
          <p:cNvPr id="254" name="Google Shape;254;g79c4d70bb8_0_17:notes"/>
          <p:cNvSpPr txBox="1">
            <a:spLocks noGrp="1"/>
          </p:cNvSpPr>
          <p:nvPr>
            <p:ph type="sldNum" idx="12"/>
          </p:nvPr>
        </p:nvSpPr>
        <p:spPr>
          <a:xfrm>
            <a:off x="3884613" y="8685214"/>
            <a:ext cx="2971800" cy="457200"/>
          </a:xfrm>
          <a:prstGeom prst="rect">
            <a:avLst/>
          </a:prstGeom>
          <a:noFill/>
          <a:ln>
            <a:noFill/>
          </a:ln>
        </p:spPr>
        <p:txBody>
          <a:bodyPr spcFirstLastPara="1" wrap="square" lIns="91075" tIns="45525" rIns="91075" bIns="45525" anchor="b" anchorCtr="0">
            <a:noAutofit/>
          </a:bodyPr>
          <a:lstStyle/>
          <a:p>
            <a:pPr marL="0" lvl="0" indent="0" algn="r" rtl="0">
              <a:lnSpc>
                <a:spcPct val="100000"/>
              </a:lnSpc>
              <a:spcBef>
                <a:spcPts val="0"/>
              </a:spcBef>
              <a:spcAft>
                <a:spcPts val="0"/>
              </a:spcAft>
              <a:buNone/>
            </a:pPr>
            <a:fld id="{00000000-1234-1234-1234-123412341234}" type="slidenum">
              <a:rPr lang="en-US" sz="1400"/>
              <a:t>2</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9c4d70bb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79c4d70bb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Irfan </a:t>
            </a:r>
            <a:r>
              <a:rPr lang="en-US" err="1"/>
              <a:t>Olia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9c4d70bb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79c4d70bb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Irfan </a:t>
            </a:r>
            <a:r>
              <a:rPr lang="en-US" err="1"/>
              <a:t>Olia</a:t>
            </a:r>
            <a:endParaRPr/>
          </a:p>
        </p:txBody>
      </p:sp>
    </p:spTree>
    <p:extLst>
      <p:ext uri="{BB962C8B-B14F-4D97-AF65-F5344CB8AC3E}">
        <p14:creationId xmlns:p14="http://schemas.microsoft.com/office/powerpoint/2010/main" val="2342026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9c4d70bb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79c4d70bb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Irfan </a:t>
            </a:r>
            <a:r>
              <a:rPr lang="en-US" err="1"/>
              <a:t>Olia</a:t>
            </a:r>
            <a:endParaRPr/>
          </a:p>
        </p:txBody>
      </p:sp>
    </p:spTree>
    <p:extLst>
      <p:ext uri="{BB962C8B-B14F-4D97-AF65-F5344CB8AC3E}">
        <p14:creationId xmlns:p14="http://schemas.microsoft.com/office/powerpoint/2010/main" val="206579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79c4d70bb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79c4d70bb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300"/>
              <a:buFont typeface="Arial"/>
              <a:buNone/>
            </a:pPr>
            <a:r>
              <a:rPr lang="en-US" sz="1200">
                <a:solidFill>
                  <a:schemeClr val="dk1"/>
                </a:solidFill>
              </a:rPr>
              <a:t>Irfan </a:t>
            </a:r>
            <a:r>
              <a:rPr lang="en-US" sz="1200" err="1">
                <a:solidFill>
                  <a:schemeClr val="dk1"/>
                </a:solidFill>
              </a:rPr>
              <a:t>Olia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9c4d70bb8_2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9c4d70bb8_2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300"/>
              <a:buFont typeface="Arial"/>
              <a:buNone/>
            </a:pPr>
            <a:r>
              <a:rPr lang="en-US" sz="1200">
                <a:solidFill>
                  <a:schemeClr val="dk1"/>
                </a:solidFill>
              </a:rPr>
              <a:t>Irfan </a:t>
            </a:r>
            <a:r>
              <a:rPr lang="en-US" sz="1200" err="1">
                <a:solidFill>
                  <a:schemeClr val="dk1"/>
                </a:solidFill>
              </a:rPr>
              <a:t>Olia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266b0e3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c266b0e3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300"/>
              <a:buFont typeface="Arial"/>
              <a:buNone/>
            </a:pPr>
            <a:r>
              <a:rPr lang="en-US"/>
              <a:t>Irfan </a:t>
            </a:r>
            <a:r>
              <a:rPr lang="en-US" err="1"/>
              <a:t>Olia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266b0e3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c266b0e3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300"/>
              <a:buFont typeface="Arial"/>
              <a:buNone/>
            </a:pPr>
            <a:r>
              <a:rPr lang="en-US"/>
              <a:t>Irfan </a:t>
            </a:r>
            <a:r>
              <a:rPr lang="en-US" err="1"/>
              <a:t>Olia</a:t>
            </a:r>
            <a:endParaRPr/>
          </a:p>
        </p:txBody>
      </p:sp>
    </p:spTree>
    <p:extLst>
      <p:ext uri="{BB962C8B-B14F-4D97-AF65-F5344CB8AC3E}">
        <p14:creationId xmlns:p14="http://schemas.microsoft.com/office/powerpoint/2010/main" val="4120731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hield">
  <p:cSld name="Shield">
    <p:spTree>
      <p:nvGrpSpPr>
        <p:cNvPr id="1" name="Shape 99"/>
        <p:cNvGrpSpPr/>
        <p:nvPr/>
      </p:nvGrpSpPr>
      <p:grpSpPr>
        <a:xfrm>
          <a:off x="0" y="0"/>
          <a:ext cx="0" cy="0"/>
          <a:chOff x="0" y="0"/>
          <a:chExt cx="0" cy="0"/>
        </a:xfrm>
      </p:grpSpPr>
      <p:pic>
        <p:nvPicPr>
          <p:cNvPr id="100" name="Google Shape;100;g79c4d70bb8_17_1" descr="shield.png"/>
          <p:cNvPicPr preferRelativeResize="0"/>
          <p:nvPr/>
        </p:nvPicPr>
        <p:blipFill rotWithShape="1">
          <a:blip r:embed="rId2">
            <a:alphaModFix/>
          </a:blip>
          <a:srcRect/>
          <a:stretch/>
        </p:blipFill>
        <p:spPr>
          <a:xfrm>
            <a:off x="5236084" y="1170132"/>
            <a:ext cx="5216937" cy="5687868"/>
          </a:xfrm>
          <a:prstGeom prst="rect">
            <a:avLst/>
          </a:prstGeom>
          <a:noFill/>
          <a:ln>
            <a:noFill/>
          </a:ln>
        </p:spPr>
      </p:pic>
      <p:sp>
        <p:nvSpPr>
          <p:cNvPr id="101" name="Google Shape;101;g79c4d70bb8_17_1"/>
          <p:cNvSpPr txBox="1">
            <a:spLocks noGrp="1"/>
          </p:cNvSpPr>
          <p:nvPr>
            <p:ph type="body" idx="1"/>
          </p:nvPr>
        </p:nvSpPr>
        <p:spPr>
          <a:xfrm>
            <a:off x="165101" y="3534870"/>
            <a:ext cx="5104200" cy="12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2" name="Google Shape;102;g79c4d70bb8_17_1"/>
          <p:cNvSpPr txBox="1">
            <a:spLocks noGrp="1"/>
          </p:cNvSpPr>
          <p:nvPr>
            <p:ph type="body" idx="2"/>
          </p:nvPr>
        </p:nvSpPr>
        <p:spPr>
          <a:xfrm>
            <a:off x="165100" y="1725705"/>
            <a:ext cx="6668100" cy="1648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3" name="Google Shape;103;g79c4d70bb8_17_1"/>
          <p:cNvSpPr txBox="1">
            <a:spLocks noGrp="1"/>
          </p:cNvSpPr>
          <p:nvPr>
            <p:ph type="body" idx="3"/>
          </p:nvPr>
        </p:nvSpPr>
        <p:spPr>
          <a:xfrm>
            <a:off x="154519" y="4898571"/>
            <a:ext cx="5127000" cy="1256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04" name="Google Shape;104;g79c4d70bb8_17_1"/>
          <p:cNvGrpSpPr/>
          <p:nvPr/>
        </p:nvGrpSpPr>
        <p:grpSpPr>
          <a:xfrm>
            <a:off x="-64" y="6419355"/>
            <a:ext cx="12191759" cy="438765"/>
            <a:chOff x="-48" y="4172975"/>
            <a:chExt cx="9144048" cy="438765"/>
          </a:xfrm>
        </p:grpSpPr>
        <p:cxnSp>
          <p:nvCxnSpPr>
            <p:cNvPr id="105" name="Google Shape;105;g79c4d70bb8_17_1"/>
            <p:cNvCxnSpPr/>
            <p:nvPr/>
          </p:nvCxnSpPr>
          <p:spPr>
            <a:xfrm rot="10800000">
              <a:off x="-48" y="4172975"/>
              <a:ext cx="3045000" cy="0"/>
            </a:xfrm>
            <a:prstGeom prst="straightConnector1">
              <a:avLst/>
            </a:prstGeom>
            <a:noFill/>
            <a:ln w="50800" cap="flat" cmpd="sng">
              <a:solidFill>
                <a:srgbClr val="DF7023"/>
              </a:solidFill>
              <a:prstDash val="solid"/>
              <a:round/>
              <a:headEnd type="none" w="sm" len="sm"/>
              <a:tailEnd type="none" w="sm" len="sm"/>
            </a:ln>
          </p:spPr>
        </p:cxnSp>
        <p:cxnSp>
          <p:nvCxnSpPr>
            <p:cNvPr id="106" name="Google Shape;106;g79c4d70bb8_17_1"/>
            <p:cNvCxnSpPr/>
            <p:nvPr/>
          </p:nvCxnSpPr>
          <p:spPr>
            <a:xfrm rot="10800000">
              <a:off x="3045000" y="4173532"/>
              <a:ext cx="6099000" cy="0"/>
            </a:xfrm>
            <a:prstGeom prst="straightConnector1">
              <a:avLst/>
            </a:prstGeom>
            <a:noFill/>
            <a:ln w="50800" cap="flat" cmpd="sng">
              <a:solidFill>
                <a:srgbClr val="0F787D"/>
              </a:solidFill>
              <a:prstDash val="solid"/>
              <a:round/>
              <a:headEnd type="none" w="sm" len="sm"/>
              <a:tailEnd type="none" w="sm" len="sm"/>
            </a:ln>
          </p:spPr>
        </p:cxnSp>
        <p:sp>
          <p:nvSpPr>
            <p:cNvPr id="107" name="Google Shape;107;g79c4d70bb8_17_1"/>
            <p:cNvSpPr/>
            <p:nvPr/>
          </p:nvSpPr>
          <p:spPr>
            <a:xfrm>
              <a:off x="0" y="4200140"/>
              <a:ext cx="9144000" cy="411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08" name="Google Shape;108;g79c4d70bb8_17_1"/>
          <p:cNvGrpSpPr/>
          <p:nvPr/>
        </p:nvGrpSpPr>
        <p:grpSpPr>
          <a:xfrm>
            <a:off x="-64" y="12207"/>
            <a:ext cx="12191759" cy="557"/>
            <a:chOff x="-48" y="12207"/>
            <a:chExt cx="9144048" cy="557"/>
          </a:xfrm>
        </p:grpSpPr>
        <p:cxnSp>
          <p:nvCxnSpPr>
            <p:cNvPr id="109" name="Google Shape;109;g79c4d70bb8_17_1"/>
            <p:cNvCxnSpPr/>
            <p:nvPr/>
          </p:nvCxnSpPr>
          <p:spPr>
            <a:xfrm rot="10800000">
              <a:off x="-48" y="12207"/>
              <a:ext cx="3045000" cy="0"/>
            </a:xfrm>
            <a:prstGeom prst="straightConnector1">
              <a:avLst/>
            </a:prstGeom>
            <a:noFill/>
            <a:ln w="50800" cap="flat" cmpd="sng">
              <a:solidFill>
                <a:srgbClr val="A5A5A5"/>
              </a:solidFill>
              <a:prstDash val="solid"/>
              <a:round/>
              <a:headEnd type="none" w="sm" len="sm"/>
              <a:tailEnd type="none" w="sm" len="sm"/>
            </a:ln>
          </p:spPr>
        </p:cxnSp>
        <p:cxnSp>
          <p:nvCxnSpPr>
            <p:cNvPr id="110" name="Google Shape;110;g79c4d70bb8_17_1"/>
            <p:cNvCxnSpPr/>
            <p:nvPr/>
          </p:nvCxnSpPr>
          <p:spPr>
            <a:xfrm rot="10800000">
              <a:off x="3045000" y="12764"/>
              <a:ext cx="6099000" cy="0"/>
            </a:xfrm>
            <a:prstGeom prst="straightConnector1">
              <a:avLst/>
            </a:prstGeom>
            <a:noFill/>
            <a:ln w="50800" cap="flat" cmpd="sng">
              <a:solidFill>
                <a:srgbClr val="90152A"/>
              </a:solidFill>
              <a:prstDash val="solid"/>
              <a:round/>
              <a:headEnd type="none" w="sm" len="sm"/>
              <a:tailEnd type="none" w="sm" len="sm"/>
            </a:ln>
          </p:spPr>
        </p:cxnSp>
      </p:grpSp>
      <p:pic>
        <p:nvPicPr>
          <p:cNvPr id="111" name="Google Shape;111;g79c4d70bb8_17_1" descr="top-logo.png"/>
          <p:cNvPicPr preferRelativeResize="0"/>
          <p:nvPr/>
        </p:nvPicPr>
        <p:blipFill rotWithShape="1">
          <a:blip r:embed="rId3">
            <a:alphaModFix/>
          </a:blip>
          <a:srcRect/>
          <a:stretch/>
        </p:blipFill>
        <p:spPr>
          <a:xfrm>
            <a:off x="325967" y="-6350"/>
            <a:ext cx="2298700" cy="130636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with no Subhead 2 col">
  <p:cSld name="Title with no Subhead 2 col">
    <p:spTree>
      <p:nvGrpSpPr>
        <p:cNvPr id="1" name="Shape 228"/>
        <p:cNvGrpSpPr/>
        <p:nvPr/>
      </p:nvGrpSpPr>
      <p:grpSpPr>
        <a:xfrm>
          <a:off x="0" y="0"/>
          <a:ext cx="0" cy="0"/>
          <a:chOff x="0" y="0"/>
          <a:chExt cx="0" cy="0"/>
        </a:xfrm>
      </p:grpSpPr>
      <p:sp>
        <p:nvSpPr>
          <p:cNvPr id="229" name="Google Shape;229;g79c4d70bb8_17_138"/>
          <p:cNvSpPr txBox="1">
            <a:spLocks noGrp="1"/>
          </p:cNvSpPr>
          <p:nvPr>
            <p:ph type="sldNum" idx="12"/>
          </p:nvPr>
        </p:nvSpPr>
        <p:spPr>
          <a:xfrm>
            <a:off x="11395134" y="6460940"/>
            <a:ext cx="6354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30" name="Google Shape;230;g79c4d70bb8_17_138"/>
          <p:cNvSpPr txBox="1">
            <a:spLocks noGrp="1"/>
          </p:cNvSpPr>
          <p:nvPr>
            <p:ph type="body" idx="1"/>
          </p:nvPr>
        </p:nvSpPr>
        <p:spPr>
          <a:xfrm>
            <a:off x="302684" y="1112109"/>
            <a:ext cx="5665200" cy="4981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lnSpc>
                <a:spcPct val="100000"/>
              </a:lnSpc>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1" name="Google Shape;231;g79c4d70bb8_17_138"/>
          <p:cNvSpPr txBox="1">
            <a:spLocks noGrp="1"/>
          </p:cNvSpPr>
          <p:nvPr>
            <p:ph type="title"/>
          </p:nvPr>
        </p:nvSpPr>
        <p:spPr>
          <a:xfrm>
            <a:off x="302684" y="418353"/>
            <a:ext cx="9737700" cy="535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2" name="Google Shape;232;g79c4d70bb8_17_138"/>
          <p:cNvSpPr txBox="1">
            <a:spLocks noGrp="1"/>
          </p:cNvSpPr>
          <p:nvPr>
            <p:ph type="body" idx="2"/>
          </p:nvPr>
        </p:nvSpPr>
        <p:spPr>
          <a:xfrm>
            <a:off x="6215620" y="1112109"/>
            <a:ext cx="5665200" cy="4981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lnSpc>
                <a:spcPct val="100000"/>
              </a:lnSpc>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bhead w/ No Bullets">
  <p:cSld name="Subhead w/ No Bullets">
    <p:spTree>
      <p:nvGrpSpPr>
        <p:cNvPr id="1" name="Shape 233"/>
        <p:cNvGrpSpPr/>
        <p:nvPr/>
      </p:nvGrpSpPr>
      <p:grpSpPr>
        <a:xfrm>
          <a:off x="0" y="0"/>
          <a:ext cx="0" cy="0"/>
          <a:chOff x="0" y="0"/>
          <a:chExt cx="0" cy="0"/>
        </a:xfrm>
      </p:grpSpPr>
      <p:sp>
        <p:nvSpPr>
          <p:cNvPr id="234" name="Google Shape;234;g79c4d70bb8_17_143"/>
          <p:cNvSpPr txBox="1">
            <a:spLocks noGrp="1"/>
          </p:cNvSpPr>
          <p:nvPr>
            <p:ph type="body" idx="1"/>
          </p:nvPr>
        </p:nvSpPr>
        <p:spPr>
          <a:xfrm>
            <a:off x="302684" y="1709351"/>
            <a:ext cx="11588700" cy="4384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lnSpc>
                <a:spcPct val="100000"/>
              </a:lnSpc>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5" name="Google Shape;235;g79c4d70bb8_17_143"/>
          <p:cNvSpPr txBox="1">
            <a:spLocks noGrp="1"/>
          </p:cNvSpPr>
          <p:nvPr>
            <p:ph type="title"/>
          </p:nvPr>
        </p:nvSpPr>
        <p:spPr>
          <a:xfrm>
            <a:off x="302684" y="418353"/>
            <a:ext cx="9737700" cy="535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6" name="Google Shape;236;g79c4d70bb8_17_143"/>
          <p:cNvSpPr txBox="1">
            <a:spLocks noGrp="1"/>
          </p:cNvSpPr>
          <p:nvPr>
            <p:ph type="sldNum" idx="12"/>
          </p:nvPr>
        </p:nvSpPr>
        <p:spPr>
          <a:xfrm>
            <a:off x="11395134" y="6460940"/>
            <a:ext cx="6354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37" name="Google Shape;237;g79c4d70bb8_17_143"/>
          <p:cNvSpPr txBox="1">
            <a:spLocks noGrp="1"/>
          </p:cNvSpPr>
          <p:nvPr>
            <p:ph type="body" idx="2"/>
          </p:nvPr>
        </p:nvSpPr>
        <p:spPr>
          <a:xfrm>
            <a:off x="302684" y="1006103"/>
            <a:ext cx="11588700" cy="4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lnSpc>
                <a:spcPct val="100000"/>
              </a:lnSpc>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lnSpc>
                <a:spcPct val="100000"/>
              </a:lnSpc>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100000"/>
              </a:lnSpc>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head w/ No Bullets 2 col">
  <p:cSld name="Subhead w/ No Bullets 2 col">
    <p:spTree>
      <p:nvGrpSpPr>
        <p:cNvPr id="1" name="Shape 238"/>
        <p:cNvGrpSpPr/>
        <p:nvPr/>
      </p:nvGrpSpPr>
      <p:grpSpPr>
        <a:xfrm>
          <a:off x="0" y="0"/>
          <a:ext cx="0" cy="0"/>
          <a:chOff x="0" y="0"/>
          <a:chExt cx="0" cy="0"/>
        </a:xfrm>
      </p:grpSpPr>
      <p:sp>
        <p:nvSpPr>
          <p:cNvPr id="239" name="Google Shape;239;g79c4d70bb8_17_148"/>
          <p:cNvSpPr txBox="1">
            <a:spLocks noGrp="1"/>
          </p:cNvSpPr>
          <p:nvPr>
            <p:ph type="sldNum" idx="12"/>
          </p:nvPr>
        </p:nvSpPr>
        <p:spPr>
          <a:xfrm>
            <a:off x="11395134" y="6460940"/>
            <a:ext cx="6354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40" name="Google Shape;240;g79c4d70bb8_17_148"/>
          <p:cNvSpPr txBox="1">
            <a:spLocks noGrp="1"/>
          </p:cNvSpPr>
          <p:nvPr>
            <p:ph type="body" idx="1"/>
          </p:nvPr>
        </p:nvSpPr>
        <p:spPr>
          <a:xfrm>
            <a:off x="302684" y="1709351"/>
            <a:ext cx="5619300" cy="4384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lnSpc>
                <a:spcPct val="100000"/>
              </a:lnSpc>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1" name="Google Shape;241;g79c4d70bb8_17_148"/>
          <p:cNvSpPr txBox="1">
            <a:spLocks noGrp="1"/>
          </p:cNvSpPr>
          <p:nvPr>
            <p:ph type="title"/>
          </p:nvPr>
        </p:nvSpPr>
        <p:spPr>
          <a:xfrm>
            <a:off x="302684" y="418353"/>
            <a:ext cx="9737700" cy="535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2" name="Google Shape;242;g79c4d70bb8_17_148"/>
          <p:cNvSpPr txBox="1">
            <a:spLocks noGrp="1"/>
          </p:cNvSpPr>
          <p:nvPr>
            <p:ph type="body" idx="2"/>
          </p:nvPr>
        </p:nvSpPr>
        <p:spPr>
          <a:xfrm>
            <a:off x="302684" y="1006103"/>
            <a:ext cx="11588700" cy="4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lnSpc>
                <a:spcPct val="100000"/>
              </a:lnSpc>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lnSpc>
                <a:spcPct val="100000"/>
              </a:lnSpc>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100000"/>
              </a:lnSpc>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3" name="Google Shape;243;g79c4d70bb8_17_148"/>
          <p:cNvSpPr txBox="1">
            <a:spLocks noGrp="1"/>
          </p:cNvSpPr>
          <p:nvPr>
            <p:ph type="body" idx="3"/>
          </p:nvPr>
        </p:nvSpPr>
        <p:spPr>
          <a:xfrm>
            <a:off x="6160702" y="1709351"/>
            <a:ext cx="5692500" cy="4384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lnSpc>
                <a:spcPct val="100000"/>
              </a:lnSpc>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evens Seal">
  <p:cSld name="Stevens Seal">
    <p:spTree>
      <p:nvGrpSpPr>
        <p:cNvPr id="1" name="Shape 112"/>
        <p:cNvGrpSpPr/>
        <p:nvPr/>
      </p:nvGrpSpPr>
      <p:grpSpPr>
        <a:xfrm>
          <a:off x="0" y="0"/>
          <a:ext cx="0" cy="0"/>
          <a:chOff x="0" y="0"/>
          <a:chExt cx="0" cy="0"/>
        </a:xfrm>
      </p:grpSpPr>
      <p:pic>
        <p:nvPicPr>
          <p:cNvPr id="113" name="Google Shape;113;g79c4d70bb8_17_14"/>
          <p:cNvPicPr preferRelativeResize="0"/>
          <p:nvPr/>
        </p:nvPicPr>
        <p:blipFill rotWithShape="1">
          <a:blip r:embed="rId2">
            <a:alphaModFix/>
          </a:blip>
          <a:srcRect/>
          <a:stretch/>
        </p:blipFill>
        <p:spPr>
          <a:xfrm>
            <a:off x="5048249" y="0"/>
            <a:ext cx="5357813" cy="6858000"/>
          </a:xfrm>
          <a:prstGeom prst="rect">
            <a:avLst/>
          </a:prstGeom>
          <a:noFill/>
          <a:ln>
            <a:noFill/>
          </a:ln>
        </p:spPr>
      </p:pic>
      <p:sp>
        <p:nvSpPr>
          <p:cNvPr id="114" name="Google Shape;114;g79c4d70bb8_17_14"/>
          <p:cNvSpPr txBox="1">
            <a:spLocks noGrp="1"/>
          </p:cNvSpPr>
          <p:nvPr>
            <p:ph type="body" idx="1"/>
          </p:nvPr>
        </p:nvSpPr>
        <p:spPr>
          <a:xfrm>
            <a:off x="154519" y="4898571"/>
            <a:ext cx="6678600" cy="1256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5" name="Google Shape;115;g79c4d70bb8_17_14"/>
          <p:cNvSpPr txBox="1">
            <a:spLocks noGrp="1"/>
          </p:cNvSpPr>
          <p:nvPr>
            <p:ph type="body" idx="2"/>
          </p:nvPr>
        </p:nvSpPr>
        <p:spPr>
          <a:xfrm>
            <a:off x="165100" y="3534870"/>
            <a:ext cx="6657900" cy="12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6" name="Google Shape;116;g79c4d70bb8_17_14"/>
          <p:cNvSpPr txBox="1">
            <a:spLocks noGrp="1"/>
          </p:cNvSpPr>
          <p:nvPr>
            <p:ph type="body" idx="3"/>
          </p:nvPr>
        </p:nvSpPr>
        <p:spPr>
          <a:xfrm>
            <a:off x="165100" y="1725705"/>
            <a:ext cx="6668100" cy="1648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17" name="Google Shape;117;g79c4d70bb8_17_14"/>
          <p:cNvGrpSpPr/>
          <p:nvPr/>
        </p:nvGrpSpPr>
        <p:grpSpPr>
          <a:xfrm>
            <a:off x="-64" y="12207"/>
            <a:ext cx="12191759" cy="557"/>
            <a:chOff x="-48" y="12207"/>
            <a:chExt cx="9144048" cy="557"/>
          </a:xfrm>
        </p:grpSpPr>
        <p:cxnSp>
          <p:nvCxnSpPr>
            <p:cNvPr id="118" name="Google Shape;118;g79c4d70bb8_17_14"/>
            <p:cNvCxnSpPr/>
            <p:nvPr/>
          </p:nvCxnSpPr>
          <p:spPr>
            <a:xfrm rot="10800000">
              <a:off x="-48" y="12207"/>
              <a:ext cx="3045000" cy="0"/>
            </a:xfrm>
            <a:prstGeom prst="straightConnector1">
              <a:avLst/>
            </a:prstGeom>
            <a:noFill/>
            <a:ln w="50800" cap="flat" cmpd="sng">
              <a:solidFill>
                <a:srgbClr val="A5A5A5"/>
              </a:solidFill>
              <a:prstDash val="solid"/>
              <a:round/>
              <a:headEnd type="none" w="sm" len="sm"/>
              <a:tailEnd type="none" w="sm" len="sm"/>
            </a:ln>
          </p:spPr>
        </p:cxnSp>
        <p:cxnSp>
          <p:nvCxnSpPr>
            <p:cNvPr id="119" name="Google Shape;119;g79c4d70bb8_17_14"/>
            <p:cNvCxnSpPr/>
            <p:nvPr/>
          </p:nvCxnSpPr>
          <p:spPr>
            <a:xfrm rot="10800000">
              <a:off x="3045000" y="12764"/>
              <a:ext cx="6099000" cy="0"/>
            </a:xfrm>
            <a:prstGeom prst="straightConnector1">
              <a:avLst/>
            </a:prstGeom>
            <a:noFill/>
            <a:ln w="50800" cap="flat" cmpd="sng">
              <a:solidFill>
                <a:srgbClr val="90152A"/>
              </a:solidFill>
              <a:prstDash val="solid"/>
              <a:round/>
              <a:headEnd type="none" w="sm" len="sm"/>
              <a:tailEnd type="none" w="sm" len="sm"/>
            </a:ln>
          </p:spPr>
        </p:cxnSp>
      </p:grpSp>
      <p:pic>
        <p:nvPicPr>
          <p:cNvPr id="120" name="Google Shape;120;g79c4d70bb8_17_14"/>
          <p:cNvPicPr preferRelativeResize="0"/>
          <p:nvPr/>
        </p:nvPicPr>
        <p:blipFill rotWithShape="1">
          <a:blip r:embed="rId3">
            <a:alphaModFix/>
          </a:blip>
          <a:srcRect/>
          <a:stretch/>
        </p:blipFill>
        <p:spPr>
          <a:xfrm>
            <a:off x="314755" y="-14942"/>
            <a:ext cx="2324100" cy="1320801"/>
          </a:xfrm>
          <a:prstGeom prst="rect">
            <a:avLst/>
          </a:prstGeom>
          <a:noFill/>
          <a:ln>
            <a:noFill/>
          </a:ln>
        </p:spPr>
      </p:pic>
      <p:grpSp>
        <p:nvGrpSpPr>
          <p:cNvPr id="121" name="Google Shape;121;g79c4d70bb8_17_14"/>
          <p:cNvGrpSpPr/>
          <p:nvPr/>
        </p:nvGrpSpPr>
        <p:grpSpPr>
          <a:xfrm>
            <a:off x="-64" y="6419355"/>
            <a:ext cx="12191759" cy="438765"/>
            <a:chOff x="-48" y="4172975"/>
            <a:chExt cx="9144048" cy="438765"/>
          </a:xfrm>
        </p:grpSpPr>
        <p:cxnSp>
          <p:nvCxnSpPr>
            <p:cNvPr id="122" name="Google Shape;122;g79c4d70bb8_17_14"/>
            <p:cNvCxnSpPr/>
            <p:nvPr/>
          </p:nvCxnSpPr>
          <p:spPr>
            <a:xfrm rot="10800000">
              <a:off x="-48" y="4172975"/>
              <a:ext cx="3045000" cy="0"/>
            </a:xfrm>
            <a:prstGeom prst="straightConnector1">
              <a:avLst/>
            </a:prstGeom>
            <a:noFill/>
            <a:ln w="50800" cap="flat" cmpd="sng">
              <a:solidFill>
                <a:srgbClr val="DF7023"/>
              </a:solidFill>
              <a:prstDash val="solid"/>
              <a:round/>
              <a:headEnd type="none" w="sm" len="sm"/>
              <a:tailEnd type="none" w="sm" len="sm"/>
            </a:ln>
          </p:spPr>
        </p:cxnSp>
        <p:cxnSp>
          <p:nvCxnSpPr>
            <p:cNvPr id="123" name="Google Shape;123;g79c4d70bb8_17_14"/>
            <p:cNvCxnSpPr/>
            <p:nvPr/>
          </p:nvCxnSpPr>
          <p:spPr>
            <a:xfrm rot="10800000">
              <a:off x="3045000" y="4173532"/>
              <a:ext cx="6099000" cy="0"/>
            </a:xfrm>
            <a:prstGeom prst="straightConnector1">
              <a:avLst/>
            </a:prstGeom>
            <a:noFill/>
            <a:ln w="50800" cap="flat" cmpd="sng">
              <a:solidFill>
                <a:srgbClr val="0F787D"/>
              </a:solidFill>
              <a:prstDash val="solid"/>
              <a:round/>
              <a:headEnd type="none" w="sm" len="sm"/>
              <a:tailEnd type="none" w="sm" len="sm"/>
            </a:ln>
          </p:spPr>
        </p:cxnSp>
        <p:sp>
          <p:nvSpPr>
            <p:cNvPr id="124" name="Google Shape;124;g79c4d70bb8_17_14"/>
            <p:cNvSpPr/>
            <p:nvPr/>
          </p:nvSpPr>
          <p:spPr>
            <a:xfrm>
              <a:off x="0" y="4200140"/>
              <a:ext cx="9144000" cy="411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evens Clock">
  <p:cSld name="Stevens Clock">
    <p:spTree>
      <p:nvGrpSpPr>
        <p:cNvPr id="1" name="Shape 125"/>
        <p:cNvGrpSpPr/>
        <p:nvPr/>
      </p:nvGrpSpPr>
      <p:grpSpPr>
        <a:xfrm>
          <a:off x="0" y="0"/>
          <a:ext cx="0" cy="0"/>
          <a:chOff x="0" y="0"/>
          <a:chExt cx="0" cy="0"/>
        </a:xfrm>
      </p:grpSpPr>
      <p:pic>
        <p:nvPicPr>
          <p:cNvPr id="126" name="Google Shape;126;g79c4d70bb8_17_27"/>
          <p:cNvPicPr preferRelativeResize="0"/>
          <p:nvPr/>
        </p:nvPicPr>
        <p:blipFill rotWithShape="1">
          <a:blip r:embed="rId2">
            <a:alphaModFix/>
          </a:blip>
          <a:srcRect/>
          <a:stretch/>
        </p:blipFill>
        <p:spPr>
          <a:xfrm>
            <a:off x="5048249" y="0"/>
            <a:ext cx="5357813" cy="6858000"/>
          </a:xfrm>
          <a:prstGeom prst="rect">
            <a:avLst/>
          </a:prstGeom>
          <a:noFill/>
          <a:ln>
            <a:noFill/>
          </a:ln>
        </p:spPr>
      </p:pic>
      <p:sp>
        <p:nvSpPr>
          <p:cNvPr id="127" name="Google Shape;127;g79c4d70bb8_17_27"/>
          <p:cNvSpPr txBox="1">
            <a:spLocks noGrp="1"/>
          </p:cNvSpPr>
          <p:nvPr>
            <p:ph type="body" idx="1"/>
          </p:nvPr>
        </p:nvSpPr>
        <p:spPr>
          <a:xfrm>
            <a:off x="165100" y="3534870"/>
            <a:ext cx="6657900" cy="12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8" name="Google Shape;128;g79c4d70bb8_17_27"/>
          <p:cNvSpPr txBox="1">
            <a:spLocks noGrp="1"/>
          </p:cNvSpPr>
          <p:nvPr>
            <p:ph type="body" idx="2"/>
          </p:nvPr>
        </p:nvSpPr>
        <p:spPr>
          <a:xfrm>
            <a:off x="165100" y="1725705"/>
            <a:ext cx="6668100" cy="1648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g79c4d70bb8_17_27"/>
          <p:cNvSpPr txBox="1">
            <a:spLocks noGrp="1"/>
          </p:cNvSpPr>
          <p:nvPr>
            <p:ph type="body" idx="3"/>
          </p:nvPr>
        </p:nvSpPr>
        <p:spPr>
          <a:xfrm>
            <a:off x="154519" y="4898571"/>
            <a:ext cx="6678600" cy="1256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30" name="Google Shape;130;g79c4d70bb8_17_27"/>
          <p:cNvGrpSpPr/>
          <p:nvPr/>
        </p:nvGrpSpPr>
        <p:grpSpPr>
          <a:xfrm>
            <a:off x="-64" y="6419355"/>
            <a:ext cx="12191759" cy="438765"/>
            <a:chOff x="-48" y="4172975"/>
            <a:chExt cx="9144048" cy="438765"/>
          </a:xfrm>
        </p:grpSpPr>
        <p:cxnSp>
          <p:nvCxnSpPr>
            <p:cNvPr id="131" name="Google Shape;131;g79c4d70bb8_17_27"/>
            <p:cNvCxnSpPr/>
            <p:nvPr/>
          </p:nvCxnSpPr>
          <p:spPr>
            <a:xfrm rot="10800000">
              <a:off x="-48" y="4172975"/>
              <a:ext cx="3045000" cy="0"/>
            </a:xfrm>
            <a:prstGeom prst="straightConnector1">
              <a:avLst/>
            </a:prstGeom>
            <a:noFill/>
            <a:ln w="50800" cap="flat" cmpd="sng">
              <a:solidFill>
                <a:srgbClr val="DF7023"/>
              </a:solidFill>
              <a:prstDash val="solid"/>
              <a:round/>
              <a:headEnd type="none" w="sm" len="sm"/>
              <a:tailEnd type="none" w="sm" len="sm"/>
            </a:ln>
          </p:spPr>
        </p:cxnSp>
        <p:cxnSp>
          <p:nvCxnSpPr>
            <p:cNvPr id="132" name="Google Shape;132;g79c4d70bb8_17_27"/>
            <p:cNvCxnSpPr/>
            <p:nvPr/>
          </p:nvCxnSpPr>
          <p:spPr>
            <a:xfrm rot="10800000">
              <a:off x="3045000" y="4173532"/>
              <a:ext cx="6099000" cy="0"/>
            </a:xfrm>
            <a:prstGeom prst="straightConnector1">
              <a:avLst/>
            </a:prstGeom>
            <a:noFill/>
            <a:ln w="50800" cap="flat" cmpd="sng">
              <a:solidFill>
                <a:srgbClr val="0F787D"/>
              </a:solidFill>
              <a:prstDash val="solid"/>
              <a:round/>
              <a:headEnd type="none" w="sm" len="sm"/>
              <a:tailEnd type="none" w="sm" len="sm"/>
            </a:ln>
          </p:spPr>
        </p:cxnSp>
        <p:sp>
          <p:nvSpPr>
            <p:cNvPr id="133" name="Google Shape;133;g79c4d70bb8_17_27"/>
            <p:cNvSpPr/>
            <p:nvPr/>
          </p:nvSpPr>
          <p:spPr>
            <a:xfrm>
              <a:off x="0" y="4200140"/>
              <a:ext cx="9144000" cy="411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34" name="Google Shape;134;g79c4d70bb8_17_27"/>
          <p:cNvGrpSpPr/>
          <p:nvPr/>
        </p:nvGrpSpPr>
        <p:grpSpPr>
          <a:xfrm>
            <a:off x="-64" y="12207"/>
            <a:ext cx="12191759" cy="557"/>
            <a:chOff x="-48" y="12207"/>
            <a:chExt cx="9144048" cy="557"/>
          </a:xfrm>
        </p:grpSpPr>
        <p:cxnSp>
          <p:nvCxnSpPr>
            <p:cNvPr id="135" name="Google Shape;135;g79c4d70bb8_17_27"/>
            <p:cNvCxnSpPr/>
            <p:nvPr/>
          </p:nvCxnSpPr>
          <p:spPr>
            <a:xfrm rot="10800000">
              <a:off x="-48" y="12207"/>
              <a:ext cx="3045000" cy="0"/>
            </a:xfrm>
            <a:prstGeom prst="straightConnector1">
              <a:avLst/>
            </a:prstGeom>
            <a:noFill/>
            <a:ln w="50800" cap="flat" cmpd="sng">
              <a:solidFill>
                <a:srgbClr val="A5A5A5"/>
              </a:solidFill>
              <a:prstDash val="solid"/>
              <a:round/>
              <a:headEnd type="none" w="sm" len="sm"/>
              <a:tailEnd type="none" w="sm" len="sm"/>
            </a:ln>
          </p:spPr>
        </p:cxnSp>
        <p:cxnSp>
          <p:nvCxnSpPr>
            <p:cNvPr id="136" name="Google Shape;136;g79c4d70bb8_17_27"/>
            <p:cNvCxnSpPr/>
            <p:nvPr/>
          </p:nvCxnSpPr>
          <p:spPr>
            <a:xfrm rot="10800000">
              <a:off x="3045000" y="12764"/>
              <a:ext cx="6099000" cy="0"/>
            </a:xfrm>
            <a:prstGeom prst="straightConnector1">
              <a:avLst/>
            </a:prstGeom>
            <a:noFill/>
            <a:ln w="50800" cap="flat" cmpd="sng">
              <a:solidFill>
                <a:srgbClr val="90152A"/>
              </a:solidFill>
              <a:prstDash val="solid"/>
              <a:round/>
              <a:headEnd type="none" w="sm" len="sm"/>
              <a:tailEnd type="none" w="sm" len="sm"/>
            </a:ln>
          </p:spPr>
        </p:cxnSp>
      </p:grpSp>
      <p:pic>
        <p:nvPicPr>
          <p:cNvPr id="137" name="Google Shape;137;g79c4d70bb8_17_27" descr="top-logo.png"/>
          <p:cNvPicPr preferRelativeResize="0"/>
          <p:nvPr/>
        </p:nvPicPr>
        <p:blipFill rotWithShape="1">
          <a:blip r:embed="rId3">
            <a:alphaModFix/>
          </a:blip>
          <a:srcRect/>
          <a:stretch/>
        </p:blipFill>
        <p:spPr>
          <a:xfrm>
            <a:off x="325967" y="-6350"/>
            <a:ext cx="2298700" cy="130636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tevens Fountain">
  <p:cSld name="Stevens Fountain">
    <p:spTree>
      <p:nvGrpSpPr>
        <p:cNvPr id="1" name="Shape 138"/>
        <p:cNvGrpSpPr/>
        <p:nvPr/>
      </p:nvGrpSpPr>
      <p:grpSpPr>
        <a:xfrm>
          <a:off x="0" y="0"/>
          <a:ext cx="0" cy="0"/>
          <a:chOff x="0" y="0"/>
          <a:chExt cx="0" cy="0"/>
        </a:xfrm>
      </p:grpSpPr>
      <p:pic>
        <p:nvPicPr>
          <p:cNvPr id="139" name="Google Shape;139;g79c4d70bb8_17_40"/>
          <p:cNvPicPr preferRelativeResize="0"/>
          <p:nvPr/>
        </p:nvPicPr>
        <p:blipFill rotWithShape="1">
          <a:blip r:embed="rId2">
            <a:alphaModFix/>
          </a:blip>
          <a:srcRect/>
          <a:stretch/>
        </p:blipFill>
        <p:spPr>
          <a:xfrm>
            <a:off x="5048249" y="0"/>
            <a:ext cx="5357813" cy="6858000"/>
          </a:xfrm>
          <a:prstGeom prst="rect">
            <a:avLst/>
          </a:prstGeom>
          <a:noFill/>
          <a:ln>
            <a:noFill/>
          </a:ln>
        </p:spPr>
      </p:pic>
      <p:sp>
        <p:nvSpPr>
          <p:cNvPr id="140" name="Google Shape;140;g79c4d70bb8_17_40"/>
          <p:cNvSpPr txBox="1">
            <a:spLocks noGrp="1"/>
          </p:cNvSpPr>
          <p:nvPr>
            <p:ph type="body" idx="1"/>
          </p:nvPr>
        </p:nvSpPr>
        <p:spPr>
          <a:xfrm>
            <a:off x="165100" y="3534870"/>
            <a:ext cx="6657900" cy="12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1" name="Google Shape;141;g79c4d70bb8_17_40"/>
          <p:cNvSpPr txBox="1">
            <a:spLocks noGrp="1"/>
          </p:cNvSpPr>
          <p:nvPr>
            <p:ph type="body" idx="2"/>
          </p:nvPr>
        </p:nvSpPr>
        <p:spPr>
          <a:xfrm>
            <a:off x="165100" y="1725705"/>
            <a:ext cx="6668100" cy="1648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2" name="Google Shape;142;g79c4d70bb8_17_40"/>
          <p:cNvSpPr txBox="1">
            <a:spLocks noGrp="1"/>
          </p:cNvSpPr>
          <p:nvPr>
            <p:ph type="body" idx="3"/>
          </p:nvPr>
        </p:nvSpPr>
        <p:spPr>
          <a:xfrm>
            <a:off x="154519" y="4898571"/>
            <a:ext cx="6678600" cy="1256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43" name="Google Shape;143;g79c4d70bb8_17_40"/>
          <p:cNvGrpSpPr/>
          <p:nvPr/>
        </p:nvGrpSpPr>
        <p:grpSpPr>
          <a:xfrm>
            <a:off x="-64" y="6419355"/>
            <a:ext cx="12191759" cy="438765"/>
            <a:chOff x="-48" y="4172975"/>
            <a:chExt cx="9144048" cy="438765"/>
          </a:xfrm>
        </p:grpSpPr>
        <p:cxnSp>
          <p:nvCxnSpPr>
            <p:cNvPr id="144" name="Google Shape;144;g79c4d70bb8_17_40"/>
            <p:cNvCxnSpPr/>
            <p:nvPr/>
          </p:nvCxnSpPr>
          <p:spPr>
            <a:xfrm rot="10800000">
              <a:off x="-48" y="4172975"/>
              <a:ext cx="3045000" cy="0"/>
            </a:xfrm>
            <a:prstGeom prst="straightConnector1">
              <a:avLst/>
            </a:prstGeom>
            <a:noFill/>
            <a:ln w="50800" cap="flat" cmpd="sng">
              <a:solidFill>
                <a:srgbClr val="DF7023"/>
              </a:solidFill>
              <a:prstDash val="solid"/>
              <a:round/>
              <a:headEnd type="none" w="sm" len="sm"/>
              <a:tailEnd type="none" w="sm" len="sm"/>
            </a:ln>
          </p:spPr>
        </p:cxnSp>
        <p:cxnSp>
          <p:nvCxnSpPr>
            <p:cNvPr id="145" name="Google Shape;145;g79c4d70bb8_17_40"/>
            <p:cNvCxnSpPr/>
            <p:nvPr/>
          </p:nvCxnSpPr>
          <p:spPr>
            <a:xfrm rot="10800000">
              <a:off x="3045000" y="4173532"/>
              <a:ext cx="6099000" cy="0"/>
            </a:xfrm>
            <a:prstGeom prst="straightConnector1">
              <a:avLst/>
            </a:prstGeom>
            <a:noFill/>
            <a:ln w="50800" cap="flat" cmpd="sng">
              <a:solidFill>
                <a:srgbClr val="0F787D"/>
              </a:solidFill>
              <a:prstDash val="solid"/>
              <a:round/>
              <a:headEnd type="none" w="sm" len="sm"/>
              <a:tailEnd type="none" w="sm" len="sm"/>
            </a:ln>
          </p:spPr>
        </p:cxnSp>
        <p:sp>
          <p:nvSpPr>
            <p:cNvPr id="146" name="Google Shape;146;g79c4d70bb8_17_40"/>
            <p:cNvSpPr/>
            <p:nvPr/>
          </p:nvSpPr>
          <p:spPr>
            <a:xfrm>
              <a:off x="0" y="4200140"/>
              <a:ext cx="9144000" cy="411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47" name="Google Shape;147;g79c4d70bb8_17_40"/>
          <p:cNvGrpSpPr/>
          <p:nvPr/>
        </p:nvGrpSpPr>
        <p:grpSpPr>
          <a:xfrm>
            <a:off x="-64" y="12207"/>
            <a:ext cx="12191759" cy="557"/>
            <a:chOff x="-48" y="12207"/>
            <a:chExt cx="9144048" cy="557"/>
          </a:xfrm>
        </p:grpSpPr>
        <p:cxnSp>
          <p:nvCxnSpPr>
            <p:cNvPr id="148" name="Google Shape;148;g79c4d70bb8_17_40"/>
            <p:cNvCxnSpPr/>
            <p:nvPr/>
          </p:nvCxnSpPr>
          <p:spPr>
            <a:xfrm rot="10800000">
              <a:off x="-48" y="12207"/>
              <a:ext cx="3045000" cy="0"/>
            </a:xfrm>
            <a:prstGeom prst="straightConnector1">
              <a:avLst/>
            </a:prstGeom>
            <a:noFill/>
            <a:ln w="50800" cap="flat" cmpd="sng">
              <a:solidFill>
                <a:srgbClr val="A5A5A5"/>
              </a:solidFill>
              <a:prstDash val="solid"/>
              <a:round/>
              <a:headEnd type="none" w="sm" len="sm"/>
              <a:tailEnd type="none" w="sm" len="sm"/>
            </a:ln>
          </p:spPr>
        </p:cxnSp>
        <p:cxnSp>
          <p:nvCxnSpPr>
            <p:cNvPr id="149" name="Google Shape;149;g79c4d70bb8_17_40"/>
            <p:cNvCxnSpPr/>
            <p:nvPr/>
          </p:nvCxnSpPr>
          <p:spPr>
            <a:xfrm rot="10800000">
              <a:off x="3045000" y="12764"/>
              <a:ext cx="6099000" cy="0"/>
            </a:xfrm>
            <a:prstGeom prst="straightConnector1">
              <a:avLst/>
            </a:prstGeom>
            <a:noFill/>
            <a:ln w="50800" cap="flat" cmpd="sng">
              <a:solidFill>
                <a:srgbClr val="90152A"/>
              </a:solidFill>
              <a:prstDash val="solid"/>
              <a:round/>
              <a:headEnd type="none" w="sm" len="sm"/>
              <a:tailEnd type="none" w="sm" len="sm"/>
            </a:ln>
          </p:spPr>
        </p:cxnSp>
      </p:grpSp>
      <p:pic>
        <p:nvPicPr>
          <p:cNvPr id="150" name="Google Shape;150;g79c4d70bb8_17_40" descr="top-logo.png"/>
          <p:cNvPicPr preferRelativeResize="0"/>
          <p:nvPr/>
        </p:nvPicPr>
        <p:blipFill rotWithShape="1">
          <a:blip r:embed="rId3">
            <a:alphaModFix/>
          </a:blip>
          <a:srcRect/>
          <a:stretch/>
        </p:blipFill>
        <p:spPr>
          <a:xfrm>
            <a:off x="325967" y="-6350"/>
            <a:ext cx="2298700" cy="130636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orchbearer">
  <p:cSld name="Torchbearer">
    <p:spTree>
      <p:nvGrpSpPr>
        <p:cNvPr id="1" name="Shape 151"/>
        <p:cNvGrpSpPr/>
        <p:nvPr/>
      </p:nvGrpSpPr>
      <p:grpSpPr>
        <a:xfrm>
          <a:off x="0" y="0"/>
          <a:ext cx="0" cy="0"/>
          <a:chOff x="0" y="0"/>
          <a:chExt cx="0" cy="0"/>
        </a:xfrm>
      </p:grpSpPr>
      <p:pic>
        <p:nvPicPr>
          <p:cNvPr id="152" name="Google Shape;152;g79c4d70bb8_17_53"/>
          <p:cNvPicPr preferRelativeResize="0"/>
          <p:nvPr/>
        </p:nvPicPr>
        <p:blipFill rotWithShape="1">
          <a:blip r:embed="rId2">
            <a:alphaModFix/>
          </a:blip>
          <a:srcRect/>
          <a:stretch/>
        </p:blipFill>
        <p:spPr>
          <a:xfrm>
            <a:off x="5048249" y="0"/>
            <a:ext cx="5357813" cy="6858000"/>
          </a:xfrm>
          <a:prstGeom prst="rect">
            <a:avLst/>
          </a:prstGeom>
          <a:noFill/>
          <a:ln>
            <a:noFill/>
          </a:ln>
        </p:spPr>
      </p:pic>
      <p:sp>
        <p:nvSpPr>
          <p:cNvPr id="153" name="Google Shape;153;g79c4d70bb8_17_53"/>
          <p:cNvSpPr txBox="1">
            <a:spLocks noGrp="1"/>
          </p:cNvSpPr>
          <p:nvPr>
            <p:ph type="body" idx="1"/>
          </p:nvPr>
        </p:nvSpPr>
        <p:spPr>
          <a:xfrm>
            <a:off x="165100" y="3534870"/>
            <a:ext cx="6657900" cy="12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4" name="Google Shape;154;g79c4d70bb8_17_53"/>
          <p:cNvSpPr txBox="1">
            <a:spLocks noGrp="1"/>
          </p:cNvSpPr>
          <p:nvPr>
            <p:ph type="body" idx="2"/>
          </p:nvPr>
        </p:nvSpPr>
        <p:spPr>
          <a:xfrm>
            <a:off x="165100" y="1725705"/>
            <a:ext cx="6668100" cy="1648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5" name="Google Shape;155;g79c4d70bb8_17_53"/>
          <p:cNvSpPr txBox="1">
            <a:spLocks noGrp="1"/>
          </p:cNvSpPr>
          <p:nvPr>
            <p:ph type="body" idx="3"/>
          </p:nvPr>
        </p:nvSpPr>
        <p:spPr>
          <a:xfrm>
            <a:off x="154519" y="4898571"/>
            <a:ext cx="6678600" cy="1256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56" name="Google Shape;156;g79c4d70bb8_17_53"/>
          <p:cNvGrpSpPr/>
          <p:nvPr/>
        </p:nvGrpSpPr>
        <p:grpSpPr>
          <a:xfrm>
            <a:off x="-64" y="6419355"/>
            <a:ext cx="12191759" cy="438765"/>
            <a:chOff x="-48" y="4172975"/>
            <a:chExt cx="9144048" cy="438765"/>
          </a:xfrm>
        </p:grpSpPr>
        <p:cxnSp>
          <p:nvCxnSpPr>
            <p:cNvPr id="157" name="Google Shape;157;g79c4d70bb8_17_53"/>
            <p:cNvCxnSpPr/>
            <p:nvPr/>
          </p:nvCxnSpPr>
          <p:spPr>
            <a:xfrm rot="10800000">
              <a:off x="-48" y="4172975"/>
              <a:ext cx="3045000" cy="0"/>
            </a:xfrm>
            <a:prstGeom prst="straightConnector1">
              <a:avLst/>
            </a:prstGeom>
            <a:noFill/>
            <a:ln w="50800" cap="flat" cmpd="sng">
              <a:solidFill>
                <a:srgbClr val="DF7023"/>
              </a:solidFill>
              <a:prstDash val="solid"/>
              <a:round/>
              <a:headEnd type="none" w="sm" len="sm"/>
              <a:tailEnd type="none" w="sm" len="sm"/>
            </a:ln>
          </p:spPr>
        </p:cxnSp>
        <p:cxnSp>
          <p:nvCxnSpPr>
            <p:cNvPr id="158" name="Google Shape;158;g79c4d70bb8_17_53"/>
            <p:cNvCxnSpPr/>
            <p:nvPr/>
          </p:nvCxnSpPr>
          <p:spPr>
            <a:xfrm rot="10800000">
              <a:off x="3045000" y="4173532"/>
              <a:ext cx="6099000" cy="0"/>
            </a:xfrm>
            <a:prstGeom prst="straightConnector1">
              <a:avLst/>
            </a:prstGeom>
            <a:noFill/>
            <a:ln w="50800" cap="flat" cmpd="sng">
              <a:solidFill>
                <a:srgbClr val="0F787D"/>
              </a:solidFill>
              <a:prstDash val="solid"/>
              <a:round/>
              <a:headEnd type="none" w="sm" len="sm"/>
              <a:tailEnd type="none" w="sm" len="sm"/>
            </a:ln>
          </p:spPr>
        </p:cxnSp>
        <p:sp>
          <p:nvSpPr>
            <p:cNvPr id="159" name="Google Shape;159;g79c4d70bb8_17_53"/>
            <p:cNvSpPr/>
            <p:nvPr/>
          </p:nvSpPr>
          <p:spPr>
            <a:xfrm>
              <a:off x="0" y="4200140"/>
              <a:ext cx="9144000" cy="411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60" name="Google Shape;160;g79c4d70bb8_17_53"/>
          <p:cNvGrpSpPr/>
          <p:nvPr/>
        </p:nvGrpSpPr>
        <p:grpSpPr>
          <a:xfrm>
            <a:off x="-64" y="12207"/>
            <a:ext cx="12191759" cy="557"/>
            <a:chOff x="-48" y="12207"/>
            <a:chExt cx="9144048" cy="557"/>
          </a:xfrm>
        </p:grpSpPr>
        <p:cxnSp>
          <p:nvCxnSpPr>
            <p:cNvPr id="161" name="Google Shape;161;g79c4d70bb8_17_53"/>
            <p:cNvCxnSpPr/>
            <p:nvPr/>
          </p:nvCxnSpPr>
          <p:spPr>
            <a:xfrm rot="10800000">
              <a:off x="-48" y="12207"/>
              <a:ext cx="3045000" cy="0"/>
            </a:xfrm>
            <a:prstGeom prst="straightConnector1">
              <a:avLst/>
            </a:prstGeom>
            <a:noFill/>
            <a:ln w="50800" cap="flat" cmpd="sng">
              <a:solidFill>
                <a:srgbClr val="A5A5A5"/>
              </a:solidFill>
              <a:prstDash val="solid"/>
              <a:round/>
              <a:headEnd type="none" w="sm" len="sm"/>
              <a:tailEnd type="none" w="sm" len="sm"/>
            </a:ln>
          </p:spPr>
        </p:cxnSp>
        <p:cxnSp>
          <p:nvCxnSpPr>
            <p:cNvPr id="162" name="Google Shape;162;g79c4d70bb8_17_53"/>
            <p:cNvCxnSpPr/>
            <p:nvPr/>
          </p:nvCxnSpPr>
          <p:spPr>
            <a:xfrm rot="10800000">
              <a:off x="3045000" y="12764"/>
              <a:ext cx="6099000" cy="0"/>
            </a:xfrm>
            <a:prstGeom prst="straightConnector1">
              <a:avLst/>
            </a:prstGeom>
            <a:noFill/>
            <a:ln w="50800" cap="flat" cmpd="sng">
              <a:solidFill>
                <a:srgbClr val="90152A"/>
              </a:solidFill>
              <a:prstDash val="solid"/>
              <a:round/>
              <a:headEnd type="none" w="sm" len="sm"/>
              <a:tailEnd type="none" w="sm" len="sm"/>
            </a:ln>
          </p:spPr>
        </p:cxnSp>
      </p:grpSp>
      <p:pic>
        <p:nvPicPr>
          <p:cNvPr id="163" name="Google Shape;163;g79c4d70bb8_17_53" descr="top-logo.png"/>
          <p:cNvPicPr preferRelativeResize="0"/>
          <p:nvPr/>
        </p:nvPicPr>
        <p:blipFill rotWithShape="1">
          <a:blip r:embed="rId3">
            <a:alphaModFix/>
          </a:blip>
          <a:srcRect/>
          <a:stretch/>
        </p:blipFill>
        <p:spPr>
          <a:xfrm>
            <a:off x="325967" y="-6350"/>
            <a:ext cx="2298700" cy="130636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tudents with NYC skyline">
  <p:cSld name="Students with NYC skyline">
    <p:spTree>
      <p:nvGrpSpPr>
        <p:cNvPr id="1" name="Shape 164"/>
        <p:cNvGrpSpPr/>
        <p:nvPr/>
      </p:nvGrpSpPr>
      <p:grpSpPr>
        <a:xfrm>
          <a:off x="0" y="0"/>
          <a:ext cx="0" cy="0"/>
          <a:chOff x="0" y="0"/>
          <a:chExt cx="0" cy="0"/>
        </a:xfrm>
      </p:grpSpPr>
      <p:pic>
        <p:nvPicPr>
          <p:cNvPr id="165" name="Google Shape;165;g79c4d70bb8_17_66"/>
          <p:cNvPicPr preferRelativeResize="0"/>
          <p:nvPr/>
        </p:nvPicPr>
        <p:blipFill rotWithShape="1">
          <a:blip r:embed="rId2">
            <a:alphaModFix/>
          </a:blip>
          <a:srcRect/>
          <a:stretch/>
        </p:blipFill>
        <p:spPr>
          <a:xfrm>
            <a:off x="5048249" y="0"/>
            <a:ext cx="5357813" cy="6858000"/>
          </a:xfrm>
          <a:prstGeom prst="rect">
            <a:avLst/>
          </a:prstGeom>
          <a:noFill/>
          <a:ln>
            <a:noFill/>
          </a:ln>
        </p:spPr>
      </p:pic>
      <p:sp>
        <p:nvSpPr>
          <p:cNvPr id="166" name="Google Shape;166;g79c4d70bb8_17_66"/>
          <p:cNvSpPr txBox="1">
            <a:spLocks noGrp="1"/>
          </p:cNvSpPr>
          <p:nvPr>
            <p:ph type="body" idx="1"/>
          </p:nvPr>
        </p:nvSpPr>
        <p:spPr>
          <a:xfrm>
            <a:off x="154519" y="4898571"/>
            <a:ext cx="6678600" cy="1256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3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7" name="Google Shape;167;g79c4d70bb8_17_66"/>
          <p:cNvSpPr txBox="1">
            <a:spLocks noGrp="1"/>
          </p:cNvSpPr>
          <p:nvPr>
            <p:ph type="body" idx="2"/>
          </p:nvPr>
        </p:nvSpPr>
        <p:spPr>
          <a:xfrm>
            <a:off x="165100" y="3534870"/>
            <a:ext cx="6657900" cy="12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8" name="Google Shape;168;g79c4d70bb8_17_66"/>
          <p:cNvSpPr txBox="1">
            <a:spLocks noGrp="1"/>
          </p:cNvSpPr>
          <p:nvPr>
            <p:ph type="body" idx="3"/>
          </p:nvPr>
        </p:nvSpPr>
        <p:spPr>
          <a:xfrm>
            <a:off x="165100" y="1725705"/>
            <a:ext cx="6668100" cy="1648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69" name="Google Shape;169;g79c4d70bb8_17_66"/>
          <p:cNvGrpSpPr/>
          <p:nvPr/>
        </p:nvGrpSpPr>
        <p:grpSpPr>
          <a:xfrm>
            <a:off x="-64" y="6419355"/>
            <a:ext cx="12191759" cy="438765"/>
            <a:chOff x="-48" y="4172975"/>
            <a:chExt cx="9144048" cy="438765"/>
          </a:xfrm>
        </p:grpSpPr>
        <p:cxnSp>
          <p:nvCxnSpPr>
            <p:cNvPr id="170" name="Google Shape;170;g79c4d70bb8_17_66"/>
            <p:cNvCxnSpPr/>
            <p:nvPr/>
          </p:nvCxnSpPr>
          <p:spPr>
            <a:xfrm rot="10800000">
              <a:off x="-48" y="4172975"/>
              <a:ext cx="3045000" cy="0"/>
            </a:xfrm>
            <a:prstGeom prst="straightConnector1">
              <a:avLst/>
            </a:prstGeom>
            <a:noFill/>
            <a:ln w="50800" cap="flat" cmpd="sng">
              <a:solidFill>
                <a:srgbClr val="DF7023"/>
              </a:solidFill>
              <a:prstDash val="solid"/>
              <a:round/>
              <a:headEnd type="none" w="sm" len="sm"/>
              <a:tailEnd type="none" w="sm" len="sm"/>
            </a:ln>
          </p:spPr>
        </p:cxnSp>
        <p:cxnSp>
          <p:nvCxnSpPr>
            <p:cNvPr id="171" name="Google Shape;171;g79c4d70bb8_17_66"/>
            <p:cNvCxnSpPr/>
            <p:nvPr/>
          </p:nvCxnSpPr>
          <p:spPr>
            <a:xfrm rot="10800000">
              <a:off x="3045000" y="4173532"/>
              <a:ext cx="6099000" cy="0"/>
            </a:xfrm>
            <a:prstGeom prst="straightConnector1">
              <a:avLst/>
            </a:prstGeom>
            <a:noFill/>
            <a:ln w="50800" cap="flat" cmpd="sng">
              <a:solidFill>
                <a:srgbClr val="0F787D"/>
              </a:solidFill>
              <a:prstDash val="solid"/>
              <a:round/>
              <a:headEnd type="none" w="sm" len="sm"/>
              <a:tailEnd type="none" w="sm" len="sm"/>
            </a:ln>
          </p:spPr>
        </p:cxnSp>
        <p:sp>
          <p:nvSpPr>
            <p:cNvPr id="172" name="Google Shape;172;g79c4d70bb8_17_66"/>
            <p:cNvSpPr/>
            <p:nvPr/>
          </p:nvSpPr>
          <p:spPr>
            <a:xfrm>
              <a:off x="0" y="4200140"/>
              <a:ext cx="9144000" cy="411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73" name="Google Shape;173;g79c4d70bb8_17_66"/>
          <p:cNvGrpSpPr/>
          <p:nvPr/>
        </p:nvGrpSpPr>
        <p:grpSpPr>
          <a:xfrm>
            <a:off x="-64" y="12207"/>
            <a:ext cx="12191759" cy="557"/>
            <a:chOff x="-48" y="12207"/>
            <a:chExt cx="9144048" cy="557"/>
          </a:xfrm>
        </p:grpSpPr>
        <p:cxnSp>
          <p:nvCxnSpPr>
            <p:cNvPr id="174" name="Google Shape;174;g79c4d70bb8_17_66"/>
            <p:cNvCxnSpPr/>
            <p:nvPr/>
          </p:nvCxnSpPr>
          <p:spPr>
            <a:xfrm rot="10800000">
              <a:off x="-48" y="12207"/>
              <a:ext cx="3045000" cy="0"/>
            </a:xfrm>
            <a:prstGeom prst="straightConnector1">
              <a:avLst/>
            </a:prstGeom>
            <a:noFill/>
            <a:ln w="50800" cap="flat" cmpd="sng">
              <a:solidFill>
                <a:srgbClr val="A5A5A5"/>
              </a:solidFill>
              <a:prstDash val="solid"/>
              <a:round/>
              <a:headEnd type="none" w="sm" len="sm"/>
              <a:tailEnd type="none" w="sm" len="sm"/>
            </a:ln>
          </p:spPr>
        </p:cxnSp>
        <p:cxnSp>
          <p:nvCxnSpPr>
            <p:cNvPr id="175" name="Google Shape;175;g79c4d70bb8_17_66"/>
            <p:cNvCxnSpPr/>
            <p:nvPr/>
          </p:nvCxnSpPr>
          <p:spPr>
            <a:xfrm rot="10800000">
              <a:off x="3045000" y="12764"/>
              <a:ext cx="6099000" cy="0"/>
            </a:xfrm>
            <a:prstGeom prst="straightConnector1">
              <a:avLst/>
            </a:prstGeom>
            <a:noFill/>
            <a:ln w="50800" cap="flat" cmpd="sng">
              <a:solidFill>
                <a:srgbClr val="90152A"/>
              </a:solidFill>
              <a:prstDash val="solid"/>
              <a:round/>
              <a:headEnd type="none" w="sm" len="sm"/>
              <a:tailEnd type="none" w="sm" len="sm"/>
            </a:ln>
          </p:spPr>
        </p:cxnSp>
      </p:grpSp>
      <p:pic>
        <p:nvPicPr>
          <p:cNvPr id="176" name="Google Shape;176;g79c4d70bb8_17_66" descr="top-logo.png"/>
          <p:cNvPicPr preferRelativeResize="0"/>
          <p:nvPr/>
        </p:nvPicPr>
        <p:blipFill rotWithShape="1">
          <a:blip r:embed="rId3">
            <a:alphaModFix/>
          </a:blip>
          <a:srcRect/>
          <a:stretch/>
        </p:blipFill>
        <p:spPr>
          <a:xfrm>
            <a:off x="325967" y="-6350"/>
            <a:ext cx="2298700" cy="130636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dwin A Stevens Hall">
  <p:cSld name="Edwin A Stevens Hall">
    <p:spTree>
      <p:nvGrpSpPr>
        <p:cNvPr id="1" name="Shape 177"/>
        <p:cNvGrpSpPr/>
        <p:nvPr/>
      </p:nvGrpSpPr>
      <p:grpSpPr>
        <a:xfrm>
          <a:off x="0" y="0"/>
          <a:ext cx="0" cy="0"/>
          <a:chOff x="0" y="0"/>
          <a:chExt cx="0" cy="0"/>
        </a:xfrm>
      </p:grpSpPr>
      <p:pic>
        <p:nvPicPr>
          <p:cNvPr id="178" name="Google Shape;178;g79c4d70bb8_17_79"/>
          <p:cNvPicPr preferRelativeResize="0"/>
          <p:nvPr/>
        </p:nvPicPr>
        <p:blipFill rotWithShape="1">
          <a:blip r:embed="rId2">
            <a:alphaModFix/>
          </a:blip>
          <a:srcRect/>
          <a:stretch/>
        </p:blipFill>
        <p:spPr>
          <a:xfrm>
            <a:off x="5048249" y="0"/>
            <a:ext cx="5357813" cy="6858000"/>
          </a:xfrm>
          <a:prstGeom prst="rect">
            <a:avLst/>
          </a:prstGeom>
          <a:noFill/>
          <a:ln>
            <a:noFill/>
          </a:ln>
        </p:spPr>
      </p:pic>
      <p:sp>
        <p:nvSpPr>
          <p:cNvPr id="179" name="Google Shape;179;g79c4d70bb8_17_79"/>
          <p:cNvSpPr txBox="1">
            <a:spLocks noGrp="1"/>
          </p:cNvSpPr>
          <p:nvPr>
            <p:ph type="body" idx="1"/>
          </p:nvPr>
        </p:nvSpPr>
        <p:spPr>
          <a:xfrm>
            <a:off x="165100" y="3534870"/>
            <a:ext cx="6657900" cy="12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0" name="Google Shape;180;g79c4d70bb8_17_79"/>
          <p:cNvSpPr txBox="1">
            <a:spLocks noGrp="1"/>
          </p:cNvSpPr>
          <p:nvPr>
            <p:ph type="body" idx="2"/>
          </p:nvPr>
        </p:nvSpPr>
        <p:spPr>
          <a:xfrm>
            <a:off x="165100" y="1725705"/>
            <a:ext cx="6668100" cy="1648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1" name="Google Shape;181;g79c4d70bb8_17_79"/>
          <p:cNvSpPr txBox="1">
            <a:spLocks noGrp="1"/>
          </p:cNvSpPr>
          <p:nvPr>
            <p:ph type="body" idx="3"/>
          </p:nvPr>
        </p:nvSpPr>
        <p:spPr>
          <a:xfrm>
            <a:off x="154519" y="4898571"/>
            <a:ext cx="6678600" cy="1256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82" name="Google Shape;182;g79c4d70bb8_17_79"/>
          <p:cNvGrpSpPr/>
          <p:nvPr/>
        </p:nvGrpSpPr>
        <p:grpSpPr>
          <a:xfrm>
            <a:off x="-64" y="6419355"/>
            <a:ext cx="12191759" cy="438765"/>
            <a:chOff x="-48" y="4172975"/>
            <a:chExt cx="9144048" cy="438765"/>
          </a:xfrm>
        </p:grpSpPr>
        <p:cxnSp>
          <p:nvCxnSpPr>
            <p:cNvPr id="183" name="Google Shape;183;g79c4d70bb8_17_79"/>
            <p:cNvCxnSpPr/>
            <p:nvPr/>
          </p:nvCxnSpPr>
          <p:spPr>
            <a:xfrm rot="10800000">
              <a:off x="-48" y="4172975"/>
              <a:ext cx="3045000" cy="0"/>
            </a:xfrm>
            <a:prstGeom prst="straightConnector1">
              <a:avLst/>
            </a:prstGeom>
            <a:noFill/>
            <a:ln w="50800" cap="flat" cmpd="sng">
              <a:solidFill>
                <a:srgbClr val="DF7023"/>
              </a:solidFill>
              <a:prstDash val="solid"/>
              <a:round/>
              <a:headEnd type="none" w="sm" len="sm"/>
              <a:tailEnd type="none" w="sm" len="sm"/>
            </a:ln>
          </p:spPr>
        </p:cxnSp>
        <p:cxnSp>
          <p:nvCxnSpPr>
            <p:cNvPr id="184" name="Google Shape;184;g79c4d70bb8_17_79"/>
            <p:cNvCxnSpPr/>
            <p:nvPr/>
          </p:nvCxnSpPr>
          <p:spPr>
            <a:xfrm rot="10800000">
              <a:off x="3045000" y="4173532"/>
              <a:ext cx="6099000" cy="0"/>
            </a:xfrm>
            <a:prstGeom prst="straightConnector1">
              <a:avLst/>
            </a:prstGeom>
            <a:noFill/>
            <a:ln w="50800" cap="flat" cmpd="sng">
              <a:solidFill>
                <a:srgbClr val="0F787D"/>
              </a:solidFill>
              <a:prstDash val="solid"/>
              <a:round/>
              <a:headEnd type="none" w="sm" len="sm"/>
              <a:tailEnd type="none" w="sm" len="sm"/>
            </a:ln>
          </p:spPr>
        </p:cxnSp>
        <p:sp>
          <p:nvSpPr>
            <p:cNvPr id="185" name="Google Shape;185;g79c4d70bb8_17_79"/>
            <p:cNvSpPr/>
            <p:nvPr/>
          </p:nvSpPr>
          <p:spPr>
            <a:xfrm>
              <a:off x="0" y="4200140"/>
              <a:ext cx="9144000" cy="411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86" name="Google Shape;186;g79c4d70bb8_17_79"/>
          <p:cNvGrpSpPr/>
          <p:nvPr/>
        </p:nvGrpSpPr>
        <p:grpSpPr>
          <a:xfrm>
            <a:off x="-64" y="12207"/>
            <a:ext cx="12191759" cy="557"/>
            <a:chOff x="-48" y="12207"/>
            <a:chExt cx="9144048" cy="557"/>
          </a:xfrm>
        </p:grpSpPr>
        <p:cxnSp>
          <p:nvCxnSpPr>
            <p:cNvPr id="187" name="Google Shape;187;g79c4d70bb8_17_79"/>
            <p:cNvCxnSpPr/>
            <p:nvPr/>
          </p:nvCxnSpPr>
          <p:spPr>
            <a:xfrm rot="10800000">
              <a:off x="-48" y="12207"/>
              <a:ext cx="3045000" cy="0"/>
            </a:xfrm>
            <a:prstGeom prst="straightConnector1">
              <a:avLst/>
            </a:prstGeom>
            <a:noFill/>
            <a:ln w="50800" cap="flat" cmpd="sng">
              <a:solidFill>
                <a:srgbClr val="A5A5A5"/>
              </a:solidFill>
              <a:prstDash val="solid"/>
              <a:round/>
              <a:headEnd type="none" w="sm" len="sm"/>
              <a:tailEnd type="none" w="sm" len="sm"/>
            </a:ln>
          </p:spPr>
        </p:cxnSp>
        <p:cxnSp>
          <p:nvCxnSpPr>
            <p:cNvPr id="188" name="Google Shape;188;g79c4d70bb8_17_79"/>
            <p:cNvCxnSpPr/>
            <p:nvPr/>
          </p:nvCxnSpPr>
          <p:spPr>
            <a:xfrm rot="10800000">
              <a:off x="3045000" y="12764"/>
              <a:ext cx="6099000" cy="0"/>
            </a:xfrm>
            <a:prstGeom prst="straightConnector1">
              <a:avLst/>
            </a:prstGeom>
            <a:noFill/>
            <a:ln w="50800" cap="flat" cmpd="sng">
              <a:solidFill>
                <a:srgbClr val="90152A"/>
              </a:solidFill>
              <a:prstDash val="solid"/>
              <a:round/>
              <a:headEnd type="none" w="sm" len="sm"/>
              <a:tailEnd type="none" w="sm" len="sm"/>
            </a:ln>
          </p:spPr>
        </p:cxnSp>
      </p:grpSp>
      <p:pic>
        <p:nvPicPr>
          <p:cNvPr id="189" name="Google Shape;189;g79c4d70bb8_17_79" descr="top-logo.png"/>
          <p:cNvPicPr preferRelativeResize="0"/>
          <p:nvPr/>
        </p:nvPicPr>
        <p:blipFill rotWithShape="1">
          <a:blip r:embed="rId3">
            <a:alphaModFix/>
          </a:blip>
          <a:srcRect/>
          <a:stretch/>
        </p:blipFill>
        <p:spPr>
          <a:xfrm>
            <a:off x="325967" y="-6350"/>
            <a:ext cx="2298700" cy="130636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mpus Aerial">
  <p:cSld name="Campus Aerial">
    <p:spTree>
      <p:nvGrpSpPr>
        <p:cNvPr id="1" name="Shape 190"/>
        <p:cNvGrpSpPr/>
        <p:nvPr/>
      </p:nvGrpSpPr>
      <p:grpSpPr>
        <a:xfrm>
          <a:off x="0" y="0"/>
          <a:ext cx="0" cy="0"/>
          <a:chOff x="0" y="0"/>
          <a:chExt cx="0" cy="0"/>
        </a:xfrm>
      </p:grpSpPr>
      <p:pic>
        <p:nvPicPr>
          <p:cNvPr id="191" name="Google Shape;191;g79c4d70bb8_17_92"/>
          <p:cNvPicPr preferRelativeResize="0"/>
          <p:nvPr/>
        </p:nvPicPr>
        <p:blipFill rotWithShape="1">
          <a:blip r:embed="rId2">
            <a:alphaModFix/>
          </a:blip>
          <a:srcRect/>
          <a:stretch/>
        </p:blipFill>
        <p:spPr>
          <a:xfrm>
            <a:off x="5048249" y="0"/>
            <a:ext cx="5357813" cy="6858000"/>
          </a:xfrm>
          <a:prstGeom prst="rect">
            <a:avLst/>
          </a:prstGeom>
          <a:noFill/>
          <a:ln>
            <a:noFill/>
          </a:ln>
        </p:spPr>
      </p:pic>
      <p:sp>
        <p:nvSpPr>
          <p:cNvPr id="192" name="Google Shape;192;g79c4d70bb8_17_92"/>
          <p:cNvSpPr txBox="1">
            <a:spLocks noGrp="1"/>
          </p:cNvSpPr>
          <p:nvPr>
            <p:ph type="body" idx="1"/>
          </p:nvPr>
        </p:nvSpPr>
        <p:spPr>
          <a:xfrm>
            <a:off x="154519" y="4898571"/>
            <a:ext cx="6678600" cy="1256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3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3" name="Google Shape;193;g79c4d70bb8_17_92"/>
          <p:cNvSpPr txBox="1">
            <a:spLocks noGrp="1"/>
          </p:cNvSpPr>
          <p:nvPr>
            <p:ph type="body" idx="2"/>
          </p:nvPr>
        </p:nvSpPr>
        <p:spPr>
          <a:xfrm>
            <a:off x="165100" y="3534870"/>
            <a:ext cx="6657900" cy="12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4" name="Google Shape;194;g79c4d70bb8_17_92"/>
          <p:cNvSpPr txBox="1">
            <a:spLocks noGrp="1"/>
          </p:cNvSpPr>
          <p:nvPr>
            <p:ph type="body" idx="3"/>
          </p:nvPr>
        </p:nvSpPr>
        <p:spPr>
          <a:xfrm>
            <a:off x="165100" y="1725705"/>
            <a:ext cx="6668100" cy="1648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95" name="Google Shape;195;g79c4d70bb8_17_92"/>
          <p:cNvGrpSpPr/>
          <p:nvPr/>
        </p:nvGrpSpPr>
        <p:grpSpPr>
          <a:xfrm>
            <a:off x="-64" y="6419355"/>
            <a:ext cx="12191759" cy="438765"/>
            <a:chOff x="-48" y="4172975"/>
            <a:chExt cx="9144048" cy="438765"/>
          </a:xfrm>
        </p:grpSpPr>
        <p:cxnSp>
          <p:nvCxnSpPr>
            <p:cNvPr id="196" name="Google Shape;196;g79c4d70bb8_17_92"/>
            <p:cNvCxnSpPr/>
            <p:nvPr/>
          </p:nvCxnSpPr>
          <p:spPr>
            <a:xfrm rot="10800000">
              <a:off x="-48" y="4172975"/>
              <a:ext cx="3045000" cy="0"/>
            </a:xfrm>
            <a:prstGeom prst="straightConnector1">
              <a:avLst/>
            </a:prstGeom>
            <a:noFill/>
            <a:ln w="50800" cap="flat" cmpd="sng">
              <a:solidFill>
                <a:srgbClr val="DF7023"/>
              </a:solidFill>
              <a:prstDash val="solid"/>
              <a:round/>
              <a:headEnd type="none" w="sm" len="sm"/>
              <a:tailEnd type="none" w="sm" len="sm"/>
            </a:ln>
          </p:spPr>
        </p:cxnSp>
        <p:cxnSp>
          <p:nvCxnSpPr>
            <p:cNvPr id="197" name="Google Shape;197;g79c4d70bb8_17_92"/>
            <p:cNvCxnSpPr/>
            <p:nvPr/>
          </p:nvCxnSpPr>
          <p:spPr>
            <a:xfrm rot="10800000">
              <a:off x="3045000" y="4173532"/>
              <a:ext cx="6099000" cy="0"/>
            </a:xfrm>
            <a:prstGeom prst="straightConnector1">
              <a:avLst/>
            </a:prstGeom>
            <a:noFill/>
            <a:ln w="50800" cap="flat" cmpd="sng">
              <a:solidFill>
                <a:srgbClr val="0F787D"/>
              </a:solidFill>
              <a:prstDash val="solid"/>
              <a:round/>
              <a:headEnd type="none" w="sm" len="sm"/>
              <a:tailEnd type="none" w="sm" len="sm"/>
            </a:ln>
          </p:spPr>
        </p:cxnSp>
        <p:sp>
          <p:nvSpPr>
            <p:cNvPr id="198" name="Google Shape;198;g79c4d70bb8_17_92"/>
            <p:cNvSpPr/>
            <p:nvPr/>
          </p:nvSpPr>
          <p:spPr>
            <a:xfrm>
              <a:off x="0" y="4200140"/>
              <a:ext cx="9144000" cy="411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99" name="Google Shape;199;g79c4d70bb8_17_92"/>
          <p:cNvGrpSpPr/>
          <p:nvPr/>
        </p:nvGrpSpPr>
        <p:grpSpPr>
          <a:xfrm>
            <a:off x="-64" y="12207"/>
            <a:ext cx="12191759" cy="557"/>
            <a:chOff x="-48" y="12207"/>
            <a:chExt cx="9144048" cy="557"/>
          </a:xfrm>
        </p:grpSpPr>
        <p:cxnSp>
          <p:nvCxnSpPr>
            <p:cNvPr id="200" name="Google Shape;200;g79c4d70bb8_17_92"/>
            <p:cNvCxnSpPr/>
            <p:nvPr/>
          </p:nvCxnSpPr>
          <p:spPr>
            <a:xfrm rot="10800000">
              <a:off x="-48" y="12207"/>
              <a:ext cx="3045000" cy="0"/>
            </a:xfrm>
            <a:prstGeom prst="straightConnector1">
              <a:avLst/>
            </a:prstGeom>
            <a:noFill/>
            <a:ln w="50800" cap="flat" cmpd="sng">
              <a:solidFill>
                <a:srgbClr val="A5A5A5"/>
              </a:solidFill>
              <a:prstDash val="solid"/>
              <a:round/>
              <a:headEnd type="none" w="sm" len="sm"/>
              <a:tailEnd type="none" w="sm" len="sm"/>
            </a:ln>
          </p:spPr>
        </p:cxnSp>
        <p:cxnSp>
          <p:nvCxnSpPr>
            <p:cNvPr id="201" name="Google Shape;201;g79c4d70bb8_17_92"/>
            <p:cNvCxnSpPr/>
            <p:nvPr/>
          </p:nvCxnSpPr>
          <p:spPr>
            <a:xfrm rot="10800000">
              <a:off x="3045000" y="12764"/>
              <a:ext cx="6099000" cy="0"/>
            </a:xfrm>
            <a:prstGeom prst="straightConnector1">
              <a:avLst/>
            </a:prstGeom>
            <a:noFill/>
            <a:ln w="50800" cap="flat" cmpd="sng">
              <a:solidFill>
                <a:srgbClr val="90152A"/>
              </a:solidFill>
              <a:prstDash val="solid"/>
              <a:round/>
              <a:headEnd type="none" w="sm" len="sm"/>
              <a:tailEnd type="none" w="sm" len="sm"/>
            </a:ln>
          </p:spPr>
        </p:cxnSp>
      </p:grpSp>
      <p:pic>
        <p:nvPicPr>
          <p:cNvPr id="202" name="Google Shape;202;g79c4d70bb8_17_92" descr="top-logo.png"/>
          <p:cNvPicPr preferRelativeResize="0"/>
          <p:nvPr/>
        </p:nvPicPr>
        <p:blipFill rotWithShape="1">
          <a:blip r:embed="rId3">
            <a:alphaModFix/>
          </a:blip>
          <a:srcRect/>
          <a:stretch/>
        </p:blipFill>
        <p:spPr>
          <a:xfrm>
            <a:off x="325967" y="-6350"/>
            <a:ext cx="2298700" cy="130636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ubhead w/ Bullets">
  <p:cSld name="Subhead w/ Bullets">
    <p:spTree>
      <p:nvGrpSpPr>
        <p:cNvPr id="1" name="Shape 213"/>
        <p:cNvGrpSpPr/>
        <p:nvPr/>
      </p:nvGrpSpPr>
      <p:grpSpPr>
        <a:xfrm>
          <a:off x="0" y="0"/>
          <a:ext cx="0" cy="0"/>
          <a:chOff x="0" y="0"/>
          <a:chExt cx="0" cy="0"/>
        </a:xfrm>
      </p:grpSpPr>
      <p:sp>
        <p:nvSpPr>
          <p:cNvPr id="214" name="Google Shape;214;g79c4d70bb8_17_123"/>
          <p:cNvSpPr txBox="1">
            <a:spLocks noGrp="1"/>
          </p:cNvSpPr>
          <p:nvPr>
            <p:ph type="body" idx="1"/>
          </p:nvPr>
        </p:nvSpPr>
        <p:spPr>
          <a:xfrm>
            <a:off x="302684" y="1709351"/>
            <a:ext cx="11588700" cy="43845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100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lnSpc>
                <a:spcPct val="100000"/>
              </a:lnSpc>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lnSpc>
                <a:spcPct val="100000"/>
              </a:lnSpc>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lnSpc>
                <a:spcPct val="100000"/>
              </a:lnSpc>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lnSpc>
                <a:spcPct val="100000"/>
              </a:lnSpc>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5" name="Google Shape;215;g79c4d70bb8_17_123"/>
          <p:cNvSpPr txBox="1">
            <a:spLocks noGrp="1"/>
          </p:cNvSpPr>
          <p:nvPr>
            <p:ph type="sldNum" idx="12"/>
          </p:nvPr>
        </p:nvSpPr>
        <p:spPr>
          <a:xfrm>
            <a:off x="11395134" y="6460940"/>
            <a:ext cx="6354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16" name="Google Shape;216;g79c4d70bb8_17_123"/>
          <p:cNvSpPr txBox="1">
            <a:spLocks noGrp="1"/>
          </p:cNvSpPr>
          <p:nvPr>
            <p:ph type="title"/>
          </p:nvPr>
        </p:nvSpPr>
        <p:spPr>
          <a:xfrm>
            <a:off x="302684" y="418353"/>
            <a:ext cx="9737700" cy="535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7" name="Google Shape;217;g79c4d70bb8_17_123"/>
          <p:cNvSpPr txBox="1">
            <a:spLocks noGrp="1"/>
          </p:cNvSpPr>
          <p:nvPr>
            <p:ph type="body" idx="2"/>
          </p:nvPr>
        </p:nvSpPr>
        <p:spPr>
          <a:xfrm>
            <a:off x="302684" y="1006103"/>
            <a:ext cx="11588700" cy="4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lnSpc>
                <a:spcPct val="100000"/>
              </a:lnSpc>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lnSpc>
                <a:spcPct val="100000"/>
              </a:lnSpc>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100000"/>
              </a:lnSpc>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2.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cxnSp>
        <p:nvCxnSpPr>
          <p:cNvPr id="204" name="Google Shape;204;g79c4d70bb8_17_113"/>
          <p:cNvCxnSpPr/>
          <p:nvPr/>
        </p:nvCxnSpPr>
        <p:spPr>
          <a:xfrm>
            <a:off x="8132064" y="6419355"/>
            <a:ext cx="4059900" cy="0"/>
          </a:xfrm>
          <a:prstGeom prst="straightConnector1">
            <a:avLst/>
          </a:prstGeom>
          <a:noFill/>
          <a:ln w="50800" cap="flat" cmpd="sng">
            <a:solidFill>
              <a:srgbClr val="DF7023"/>
            </a:solidFill>
            <a:prstDash val="solid"/>
            <a:round/>
            <a:headEnd type="none" w="sm" len="sm"/>
            <a:tailEnd type="none" w="sm" len="sm"/>
          </a:ln>
        </p:spPr>
      </p:cxnSp>
      <p:cxnSp>
        <p:nvCxnSpPr>
          <p:cNvPr id="205" name="Google Shape;205;g79c4d70bb8_17_113"/>
          <p:cNvCxnSpPr/>
          <p:nvPr/>
        </p:nvCxnSpPr>
        <p:spPr>
          <a:xfrm>
            <a:off x="0" y="6419912"/>
            <a:ext cx="8132100" cy="0"/>
          </a:xfrm>
          <a:prstGeom prst="straightConnector1">
            <a:avLst/>
          </a:prstGeom>
          <a:noFill/>
          <a:ln w="50800" cap="flat" cmpd="sng">
            <a:solidFill>
              <a:srgbClr val="0F787D"/>
            </a:solidFill>
            <a:prstDash val="solid"/>
            <a:round/>
            <a:headEnd type="none" w="sm" len="sm"/>
            <a:tailEnd type="none" w="sm" len="sm"/>
          </a:ln>
        </p:spPr>
      </p:cxnSp>
      <p:sp>
        <p:nvSpPr>
          <p:cNvPr id="206" name="Google Shape;206;g79c4d70bb8_17_113"/>
          <p:cNvSpPr/>
          <p:nvPr/>
        </p:nvSpPr>
        <p:spPr>
          <a:xfrm>
            <a:off x="0" y="6446520"/>
            <a:ext cx="12192000" cy="411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07" name="Google Shape;207;g79c4d70bb8_17_113"/>
          <p:cNvPicPr preferRelativeResize="0"/>
          <p:nvPr/>
        </p:nvPicPr>
        <p:blipFill rotWithShape="1">
          <a:blip r:embed="rId6">
            <a:alphaModFix/>
          </a:blip>
          <a:srcRect/>
          <a:stretch/>
        </p:blipFill>
        <p:spPr>
          <a:xfrm>
            <a:off x="7188200" y="6584950"/>
            <a:ext cx="2933700" cy="127000"/>
          </a:xfrm>
          <a:prstGeom prst="rect">
            <a:avLst/>
          </a:prstGeom>
          <a:noFill/>
          <a:ln>
            <a:noFill/>
          </a:ln>
        </p:spPr>
      </p:pic>
      <p:sp>
        <p:nvSpPr>
          <p:cNvPr id="208" name="Google Shape;208;g79c4d70bb8_17_113"/>
          <p:cNvSpPr txBox="1">
            <a:spLocks noGrp="1"/>
          </p:cNvSpPr>
          <p:nvPr>
            <p:ph type="sldNum" idx="12"/>
          </p:nvPr>
        </p:nvSpPr>
        <p:spPr>
          <a:xfrm>
            <a:off x="11395134" y="6460940"/>
            <a:ext cx="6354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grpSp>
        <p:nvGrpSpPr>
          <p:cNvPr id="209" name="Google Shape;209;g79c4d70bb8_17_113"/>
          <p:cNvGrpSpPr/>
          <p:nvPr/>
        </p:nvGrpSpPr>
        <p:grpSpPr>
          <a:xfrm>
            <a:off x="0" y="0"/>
            <a:ext cx="12191759" cy="928828"/>
            <a:chOff x="0" y="0"/>
            <a:chExt cx="9144048" cy="928828"/>
          </a:xfrm>
        </p:grpSpPr>
        <p:cxnSp>
          <p:nvCxnSpPr>
            <p:cNvPr id="210" name="Google Shape;210;g79c4d70bb8_17_113"/>
            <p:cNvCxnSpPr/>
            <p:nvPr/>
          </p:nvCxnSpPr>
          <p:spPr>
            <a:xfrm>
              <a:off x="6099048" y="26122"/>
              <a:ext cx="3045000" cy="0"/>
            </a:xfrm>
            <a:prstGeom prst="straightConnector1">
              <a:avLst/>
            </a:prstGeom>
            <a:noFill/>
            <a:ln w="50800" cap="flat" cmpd="sng">
              <a:solidFill>
                <a:srgbClr val="A5A5A5"/>
              </a:solidFill>
              <a:prstDash val="solid"/>
              <a:round/>
              <a:headEnd type="none" w="sm" len="sm"/>
              <a:tailEnd type="none" w="sm" len="sm"/>
            </a:ln>
          </p:spPr>
        </p:cxnSp>
        <p:cxnSp>
          <p:nvCxnSpPr>
            <p:cNvPr id="211" name="Google Shape;211;g79c4d70bb8_17_113"/>
            <p:cNvCxnSpPr/>
            <p:nvPr/>
          </p:nvCxnSpPr>
          <p:spPr>
            <a:xfrm>
              <a:off x="0" y="26679"/>
              <a:ext cx="6099000" cy="0"/>
            </a:xfrm>
            <a:prstGeom prst="straightConnector1">
              <a:avLst/>
            </a:prstGeom>
            <a:noFill/>
            <a:ln w="50800" cap="flat" cmpd="sng">
              <a:solidFill>
                <a:srgbClr val="90152A"/>
              </a:solidFill>
              <a:prstDash val="solid"/>
              <a:round/>
              <a:headEnd type="none" w="sm" len="sm"/>
              <a:tailEnd type="none" w="sm" len="sm"/>
            </a:ln>
          </p:spPr>
        </p:cxnSp>
        <p:pic>
          <p:nvPicPr>
            <p:cNvPr id="212" name="Google Shape;212;g79c4d70bb8_17_113"/>
            <p:cNvPicPr preferRelativeResize="0"/>
            <p:nvPr/>
          </p:nvPicPr>
          <p:blipFill rotWithShape="1">
            <a:blip r:embed="rId7">
              <a:alphaModFix/>
            </a:blip>
            <a:srcRect t="13020" r="68664"/>
            <a:stretch/>
          </p:blipFill>
          <p:spPr>
            <a:xfrm>
              <a:off x="8323018" y="0"/>
              <a:ext cx="588773" cy="928828"/>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72" r:id="rId1"/>
    <p:sldLayoutId id="2147483675" r:id="rId2"/>
    <p:sldLayoutId id="2147483676" r:id="rId3"/>
    <p:sldLayoutId id="214748367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implilearn.com/tutorials/artificial-intelligence-tutorial/artificial-intelligence-applications" TargetMode="External"/><Relationship Id="rId7" Type="http://schemas.openxmlformats.org/officeDocument/2006/relationships/hyperlink" Target="https://blogs.gartner.com/avivah-litan/2021/01/21/top-5-priorities-for-managing-ai-risk-within-gartners-most-framework/"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hyperlink" Target="https://www.cloudmoyo.com/blog/ai-ml-automation/top-10-potential-ai-artificial-intelligence-problems/#:~:text=One%20of%20the%20biggest%20Artificial,sensor%20data%20as%20its%20input.&amp;text=The%20algorithm%20becomes%20strong%20and,isn't%20fed%20into%20it" TargetMode="External"/><Relationship Id="rId5" Type="http://schemas.openxmlformats.org/officeDocument/2006/relationships/hyperlink" Target="https://futureoflife.org/background/benefits-risks-of-artificial-intelligence/" TargetMode="External"/><Relationship Id="rId4" Type="http://schemas.openxmlformats.org/officeDocument/2006/relationships/hyperlink" Target="https://builtin.com/artificial-intelligenc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79c4d70bb8_17_105"/>
          <p:cNvSpPr txBox="1">
            <a:spLocks noGrp="1"/>
          </p:cNvSpPr>
          <p:nvPr>
            <p:ph type="body" idx="2"/>
          </p:nvPr>
        </p:nvSpPr>
        <p:spPr>
          <a:xfrm>
            <a:off x="4489300" y="470253"/>
            <a:ext cx="6668000" cy="59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3000" b="0" i="0" strike="noStrike" cap="none">
                <a:solidFill>
                  <a:schemeClr val="dk1"/>
                </a:solidFill>
              </a:rPr>
              <a:t>    </a:t>
            </a:r>
            <a:endParaRPr sz="3000" b="0" i="0" strike="noStrike" cap="none">
              <a:solidFill>
                <a:schemeClr val="dk1"/>
              </a:solidFill>
            </a:endParaRPr>
          </a:p>
        </p:txBody>
      </p:sp>
      <p:sp>
        <p:nvSpPr>
          <p:cNvPr id="2" name="TextBox 1">
            <a:extLst>
              <a:ext uri="{FF2B5EF4-FFF2-40B4-BE49-F238E27FC236}">
                <a16:creationId xmlns:a16="http://schemas.microsoft.com/office/drawing/2014/main" id="{AEF9F5E0-F9EA-1F48-8CB4-B6775C992AA6}"/>
              </a:ext>
            </a:extLst>
          </p:cNvPr>
          <p:cNvSpPr txBox="1"/>
          <p:nvPr/>
        </p:nvSpPr>
        <p:spPr>
          <a:xfrm>
            <a:off x="951977" y="1979112"/>
            <a:ext cx="8830849" cy="584775"/>
          </a:xfrm>
          <a:prstGeom prst="rect">
            <a:avLst/>
          </a:prstGeom>
          <a:noFill/>
        </p:spPr>
        <p:txBody>
          <a:bodyPr wrap="square" rtlCol="0">
            <a:spAutoFit/>
          </a:bodyPr>
          <a:lstStyle/>
          <a:p>
            <a:r>
              <a:rPr lang="en-US" sz="3200"/>
              <a:t>Artificial Intelligence – IT Issues &amp; Technology</a:t>
            </a:r>
          </a:p>
        </p:txBody>
      </p:sp>
      <p:sp>
        <p:nvSpPr>
          <p:cNvPr id="5" name="TextBox 4">
            <a:extLst>
              <a:ext uri="{FF2B5EF4-FFF2-40B4-BE49-F238E27FC236}">
                <a16:creationId xmlns:a16="http://schemas.microsoft.com/office/drawing/2014/main" id="{F9B20C81-2007-F341-9C0D-C08A39EF98EA}"/>
              </a:ext>
            </a:extLst>
          </p:cNvPr>
          <p:cNvSpPr txBox="1"/>
          <p:nvPr/>
        </p:nvSpPr>
        <p:spPr>
          <a:xfrm>
            <a:off x="951978" y="3045912"/>
            <a:ext cx="6475956" cy="2308324"/>
          </a:xfrm>
          <a:prstGeom prst="rect">
            <a:avLst/>
          </a:prstGeom>
          <a:noFill/>
        </p:spPr>
        <p:txBody>
          <a:bodyPr wrap="square" rtlCol="0">
            <a:spAutoFit/>
          </a:bodyPr>
          <a:lstStyle/>
          <a:p>
            <a:r>
              <a:rPr lang="en-US" sz="3200" u="sng"/>
              <a:t>Team 2</a:t>
            </a:r>
          </a:p>
          <a:p>
            <a:r>
              <a:rPr lang="en-US" sz="2000"/>
              <a:t>Irfan </a:t>
            </a:r>
            <a:r>
              <a:rPr lang="en-US" sz="2000" err="1"/>
              <a:t>Olia</a:t>
            </a:r>
            <a:endParaRPr lang="en-US" sz="2000"/>
          </a:p>
          <a:p>
            <a:r>
              <a:rPr lang="en-US" sz="2000"/>
              <a:t>Harshit Joshi</a:t>
            </a:r>
          </a:p>
          <a:p>
            <a:r>
              <a:rPr lang="en-US" sz="2000"/>
              <a:t>Siddharth Gulati</a:t>
            </a:r>
          </a:p>
          <a:p>
            <a:r>
              <a:rPr lang="en-US" sz="2000" err="1"/>
              <a:t>Parth</a:t>
            </a:r>
            <a:r>
              <a:rPr lang="en-US" sz="2000"/>
              <a:t> Maheshwari</a:t>
            </a:r>
          </a:p>
          <a:p>
            <a:endParaRPr lang="en-US" sz="32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79c4d70bb8_23_41"/>
          <p:cNvSpPr txBox="1">
            <a:spLocks noGrp="1"/>
          </p:cNvSpPr>
          <p:nvPr>
            <p:ph type="sldNum" idx="12"/>
          </p:nvPr>
        </p:nvSpPr>
        <p:spPr>
          <a:xfrm>
            <a:off x="11395134" y="6460940"/>
            <a:ext cx="6357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888888"/>
                </a:solidFill>
                <a:latin typeface="Arial"/>
                <a:ea typeface="Arial"/>
                <a:cs typeface="Arial"/>
                <a:sym typeface="Arial"/>
              </a:rPr>
              <a:t>10</a:t>
            </a:fld>
            <a:endParaRPr sz="1100" b="0" i="0" u="none" strike="noStrike" cap="none">
              <a:solidFill>
                <a:srgbClr val="888888"/>
              </a:solidFill>
              <a:latin typeface="Arial"/>
              <a:ea typeface="Arial"/>
              <a:cs typeface="Arial"/>
              <a:sym typeface="Arial"/>
            </a:endParaRPr>
          </a:p>
        </p:txBody>
      </p:sp>
      <p:sp>
        <p:nvSpPr>
          <p:cNvPr id="435" name="Google Shape;435;g79c4d70bb8_23_41"/>
          <p:cNvSpPr txBox="1">
            <a:spLocks noGrp="1"/>
          </p:cNvSpPr>
          <p:nvPr>
            <p:ph type="title"/>
          </p:nvPr>
        </p:nvSpPr>
        <p:spPr>
          <a:xfrm>
            <a:off x="302684" y="418353"/>
            <a:ext cx="9737700" cy="535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US"/>
              <a:t>SWOT Analysis</a:t>
            </a:r>
            <a:endParaRPr sz="3000" b="1" i="0" strike="noStrike" cap="none">
              <a:solidFill>
                <a:schemeClr val="dk1"/>
              </a:solidFill>
              <a:latin typeface="Arial"/>
              <a:ea typeface="Arial"/>
              <a:cs typeface="Arial"/>
              <a:sym typeface="Arial"/>
            </a:endParaRPr>
          </a:p>
        </p:txBody>
      </p:sp>
      <p:sp>
        <p:nvSpPr>
          <p:cNvPr id="436" name="Google Shape;436;g79c4d70bb8_23_41"/>
          <p:cNvSpPr/>
          <p:nvPr/>
        </p:nvSpPr>
        <p:spPr>
          <a:xfrm>
            <a:off x="2689746" y="1540802"/>
            <a:ext cx="3243900" cy="1892400"/>
          </a:xfrm>
          <a:prstGeom prst="roundRect">
            <a:avLst>
              <a:gd name="adj" fmla="val 16667"/>
            </a:avLst>
          </a:prstGeom>
          <a:no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300" b="1" i="1">
              <a:solidFill>
                <a:srgbClr val="2E75B5"/>
              </a:solidFill>
              <a:latin typeface="Merriweather"/>
              <a:ea typeface="Merriweather"/>
              <a:cs typeface="Merriweather"/>
              <a:sym typeface="Merriweather"/>
            </a:endParaRPr>
          </a:p>
        </p:txBody>
      </p:sp>
      <p:sp>
        <p:nvSpPr>
          <p:cNvPr id="437" name="Google Shape;437;g79c4d70bb8_23_41"/>
          <p:cNvSpPr/>
          <p:nvPr/>
        </p:nvSpPr>
        <p:spPr>
          <a:xfrm>
            <a:off x="6357295" y="1540802"/>
            <a:ext cx="3243900" cy="1892400"/>
          </a:xfrm>
          <a:prstGeom prst="roundRect">
            <a:avLst>
              <a:gd name="adj" fmla="val 16667"/>
            </a:avLst>
          </a:prstGeom>
          <a:gradFill>
            <a:gsLst>
              <a:gs pos="0">
                <a:srgbClr val="7FB75F"/>
              </a:gs>
              <a:gs pos="50000">
                <a:srgbClr val="6EB141"/>
              </a:gs>
              <a:gs pos="100000">
                <a:srgbClr val="5FA134"/>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300" b="1" i="1">
              <a:solidFill>
                <a:srgbClr val="FFFFFF"/>
              </a:solidFill>
              <a:latin typeface="Calibri"/>
              <a:ea typeface="Calibri"/>
              <a:cs typeface="Calibri"/>
              <a:sym typeface="Calibri"/>
            </a:endParaRPr>
          </a:p>
        </p:txBody>
      </p:sp>
      <p:sp>
        <p:nvSpPr>
          <p:cNvPr id="438" name="Google Shape;438;g79c4d70bb8_23_41"/>
          <p:cNvSpPr/>
          <p:nvPr/>
        </p:nvSpPr>
        <p:spPr>
          <a:xfrm>
            <a:off x="2710065" y="3742198"/>
            <a:ext cx="3223580" cy="1902560"/>
          </a:xfrm>
          <a:prstGeom prst="roundRect">
            <a:avLst>
              <a:gd name="adj" fmla="val 16667"/>
            </a:avLst>
          </a:prstGeom>
          <a:gradFill>
            <a:gsLst>
              <a:gs pos="0">
                <a:srgbClr val="AEAEAE"/>
              </a:gs>
              <a:gs pos="50000">
                <a:srgbClr val="A4A4A4"/>
              </a:gs>
              <a:gs pos="100000">
                <a:srgbClr val="909090"/>
              </a:gs>
            </a:gsLst>
            <a:lin ang="5400700"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algn="ctr" rtl="0"/>
            <a:r>
              <a:rPr lang="en-US">
                <a:latin typeface="+mn-lt"/>
                <a:ea typeface="Segoe UI"/>
                <a:cs typeface="Segoe UI"/>
              </a:rPr>
              <a:t>​</a:t>
            </a:r>
          </a:p>
          <a:p>
            <a:pPr marL="285750" lvl="0" indent="-285750" rtl="0">
              <a:buFont typeface="Arial" panose="020B0604020202020204" pitchFamily="34" charset="0"/>
              <a:buChar char="•"/>
            </a:pPr>
            <a:r>
              <a:rPr lang="en-US" b="1">
                <a:solidFill>
                  <a:srgbClr val="FFFFFF"/>
                </a:solidFill>
                <a:latin typeface="+mn-lt"/>
                <a:ea typeface="Arial"/>
                <a:cs typeface="Arial"/>
              </a:rPr>
              <a:t>Au</a:t>
            </a:r>
            <a:r>
              <a:rPr lang="en-US" sz="1200" b="1">
                <a:solidFill>
                  <a:srgbClr val="FFFFFF"/>
                </a:solidFill>
                <a:latin typeface="+mn-lt"/>
                <a:ea typeface="Arial"/>
                <a:cs typeface="Arial"/>
              </a:rPr>
              <a:t>tomation </a:t>
            </a:r>
            <a:r>
              <a:rPr lang="en-US" sz="1200">
                <a:latin typeface="+mn-lt"/>
                <a:ea typeface="Arial"/>
                <a:cs typeface="Arial"/>
              </a:rPr>
              <a:t>​</a:t>
            </a:r>
          </a:p>
          <a:p>
            <a:pPr marL="171450" indent="-171450">
              <a:buFont typeface="Arial" panose="020B0604020202020204" pitchFamily="34" charset="0"/>
              <a:buChar char="•"/>
            </a:pPr>
            <a:r>
              <a:rPr lang="en-US" sz="1200" b="1" err="1">
                <a:solidFill>
                  <a:srgbClr val="FFFFFF"/>
                </a:solidFill>
                <a:latin typeface="+mn-lt"/>
                <a:ea typeface="Arial"/>
                <a:cs typeface="Arial"/>
              </a:rPr>
              <a:t>Behaviour</a:t>
            </a:r>
            <a:r>
              <a:rPr lang="en-US" sz="1200" b="1">
                <a:solidFill>
                  <a:srgbClr val="FFFFFF"/>
                </a:solidFill>
                <a:latin typeface="+mn-lt"/>
                <a:ea typeface="Arial"/>
                <a:cs typeface="Arial"/>
              </a:rPr>
              <a:t> Prediction and Decision</a:t>
            </a:r>
            <a:r>
              <a:rPr lang="en-US" sz="1200" b="1">
                <a:solidFill>
                  <a:srgbClr val="FFFFFF"/>
                </a:solidFill>
                <a:latin typeface="+mn-lt"/>
              </a:rPr>
              <a:t> Ma-king</a:t>
            </a:r>
            <a:r>
              <a:rPr lang="en-US" sz="1200">
                <a:latin typeface="+mn-lt"/>
                <a:ea typeface="Arial"/>
                <a:cs typeface="Arial"/>
              </a:rPr>
              <a:t>​</a:t>
            </a:r>
          </a:p>
          <a:p>
            <a:pPr marL="171450" lvl="0" indent="-171450" rtl="0">
              <a:buFont typeface="Arial" panose="020B0604020202020204" pitchFamily="34" charset="0"/>
              <a:buChar char="•"/>
            </a:pPr>
            <a:r>
              <a:rPr lang="en-US" sz="1200" b="1">
                <a:solidFill>
                  <a:srgbClr val="FFFFFF"/>
                </a:solidFill>
                <a:latin typeface="+mn-lt"/>
                <a:ea typeface="Arial"/>
                <a:cs typeface="Arial"/>
              </a:rPr>
              <a:t>Big Data</a:t>
            </a:r>
          </a:p>
          <a:p>
            <a:pPr marL="171450" indent="-171450">
              <a:buFont typeface="Arial" panose="020B0604020202020204" pitchFamily="34" charset="0"/>
              <a:buChar char="•"/>
            </a:pPr>
            <a:r>
              <a:rPr lang="en-US" sz="1200" b="1">
                <a:solidFill>
                  <a:srgbClr val="FFFFFF"/>
                </a:solidFill>
                <a:latin typeface="+mn-lt"/>
              </a:rPr>
              <a:t>Easy to make the </a:t>
            </a:r>
            <a:r>
              <a:rPr lang="en-US" sz="1200" b="1" err="1">
                <a:solidFill>
                  <a:srgbClr val="FFFFFF"/>
                </a:solidFill>
                <a:latin typeface="+mn-lt"/>
              </a:rPr>
              <a:t>exsisting</a:t>
            </a:r>
            <a:r>
              <a:rPr lang="en-US" sz="1200" b="1">
                <a:solidFill>
                  <a:srgbClr val="FFFFFF"/>
                </a:solidFill>
                <a:latin typeface="+mn-lt"/>
              </a:rPr>
              <a:t> technology smart than developing a new one</a:t>
            </a:r>
          </a:p>
        </p:txBody>
      </p:sp>
      <p:sp>
        <p:nvSpPr>
          <p:cNvPr id="439" name="Google Shape;439;g79c4d70bb8_23_41"/>
          <p:cNvSpPr/>
          <p:nvPr/>
        </p:nvSpPr>
        <p:spPr>
          <a:xfrm>
            <a:off x="6367455" y="3775763"/>
            <a:ext cx="3233740" cy="1902560"/>
          </a:xfrm>
          <a:prstGeom prst="roundRect">
            <a:avLst>
              <a:gd name="adj" fmla="val 16667"/>
            </a:avLst>
          </a:prstGeom>
          <a:gradFill>
            <a:gsLst>
              <a:gs pos="0">
                <a:srgbClr val="F08B54"/>
              </a:gs>
              <a:gs pos="50000">
                <a:srgbClr val="F67A26"/>
              </a:gs>
              <a:gs pos="100000">
                <a:srgbClr val="E36A1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285750" indent="-285750">
              <a:buChar char="•"/>
            </a:pPr>
            <a:r>
              <a:rPr lang="en-US" b="1">
                <a:solidFill>
                  <a:srgbClr val="FFFFFF"/>
                </a:solidFill>
                <a:latin typeface="Calibri"/>
                <a:ea typeface="Calibri"/>
                <a:cs typeface="Calibri"/>
              </a:rPr>
              <a:t>Legal Challenges</a:t>
            </a:r>
            <a:endParaRPr lang="en-US"/>
          </a:p>
          <a:p>
            <a:pPr marL="285750" indent="-285750">
              <a:buChar char="•"/>
            </a:pPr>
            <a:r>
              <a:rPr lang="en-US" b="1">
                <a:solidFill>
                  <a:srgbClr val="FFFFFF"/>
                </a:solidFill>
                <a:latin typeface="Calibri"/>
                <a:ea typeface="Calibri"/>
                <a:cs typeface="Calibri"/>
              </a:rPr>
              <a:t>Safety and Ethical Usage</a:t>
            </a:r>
          </a:p>
          <a:p>
            <a:pPr marL="285750" indent="-285750">
              <a:buChar char="•"/>
            </a:pPr>
            <a:r>
              <a:rPr lang="en-US" b="1">
                <a:solidFill>
                  <a:srgbClr val="FFFFFF"/>
                </a:solidFill>
                <a:latin typeface="Calibri"/>
                <a:ea typeface="Calibri"/>
                <a:cs typeface="Calibri"/>
              </a:rPr>
              <a:t>AI Myths</a:t>
            </a:r>
          </a:p>
          <a:p>
            <a:pPr marL="285750" indent="-285750">
              <a:buChar char="•"/>
            </a:pPr>
            <a:r>
              <a:rPr lang="en-US" b="1">
                <a:solidFill>
                  <a:srgbClr val="FFFFFF"/>
                </a:solidFill>
                <a:latin typeface="Calibri"/>
                <a:ea typeface="Calibri"/>
                <a:cs typeface="Calibri"/>
              </a:rPr>
              <a:t>Control</a:t>
            </a:r>
          </a:p>
        </p:txBody>
      </p:sp>
      <p:cxnSp>
        <p:nvCxnSpPr>
          <p:cNvPr id="440" name="Google Shape;440;g79c4d70bb8_23_41"/>
          <p:cNvCxnSpPr/>
          <p:nvPr/>
        </p:nvCxnSpPr>
        <p:spPr>
          <a:xfrm>
            <a:off x="6096000" y="1324712"/>
            <a:ext cx="0" cy="4526100"/>
          </a:xfrm>
          <a:prstGeom prst="straightConnector1">
            <a:avLst/>
          </a:prstGeom>
          <a:noFill/>
          <a:ln w="19050" cap="flat" cmpd="sng">
            <a:solidFill>
              <a:schemeClr val="accent3"/>
            </a:solidFill>
            <a:prstDash val="solid"/>
            <a:miter lim="800000"/>
            <a:headEnd type="none" w="sm" len="sm"/>
            <a:tailEnd type="none" w="sm" len="sm"/>
          </a:ln>
        </p:spPr>
      </p:cxnSp>
      <p:cxnSp>
        <p:nvCxnSpPr>
          <p:cNvPr id="441" name="Google Shape;441;g79c4d70bb8_23_41"/>
          <p:cNvCxnSpPr/>
          <p:nvPr/>
        </p:nvCxnSpPr>
        <p:spPr>
          <a:xfrm>
            <a:off x="1981200" y="3587694"/>
            <a:ext cx="8229600" cy="0"/>
          </a:xfrm>
          <a:prstGeom prst="straightConnector1">
            <a:avLst/>
          </a:prstGeom>
          <a:noFill/>
          <a:ln w="19050" cap="flat" cmpd="sng">
            <a:solidFill>
              <a:schemeClr val="accent3"/>
            </a:solidFill>
            <a:prstDash val="solid"/>
            <a:miter lim="800000"/>
            <a:headEnd type="none" w="sm" len="sm"/>
            <a:tailEnd type="none" w="sm" len="sm"/>
          </a:ln>
        </p:spPr>
      </p:cxnSp>
      <p:sp>
        <p:nvSpPr>
          <p:cNvPr id="442" name="Google Shape;442;g79c4d70bb8_23_41"/>
          <p:cNvSpPr txBox="1"/>
          <p:nvPr/>
        </p:nvSpPr>
        <p:spPr>
          <a:xfrm>
            <a:off x="2743200" y="3898144"/>
            <a:ext cx="3223800" cy="98484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OPPORTUNITIES</a:t>
            </a:r>
            <a:r>
              <a:rPr lang="en-US" sz="1400" b="1">
                <a:solidFill>
                  <a:schemeClr val="lt1"/>
                </a:solidFill>
                <a:latin typeface="Calibri"/>
                <a:ea typeface="Calibri"/>
                <a:cs typeface="Calibri"/>
                <a:sym typeface="Calibri"/>
              </a:rPr>
              <a:t>:</a:t>
            </a:r>
            <a:endParaRPr lang="en-US" sz="1400" b="1">
              <a:solidFill>
                <a:schemeClr val="lt1"/>
              </a:solidFill>
              <a:latin typeface="Calibri"/>
              <a:ea typeface="Calibri"/>
              <a:cs typeface="Calibri"/>
            </a:endParaRPr>
          </a:p>
          <a:p>
            <a:pPr algn="ctr"/>
            <a:endParaRPr lang="en-US" b="1">
              <a:solidFill>
                <a:schemeClr val="lt1"/>
              </a:solidFill>
              <a:latin typeface="Calibri"/>
              <a:cs typeface="Calibri"/>
            </a:endParaRPr>
          </a:p>
          <a:p>
            <a:pPr marL="285750" indent="-285750">
              <a:buChar char="•"/>
            </a:pPr>
            <a:endParaRPr lang="en-US" b="1">
              <a:solidFill>
                <a:schemeClr val="lt1"/>
              </a:solidFill>
            </a:endParaRPr>
          </a:p>
          <a:p>
            <a:pPr marL="0" marR="0" lvl="0" indent="0" algn="ctr" rtl="0">
              <a:spcBef>
                <a:spcPts val="0"/>
              </a:spcBef>
              <a:spcAft>
                <a:spcPts val="0"/>
              </a:spcAft>
              <a:buNone/>
            </a:pPr>
            <a:endParaRPr sz="1400" b="1">
              <a:solidFill>
                <a:schemeClr val="lt1"/>
              </a:solidFill>
              <a:latin typeface="Calibri"/>
              <a:ea typeface="Calibri"/>
              <a:cs typeface="Calibri"/>
              <a:sym typeface="Calibri"/>
            </a:endParaRPr>
          </a:p>
        </p:txBody>
      </p:sp>
      <p:sp>
        <p:nvSpPr>
          <p:cNvPr id="443" name="Google Shape;443;g79c4d70bb8_23_41"/>
          <p:cNvSpPr txBox="1"/>
          <p:nvPr/>
        </p:nvSpPr>
        <p:spPr>
          <a:xfrm>
            <a:off x="6396815" y="3896023"/>
            <a:ext cx="32238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THREATS</a:t>
            </a:r>
            <a:r>
              <a:rPr lang="en-US" sz="1400" b="1">
                <a:solidFill>
                  <a:schemeClr val="lt1"/>
                </a:solidFill>
                <a:latin typeface="Calibri"/>
                <a:ea typeface="Calibri"/>
                <a:cs typeface="Calibri"/>
                <a:sym typeface="Calibri"/>
              </a:rPr>
              <a:t>:</a:t>
            </a:r>
            <a:endParaRPr/>
          </a:p>
          <a:p>
            <a:pPr marL="0" marR="0" lvl="0" indent="0" algn="ctr" rtl="0">
              <a:spcBef>
                <a:spcPts val="0"/>
              </a:spcBef>
              <a:spcAft>
                <a:spcPts val="0"/>
              </a:spcAft>
              <a:buNone/>
            </a:pPr>
            <a:endParaRPr sz="1400" b="1">
              <a:solidFill>
                <a:schemeClr val="lt1"/>
              </a:solidFill>
              <a:latin typeface="Calibri"/>
              <a:ea typeface="Calibri"/>
              <a:cs typeface="Calibri"/>
              <a:sym typeface="Calibri"/>
            </a:endParaRPr>
          </a:p>
        </p:txBody>
      </p:sp>
      <p:sp>
        <p:nvSpPr>
          <p:cNvPr id="444" name="Google Shape;444;g79c4d70bb8_23_41"/>
          <p:cNvSpPr/>
          <p:nvPr/>
        </p:nvSpPr>
        <p:spPr>
          <a:xfrm>
            <a:off x="2689746" y="1540802"/>
            <a:ext cx="3243900" cy="1892400"/>
          </a:xfrm>
          <a:prstGeom prst="roundRect">
            <a:avLst>
              <a:gd name="adj" fmla="val 16667"/>
            </a:avLst>
          </a:prstGeom>
          <a:gradFill>
            <a:gsLst>
              <a:gs pos="0">
                <a:srgbClr val="70A5DA"/>
              </a:gs>
              <a:gs pos="50000">
                <a:srgbClr val="539BDB"/>
              </a:gs>
              <a:gs pos="100000">
                <a:srgbClr val="4288C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300" b="1" i="1">
              <a:solidFill>
                <a:srgbClr val="FFFFFF"/>
              </a:solidFill>
              <a:latin typeface="Calibri"/>
              <a:ea typeface="Calibri"/>
              <a:cs typeface="Calibri"/>
              <a:sym typeface="Calibri"/>
            </a:endParaRPr>
          </a:p>
        </p:txBody>
      </p:sp>
      <p:sp>
        <p:nvSpPr>
          <p:cNvPr id="445" name="Google Shape;445;g79c4d70bb8_23_41"/>
          <p:cNvSpPr txBox="1"/>
          <p:nvPr/>
        </p:nvSpPr>
        <p:spPr>
          <a:xfrm>
            <a:off x="2689640" y="1656794"/>
            <a:ext cx="3244120" cy="23698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STRENGTHS:</a:t>
            </a:r>
            <a:endParaRPr sz="1600" b="1">
              <a:solidFill>
                <a:schemeClr val="lt1"/>
              </a:solidFill>
              <a:latin typeface="Calibri"/>
              <a:ea typeface="Calibri"/>
              <a:cs typeface="Calibri"/>
              <a:sym typeface="Calibri"/>
            </a:endParaRPr>
          </a:p>
          <a:p>
            <a:pPr marL="285750" indent="-285750">
              <a:buChar char="•"/>
            </a:pPr>
            <a:r>
              <a:rPr lang="en-US" b="1">
                <a:solidFill>
                  <a:schemeClr val="lt1"/>
                </a:solidFill>
                <a:latin typeface="Calibri"/>
                <a:ea typeface="Calibri"/>
                <a:cs typeface="Calibri"/>
              </a:rPr>
              <a:t>Ability to Work 24x7</a:t>
            </a:r>
          </a:p>
          <a:p>
            <a:pPr marL="285750" indent="-285750">
              <a:buChar char="•"/>
            </a:pPr>
            <a:r>
              <a:rPr lang="en-US" b="1">
                <a:solidFill>
                  <a:schemeClr val="lt1"/>
                </a:solidFill>
                <a:latin typeface="Calibri"/>
                <a:ea typeface="Calibri"/>
                <a:cs typeface="Calibri"/>
              </a:rPr>
              <a:t>Always Learning and Becoming Better</a:t>
            </a:r>
          </a:p>
          <a:p>
            <a:pPr marL="285750" indent="-285750">
              <a:buChar char="•"/>
            </a:pPr>
            <a:r>
              <a:rPr lang="en-US" b="1">
                <a:solidFill>
                  <a:schemeClr val="lt1"/>
                </a:solidFill>
                <a:latin typeface="Calibri"/>
                <a:ea typeface="Calibri"/>
                <a:cs typeface="Calibri"/>
              </a:rPr>
              <a:t>Major Advantage for R&amp;D</a:t>
            </a:r>
          </a:p>
          <a:p>
            <a:pPr marL="285750" indent="-285750">
              <a:buChar char="•"/>
            </a:pPr>
            <a:r>
              <a:rPr lang="en-US" b="1">
                <a:solidFill>
                  <a:schemeClr val="lt1"/>
                </a:solidFill>
                <a:latin typeface="Calibri"/>
                <a:ea typeface="Calibri"/>
                <a:cs typeface="Calibri"/>
              </a:rPr>
              <a:t>Can Fit into Any Environment</a:t>
            </a:r>
          </a:p>
          <a:p>
            <a:pPr marL="285750" marR="0" lvl="0" indent="-285750" rtl="0">
              <a:spcBef>
                <a:spcPts val="0"/>
              </a:spcBef>
              <a:spcAft>
                <a:spcPts val="0"/>
              </a:spcAft>
              <a:buChar char="•"/>
            </a:pPr>
            <a:endParaRPr lang="en-US" sz="1600" b="1">
              <a:solidFill>
                <a:schemeClr val="lt1"/>
              </a:solidFill>
              <a:latin typeface="Calibri"/>
              <a:ea typeface="Calibri"/>
              <a:cs typeface="Calibri"/>
            </a:endParaRPr>
          </a:p>
          <a:p>
            <a:pPr marL="285750" indent="-285750">
              <a:buChar char="•"/>
            </a:pPr>
            <a:endParaRPr lang="en-US" sz="1600" b="1">
              <a:solidFill>
                <a:schemeClr val="lt1"/>
              </a:solidFill>
              <a:latin typeface="Calibri"/>
              <a:ea typeface="Calibri"/>
              <a:cs typeface="Calibri"/>
            </a:endParaRPr>
          </a:p>
          <a:p>
            <a:pPr algn="ctr"/>
            <a:endParaRPr lang="en-US" sz="1600" b="1">
              <a:solidFill>
                <a:schemeClr val="lt1"/>
              </a:solidFill>
              <a:latin typeface="Calibri"/>
              <a:ea typeface="Calibri"/>
              <a:cs typeface="Calibri"/>
            </a:endParaRPr>
          </a:p>
          <a:p>
            <a:pPr algn="ctr"/>
            <a:endParaRPr lang="en-US" b="1">
              <a:solidFill>
                <a:schemeClr val="lt1"/>
              </a:solidFill>
              <a:latin typeface="Calibri"/>
              <a:ea typeface="Calibri"/>
              <a:cs typeface="Calibri"/>
            </a:endParaRPr>
          </a:p>
        </p:txBody>
      </p:sp>
      <p:sp>
        <p:nvSpPr>
          <p:cNvPr id="446" name="Google Shape;446;g79c4d70bb8_23_41"/>
          <p:cNvSpPr txBox="1"/>
          <p:nvPr/>
        </p:nvSpPr>
        <p:spPr>
          <a:xfrm>
            <a:off x="6357190" y="1656794"/>
            <a:ext cx="3681000" cy="14157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WEAKNESSES:   </a:t>
            </a:r>
            <a:endParaRPr lang="en-US" sz="1600" b="1">
              <a:solidFill>
                <a:schemeClr val="lt1"/>
              </a:solidFill>
              <a:latin typeface="Calibri"/>
              <a:ea typeface="Calibri"/>
              <a:cs typeface="Calibri"/>
            </a:endParaRPr>
          </a:p>
          <a:p>
            <a:pPr marL="285750" indent="-285750">
              <a:buChar char="•"/>
            </a:pPr>
            <a:r>
              <a:rPr lang="en-US" b="1">
                <a:solidFill>
                  <a:schemeClr val="lt1"/>
                </a:solidFill>
                <a:latin typeface="Calibri"/>
                <a:ea typeface="Calibri"/>
                <a:cs typeface="Calibri"/>
              </a:rPr>
              <a:t>Price</a:t>
            </a:r>
          </a:p>
          <a:p>
            <a:pPr marL="285750" indent="-285750">
              <a:buChar char="•"/>
            </a:pPr>
            <a:r>
              <a:rPr lang="en-US" b="1">
                <a:solidFill>
                  <a:schemeClr val="lt1"/>
                </a:solidFill>
                <a:latin typeface="Calibri"/>
                <a:ea typeface="Calibri"/>
                <a:cs typeface="Calibri"/>
              </a:rPr>
              <a:t>Technical Expertise</a:t>
            </a:r>
          </a:p>
          <a:p>
            <a:pPr marL="285750" indent="-285750">
              <a:buChar char="•"/>
            </a:pPr>
            <a:r>
              <a:rPr lang="en-US" b="1">
                <a:solidFill>
                  <a:schemeClr val="lt1"/>
                </a:solidFill>
                <a:latin typeface="Calibri"/>
                <a:ea typeface="Calibri"/>
                <a:cs typeface="Calibri"/>
              </a:rPr>
              <a:t>Taking up the Responsibility</a:t>
            </a:r>
          </a:p>
          <a:p>
            <a:pPr marL="285750" indent="-285750">
              <a:buChar char="•"/>
            </a:pPr>
            <a:r>
              <a:rPr lang="en-US" b="1">
                <a:solidFill>
                  <a:schemeClr val="lt1"/>
                </a:solidFill>
                <a:latin typeface="Calibri"/>
                <a:ea typeface="Calibri"/>
                <a:cs typeface="Calibri"/>
              </a:rPr>
              <a:t>Computational Speed and Storage</a:t>
            </a:r>
          </a:p>
          <a:p>
            <a:pPr marL="285750" indent="-285750">
              <a:buChar char="•"/>
            </a:pPr>
            <a:endParaRPr lang="en-US" b="1">
              <a:solidFill>
                <a:schemeClr val="lt1"/>
              </a:solidFill>
              <a:latin typeface="Calibri"/>
              <a:ea typeface="Calibri"/>
              <a:cs typeface="Calibri"/>
            </a:endParaRPr>
          </a:p>
        </p:txBody>
      </p:sp>
    </p:spTree>
    <p:extLst>
      <p:ext uri="{BB962C8B-B14F-4D97-AF65-F5344CB8AC3E}">
        <p14:creationId xmlns:p14="http://schemas.microsoft.com/office/powerpoint/2010/main" val="974409250"/>
      </p:ext>
    </p:extLst>
  </p:cSld>
  <p:clrMapOvr>
    <a:masterClrMapping/>
  </p:clrMapOvr>
  <mc:AlternateContent xmlns:mc="http://schemas.openxmlformats.org/markup-compatibility/2006" xmlns:p14="http://schemas.microsoft.com/office/powerpoint/2010/main">
    <mc:Choice Requires="p14">
      <p:transition spd="slow" p14:dur="3400">
        <p:fade thruBlk="1"/>
      </p:transition>
    </mc:Choice>
    <mc:Fallback xmlns="">
      <p:transition spd="slow">
        <p:fade thruBlk="1"/>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79c4d70bb8_23_83"/>
          <p:cNvSpPr txBox="1">
            <a:spLocks noGrp="1"/>
          </p:cNvSpPr>
          <p:nvPr>
            <p:ph type="sldNum" idx="12"/>
          </p:nvPr>
        </p:nvSpPr>
        <p:spPr>
          <a:xfrm>
            <a:off x="11395134" y="6460940"/>
            <a:ext cx="6357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888888"/>
                </a:solidFill>
                <a:latin typeface="Arial"/>
                <a:ea typeface="Arial"/>
                <a:cs typeface="Arial"/>
                <a:sym typeface="Arial"/>
              </a:rPr>
              <a:t>11</a:t>
            </a:fld>
            <a:endParaRPr sz="1100" b="0" i="0" u="none" strike="noStrike" cap="none">
              <a:solidFill>
                <a:srgbClr val="888888"/>
              </a:solidFill>
              <a:latin typeface="Arial"/>
              <a:ea typeface="Arial"/>
              <a:cs typeface="Arial"/>
              <a:sym typeface="Arial"/>
            </a:endParaRPr>
          </a:p>
        </p:txBody>
      </p:sp>
      <p:sp>
        <p:nvSpPr>
          <p:cNvPr id="470" name="Google Shape;470;g79c4d70bb8_23_83"/>
          <p:cNvSpPr txBox="1">
            <a:spLocks noGrp="1"/>
          </p:cNvSpPr>
          <p:nvPr>
            <p:ph type="title"/>
          </p:nvPr>
        </p:nvSpPr>
        <p:spPr>
          <a:xfrm>
            <a:off x="302684" y="418353"/>
            <a:ext cx="9737700" cy="535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US"/>
              <a:t>ANSOFF Matrix</a:t>
            </a:r>
            <a:endParaRPr sz="3000" b="1" i="0" strike="noStrike" cap="none">
              <a:solidFill>
                <a:schemeClr val="dk1"/>
              </a:solidFill>
              <a:latin typeface="Arial"/>
              <a:ea typeface="Arial"/>
              <a:cs typeface="Arial"/>
              <a:sym typeface="Arial"/>
            </a:endParaRPr>
          </a:p>
        </p:txBody>
      </p:sp>
      <p:grpSp>
        <p:nvGrpSpPr>
          <p:cNvPr id="471" name="Google Shape;471;g79c4d70bb8_23_83"/>
          <p:cNvGrpSpPr/>
          <p:nvPr/>
        </p:nvGrpSpPr>
        <p:grpSpPr>
          <a:xfrm>
            <a:off x="3378522" y="953996"/>
            <a:ext cx="6463223" cy="5278103"/>
            <a:chOff x="2159074" y="1730008"/>
            <a:chExt cx="4905300" cy="4905300"/>
          </a:xfrm>
        </p:grpSpPr>
        <p:grpSp>
          <p:nvGrpSpPr>
            <p:cNvPr id="472" name="Google Shape;472;g79c4d70bb8_23_83"/>
            <p:cNvGrpSpPr/>
            <p:nvPr/>
          </p:nvGrpSpPr>
          <p:grpSpPr>
            <a:xfrm>
              <a:off x="2159074" y="1730008"/>
              <a:ext cx="4905300" cy="4905300"/>
              <a:chOff x="1698699" y="0"/>
              <a:chExt cx="4905300" cy="4905300"/>
            </a:xfrm>
          </p:grpSpPr>
          <p:sp>
            <p:nvSpPr>
              <p:cNvPr id="473" name="Google Shape;473;g79c4d70bb8_23_83"/>
              <p:cNvSpPr/>
              <p:nvPr/>
            </p:nvSpPr>
            <p:spPr>
              <a:xfrm>
                <a:off x="1698699" y="0"/>
                <a:ext cx="4905300" cy="4905300"/>
              </a:xfrm>
              <a:prstGeom prst="diamond">
                <a:avLst/>
              </a:prstGeom>
              <a:gradFill>
                <a:gsLst>
                  <a:gs pos="0">
                    <a:srgbClr val="F8DCD4"/>
                  </a:gs>
                  <a:gs pos="50000">
                    <a:srgbClr val="F9D3C8"/>
                  </a:gs>
                  <a:gs pos="100000">
                    <a:srgbClr val="DFB8A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g79c4d70bb8_23_83"/>
              <p:cNvSpPr/>
              <p:nvPr/>
            </p:nvSpPr>
            <p:spPr>
              <a:xfrm>
                <a:off x="2164102" y="462935"/>
                <a:ext cx="1913100" cy="1913100"/>
              </a:xfrm>
              <a:prstGeom prst="roundRect">
                <a:avLst>
                  <a:gd name="adj" fmla="val 16667"/>
                </a:avLst>
              </a:prstGeom>
              <a:gradFill>
                <a:gsLst>
                  <a:gs pos="0">
                    <a:srgbClr val="F08B54"/>
                  </a:gs>
                  <a:gs pos="50000">
                    <a:srgbClr val="F67A26"/>
                  </a:gs>
                  <a:gs pos="100000">
                    <a:srgbClr val="E36A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g79c4d70bb8_23_83"/>
              <p:cNvSpPr txBox="1"/>
              <p:nvPr/>
            </p:nvSpPr>
            <p:spPr>
              <a:xfrm>
                <a:off x="2257489" y="556322"/>
                <a:ext cx="1726200" cy="1726200"/>
              </a:xfrm>
              <a:prstGeom prst="rect">
                <a:avLst/>
              </a:prstGeom>
              <a:noFill/>
              <a:ln>
                <a:noFill/>
              </a:ln>
            </p:spPr>
            <p:txBody>
              <a:bodyPr spcFirstLastPara="1" wrap="square" lIns="41900" tIns="41900" rIns="41900" bIns="41900" anchor="ctr" anchorCtr="0">
                <a:noAutofit/>
              </a:bodyPr>
              <a:lstStyle/>
              <a:p>
                <a:pPr marL="285750" indent="-285750" algn="ctr">
                  <a:lnSpc>
                    <a:spcPct val="90000"/>
                  </a:lnSpc>
                  <a:buClr>
                    <a:schemeClr val="dk1"/>
                  </a:buClr>
                  <a:buSzPts val="1100"/>
                  <a:buFont typeface="Arial" panose="020B0604020202020204" pitchFamily="34" charset="0"/>
                  <a:buChar char="•"/>
                </a:pPr>
                <a:r>
                  <a:rPr lang="en-US">
                    <a:solidFill>
                      <a:schemeClr val="dk1"/>
                    </a:solidFill>
                    <a:latin typeface="+mn-lt"/>
                    <a:ea typeface="Calibri"/>
                    <a:cs typeface="Calibri"/>
                  </a:rPr>
                  <a:t>Incremental Innovation</a:t>
                </a:r>
              </a:p>
              <a:p>
                <a:pPr marL="285750" indent="-285750">
                  <a:lnSpc>
                    <a:spcPct val="90000"/>
                  </a:lnSpc>
                  <a:buClr>
                    <a:schemeClr val="dk1"/>
                  </a:buClr>
                  <a:buSzPts val="1100"/>
                  <a:buFont typeface="Arial" panose="020B0604020202020204" pitchFamily="34" charset="0"/>
                  <a:buChar char="•"/>
                </a:pPr>
                <a:r>
                  <a:rPr lang="en-US">
                    <a:solidFill>
                      <a:schemeClr val="dk1"/>
                    </a:solidFill>
                    <a:latin typeface="+mn-lt"/>
                    <a:ea typeface="Calibri"/>
                    <a:cs typeface="Calibri"/>
                  </a:rPr>
                  <a:t>Reduction in Prices</a:t>
                </a:r>
              </a:p>
            </p:txBody>
          </p:sp>
          <p:sp>
            <p:nvSpPr>
              <p:cNvPr id="476" name="Google Shape;476;g79c4d70bb8_23_83"/>
              <p:cNvSpPr/>
              <p:nvPr/>
            </p:nvSpPr>
            <p:spPr>
              <a:xfrm>
                <a:off x="4224890" y="462945"/>
                <a:ext cx="1913100" cy="1919100"/>
              </a:xfrm>
              <a:prstGeom prst="roundRect">
                <a:avLst>
                  <a:gd name="adj" fmla="val 16667"/>
                </a:avLst>
              </a:prstGeom>
              <a:gradFill>
                <a:gsLst>
                  <a:gs pos="0">
                    <a:srgbClr val="AEAEAE"/>
                  </a:gs>
                  <a:gs pos="50000">
                    <a:srgbClr val="A4A4A4"/>
                  </a:gs>
                  <a:gs pos="100000">
                    <a:srgbClr val="90909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g79c4d70bb8_23_83"/>
              <p:cNvSpPr txBox="1"/>
              <p:nvPr/>
            </p:nvSpPr>
            <p:spPr>
              <a:xfrm>
                <a:off x="4318277" y="556332"/>
                <a:ext cx="1726200" cy="1732500"/>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chemeClr val="dk1"/>
                  </a:buClr>
                  <a:buSzPts val="1100"/>
                  <a:buFont typeface="Calibri"/>
                  <a:buNone/>
                </a:pPr>
                <a:endParaRPr>
                  <a:solidFill>
                    <a:schemeClr val="lt1"/>
                  </a:solidFill>
                  <a:latin typeface="+mn-lt"/>
                  <a:ea typeface="Calibri"/>
                  <a:cs typeface="Calibri"/>
                  <a:sym typeface="Calibri"/>
                </a:endParaRPr>
              </a:p>
              <a:p>
                <a:pPr marL="285750" marR="0" lvl="0" indent="-285750" rtl="0">
                  <a:lnSpc>
                    <a:spcPct val="90000"/>
                  </a:lnSpc>
                  <a:spcBef>
                    <a:spcPts val="385"/>
                  </a:spcBef>
                  <a:spcAft>
                    <a:spcPts val="0"/>
                  </a:spcAft>
                  <a:buClr>
                    <a:schemeClr val="dk1"/>
                  </a:buClr>
                  <a:buSzPts val="1100"/>
                  <a:buFont typeface="Arial" panose="020B0604020202020204" pitchFamily="34" charset="0"/>
                  <a:buChar char="•"/>
                </a:pPr>
                <a:r>
                  <a:rPr lang="en-US">
                    <a:solidFill>
                      <a:schemeClr val="tx1"/>
                    </a:solidFill>
                    <a:latin typeface="+mn-lt"/>
                    <a:ea typeface="Calibri"/>
                    <a:cs typeface="Calibri"/>
                    <a:sym typeface="Calibri"/>
                  </a:rPr>
                  <a:t>Radical Innovation</a:t>
                </a:r>
              </a:p>
              <a:p>
                <a:pPr marL="0" marR="0" lvl="0" indent="0" algn="ctr" rtl="0">
                  <a:lnSpc>
                    <a:spcPct val="90000"/>
                  </a:lnSpc>
                  <a:spcBef>
                    <a:spcPts val="385"/>
                  </a:spcBef>
                  <a:spcAft>
                    <a:spcPts val="0"/>
                  </a:spcAft>
                  <a:buClr>
                    <a:schemeClr val="dk1"/>
                  </a:buClr>
                  <a:buSzPts val="1100"/>
                  <a:buFont typeface="Calibri"/>
                  <a:buNone/>
                </a:pPr>
                <a:endParaRPr>
                  <a:solidFill>
                    <a:schemeClr val="lt1"/>
                  </a:solidFill>
                  <a:latin typeface="+mn-lt"/>
                  <a:ea typeface="Calibri"/>
                  <a:cs typeface="Calibri"/>
                  <a:sym typeface="Calibri"/>
                </a:endParaRPr>
              </a:p>
              <a:p>
                <a:pPr marL="0" marR="0" lvl="0" indent="0" algn="ctr" rtl="0">
                  <a:lnSpc>
                    <a:spcPct val="90000"/>
                  </a:lnSpc>
                  <a:spcBef>
                    <a:spcPts val="385"/>
                  </a:spcBef>
                  <a:spcAft>
                    <a:spcPts val="0"/>
                  </a:spcAft>
                  <a:buClr>
                    <a:schemeClr val="dk1"/>
                  </a:buClr>
                  <a:buSzPts val="1100"/>
                  <a:buFont typeface="Calibri"/>
                  <a:buNone/>
                </a:pPr>
                <a:endParaRPr>
                  <a:solidFill>
                    <a:schemeClr val="lt1"/>
                  </a:solidFill>
                  <a:latin typeface="+mn-lt"/>
                  <a:ea typeface="Calibri"/>
                  <a:cs typeface="Calibri"/>
                  <a:sym typeface="Calibri"/>
                </a:endParaRPr>
              </a:p>
            </p:txBody>
          </p:sp>
          <p:sp>
            <p:nvSpPr>
              <p:cNvPr id="478" name="Google Shape;478;g79c4d70bb8_23_83"/>
              <p:cNvSpPr/>
              <p:nvPr/>
            </p:nvSpPr>
            <p:spPr>
              <a:xfrm>
                <a:off x="2164695" y="2526191"/>
                <a:ext cx="1913100" cy="1913100"/>
              </a:xfrm>
              <a:prstGeom prst="roundRect">
                <a:avLst>
                  <a:gd name="adj" fmla="val 16667"/>
                </a:avLst>
              </a:prstGeom>
              <a:gradFill>
                <a:gsLst>
                  <a:gs pos="0">
                    <a:srgbClr val="FFC647"/>
                  </a:gs>
                  <a:gs pos="50000">
                    <a:srgbClr val="FFC600"/>
                  </a:gs>
                  <a:gs pos="100000">
                    <a:srgbClr val="E3B400"/>
                  </a:gs>
                </a:gsLst>
                <a:lin ang="5400012" scaled="0"/>
              </a:gra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a:t>Creating a compatible AI</a:t>
                </a:r>
              </a:p>
              <a:p>
                <a:pPr marL="285750" lvl="0" indent="-285750" algn="l" rtl="0">
                  <a:spcBef>
                    <a:spcPts val="0"/>
                  </a:spcBef>
                  <a:spcAft>
                    <a:spcPts val="0"/>
                  </a:spcAft>
                  <a:buFont typeface="Arial" panose="020B0604020202020204" pitchFamily="34" charset="0"/>
                  <a:buChar char="•"/>
                </a:pPr>
                <a:r>
                  <a:rPr lang="en-US"/>
                  <a:t>Focusing on product strengths</a:t>
                </a:r>
              </a:p>
              <a:p>
                <a:pPr marL="285750" lvl="0" indent="-285750" algn="l" rtl="0">
                  <a:spcBef>
                    <a:spcPts val="0"/>
                  </a:spcBef>
                  <a:spcAft>
                    <a:spcPts val="0"/>
                  </a:spcAft>
                  <a:buFont typeface="Arial" panose="020B0604020202020204" pitchFamily="34" charset="0"/>
                  <a:buChar char="•"/>
                </a:pPr>
                <a:r>
                  <a:rPr lang="en-US"/>
                  <a:t>Differential Pricing</a:t>
                </a:r>
              </a:p>
              <a:p>
                <a:pPr marL="0" lvl="0" indent="0" algn="l" rtl="0">
                  <a:spcBef>
                    <a:spcPts val="0"/>
                  </a:spcBef>
                  <a:spcAft>
                    <a:spcPts val="0"/>
                  </a:spcAft>
                  <a:buNone/>
                </a:pPr>
                <a:endParaRPr/>
              </a:p>
            </p:txBody>
          </p:sp>
          <p:sp>
            <p:nvSpPr>
              <p:cNvPr id="479" name="Google Shape;479;g79c4d70bb8_23_83"/>
              <p:cNvSpPr txBox="1"/>
              <p:nvPr/>
            </p:nvSpPr>
            <p:spPr>
              <a:xfrm>
                <a:off x="2258082" y="2619579"/>
                <a:ext cx="1726200" cy="337414"/>
              </a:xfrm>
              <a:prstGeom prst="rect">
                <a:avLst/>
              </a:prstGeom>
              <a:noFill/>
              <a:ln>
                <a:noFill/>
              </a:ln>
            </p:spPr>
            <p:txBody>
              <a:bodyPr spcFirstLastPara="1" wrap="square" lIns="41900" tIns="41900" rIns="41900" bIns="41900" anchor="t" anchorCtr="0">
                <a:noAutofit/>
              </a:bodyPr>
              <a:lstStyle/>
              <a:p>
                <a:pPr marL="0" marR="0" lvl="0" indent="0" algn="ctr" rtl="0">
                  <a:lnSpc>
                    <a:spcPct val="90000"/>
                  </a:lnSpc>
                  <a:spcBef>
                    <a:spcPts val="0"/>
                  </a:spcBef>
                  <a:spcAft>
                    <a:spcPts val="0"/>
                  </a:spcAft>
                  <a:buClr>
                    <a:schemeClr val="lt1"/>
                  </a:buClr>
                  <a:buSzPts val="1050"/>
                  <a:buFont typeface="Calibri"/>
                  <a:buNone/>
                </a:pPr>
                <a:r>
                  <a:rPr lang="en-US" sz="1700" b="1">
                    <a:solidFill>
                      <a:schemeClr val="lt1"/>
                    </a:solidFill>
                    <a:latin typeface="Calibri"/>
                    <a:ea typeface="Calibri"/>
                    <a:cs typeface="Calibri"/>
                    <a:sym typeface="Calibri"/>
                  </a:rPr>
                  <a:t>Market Development</a:t>
                </a:r>
                <a:endParaRPr sz="1700"/>
              </a:p>
              <a:p>
                <a:pPr marL="0" marR="0" lvl="0" indent="0" algn="ctr" rtl="0">
                  <a:lnSpc>
                    <a:spcPct val="90000"/>
                  </a:lnSpc>
                  <a:spcBef>
                    <a:spcPts val="368"/>
                  </a:spcBef>
                  <a:spcAft>
                    <a:spcPts val="0"/>
                  </a:spcAft>
                  <a:buClr>
                    <a:schemeClr val="dk1"/>
                  </a:buClr>
                  <a:buSzPts val="1050"/>
                  <a:buFont typeface="Calibri"/>
                  <a:buNone/>
                </a:pPr>
                <a:endParaRPr sz="1700" b="1">
                  <a:solidFill>
                    <a:schemeClr val="lt1"/>
                  </a:solidFill>
                  <a:latin typeface="Calibri"/>
                  <a:ea typeface="Calibri"/>
                  <a:cs typeface="Calibri"/>
                  <a:sym typeface="Calibri"/>
                </a:endParaRPr>
              </a:p>
            </p:txBody>
          </p:sp>
          <p:sp>
            <p:nvSpPr>
              <p:cNvPr id="480" name="Google Shape;480;g79c4d70bb8_23_83"/>
              <p:cNvSpPr/>
              <p:nvPr/>
            </p:nvSpPr>
            <p:spPr>
              <a:xfrm>
                <a:off x="4224890" y="2526191"/>
                <a:ext cx="1913100" cy="1913100"/>
              </a:xfrm>
              <a:prstGeom prst="roundRect">
                <a:avLst>
                  <a:gd name="adj" fmla="val 16667"/>
                </a:avLst>
              </a:prstGeom>
              <a:gradFill>
                <a:gsLst>
                  <a:gs pos="0">
                    <a:srgbClr val="6EA5DA"/>
                  </a:gs>
                  <a:gs pos="50000">
                    <a:srgbClr val="529BDA"/>
                  </a:gs>
                  <a:gs pos="100000">
                    <a:srgbClr val="4188C8"/>
                  </a:gs>
                </a:gsLst>
                <a:lin ang="5400012" scaled="0"/>
              </a:gra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a:t>Having major funding and time</a:t>
                </a:r>
              </a:p>
              <a:p>
                <a:pPr marL="285750" lvl="0" indent="-285750" algn="l" rtl="0">
                  <a:spcBef>
                    <a:spcPts val="0"/>
                  </a:spcBef>
                  <a:spcAft>
                    <a:spcPts val="0"/>
                  </a:spcAft>
                  <a:buFont typeface="Arial" panose="020B0604020202020204" pitchFamily="34" charset="0"/>
                  <a:buChar char="•"/>
                </a:pPr>
                <a:r>
                  <a:rPr lang="en-US"/>
                  <a:t>Riskiest strategy especially with AI</a:t>
                </a:r>
              </a:p>
              <a:p>
                <a:pPr marL="0" lvl="0" indent="0" algn="l" rtl="0">
                  <a:spcBef>
                    <a:spcPts val="0"/>
                  </a:spcBef>
                  <a:spcAft>
                    <a:spcPts val="0"/>
                  </a:spcAft>
                  <a:buNone/>
                </a:pPr>
                <a:endParaRPr/>
              </a:p>
            </p:txBody>
          </p:sp>
          <p:sp>
            <p:nvSpPr>
              <p:cNvPr id="481" name="Google Shape;481;g79c4d70bb8_23_83"/>
              <p:cNvSpPr txBox="1"/>
              <p:nvPr/>
            </p:nvSpPr>
            <p:spPr>
              <a:xfrm>
                <a:off x="4318277" y="2619578"/>
                <a:ext cx="1726200" cy="303451"/>
              </a:xfrm>
              <a:prstGeom prst="rect">
                <a:avLst/>
              </a:prstGeom>
              <a:noFill/>
              <a:ln>
                <a:noFill/>
              </a:ln>
            </p:spPr>
            <p:txBody>
              <a:bodyPr spcFirstLastPara="1" wrap="square" lIns="41900" tIns="41900" rIns="41900" bIns="41900" anchor="ctr" anchorCtr="0">
                <a:noAutofit/>
              </a:bodyPr>
              <a:lstStyle/>
              <a:p>
                <a:pPr marL="0" lvl="0" indent="0" algn="ctr" rtl="0">
                  <a:spcBef>
                    <a:spcPts val="0"/>
                  </a:spcBef>
                  <a:spcAft>
                    <a:spcPts val="0"/>
                  </a:spcAft>
                  <a:buClr>
                    <a:schemeClr val="dk1"/>
                  </a:buClr>
                  <a:buFont typeface="Arial"/>
                  <a:buNone/>
                </a:pPr>
                <a:endParaRPr sz="1700">
                  <a:solidFill>
                    <a:schemeClr val="dk1"/>
                  </a:solidFill>
                  <a:latin typeface="Calibri"/>
                  <a:ea typeface="Calibri"/>
                  <a:cs typeface="Calibri"/>
                  <a:sym typeface="Calibri"/>
                </a:endParaRPr>
              </a:p>
            </p:txBody>
          </p:sp>
        </p:grpSp>
        <p:sp>
          <p:nvSpPr>
            <p:cNvPr id="482" name="Google Shape;482;g79c4d70bb8_23_83"/>
            <p:cNvSpPr/>
            <p:nvPr/>
          </p:nvSpPr>
          <p:spPr>
            <a:xfrm>
              <a:off x="2814072" y="1826155"/>
              <a:ext cx="1483200" cy="334800"/>
            </a:xfrm>
            <a:prstGeom prst="round2SameRect">
              <a:avLst>
                <a:gd name="adj1" fmla="val 50000"/>
                <a:gd name="adj2" fmla="val 0"/>
              </a:avLst>
            </a:prstGeom>
            <a:gradFill>
              <a:gsLst>
                <a:gs pos="0">
                  <a:srgbClr val="5F82CA"/>
                </a:gs>
                <a:gs pos="50000">
                  <a:srgbClr val="3C70CA"/>
                </a:gs>
                <a:gs pos="100000">
                  <a:srgbClr val="2E60B9"/>
                </a:gs>
              </a:gsLst>
              <a:lin ang="5400012" scaled="0"/>
            </a:gra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lt1"/>
                  </a:solidFill>
                  <a:latin typeface="Calibri"/>
                  <a:ea typeface="Calibri"/>
                  <a:cs typeface="Calibri"/>
                  <a:sym typeface="Calibri"/>
                </a:rPr>
                <a:t>Existing Products</a:t>
              </a:r>
              <a:endParaRPr/>
            </a:p>
          </p:txBody>
        </p:sp>
        <p:sp>
          <p:nvSpPr>
            <p:cNvPr id="483" name="Google Shape;483;g79c4d70bb8_23_83"/>
            <p:cNvSpPr/>
            <p:nvPr/>
          </p:nvSpPr>
          <p:spPr>
            <a:xfrm rot="-5400000">
              <a:off x="1698330" y="2970766"/>
              <a:ext cx="1419300" cy="365700"/>
            </a:xfrm>
            <a:prstGeom prst="round2SameRect">
              <a:avLst>
                <a:gd name="adj1" fmla="val 50000"/>
                <a:gd name="adj2" fmla="val 0"/>
              </a:avLst>
            </a:prstGeom>
            <a:gradFill>
              <a:gsLst>
                <a:gs pos="0">
                  <a:srgbClr val="5F82CA"/>
                </a:gs>
                <a:gs pos="50000">
                  <a:srgbClr val="3C70CA"/>
                </a:gs>
                <a:gs pos="100000">
                  <a:srgbClr val="2E60B9"/>
                </a:gs>
              </a:gsLst>
              <a:lin ang="5400012" scaled="0"/>
            </a:gra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Calibri"/>
                  <a:ea typeface="Calibri"/>
                  <a:cs typeface="Calibri"/>
                  <a:sym typeface="Calibri"/>
                </a:rPr>
                <a:t>Existing Markets</a:t>
              </a:r>
              <a:endParaRPr/>
            </a:p>
          </p:txBody>
        </p:sp>
        <p:sp>
          <p:nvSpPr>
            <p:cNvPr id="484" name="Google Shape;484;g79c4d70bb8_23_83"/>
            <p:cNvSpPr/>
            <p:nvPr/>
          </p:nvSpPr>
          <p:spPr>
            <a:xfrm rot="-5400000">
              <a:off x="1693230" y="5043868"/>
              <a:ext cx="1429500" cy="365700"/>
            </a:xfrm>
            <a:prstGeom prst="round2SameRect">
              <a:avLst>
                <a:gd name="adj1" fmla="val 50000"/>
                <a:gd name="adj2" fmla="val 0"/>
              </a:avLst>
            </a:prstGeom>
            <a:gradFill>
              <a:gsLst>
                <a:gs pos="0">
                  <a:srgbClr val="5F82CA"/>
                </a:gs>
                <a:gs pos="50000">
                  <a:srgbClr val="3C70CA"/>
                </a:gs>
                <a:gs pos="100000">
                  <a:srgbClr val="2E60B9"/>
                </a:gs>
              </a:gsLst>
              <a:lin ang="5400012" scaled="0"/>
            </a:gra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Calibri"/>
                  <a:ea typeface="Calibri"/>
                  <a:cs typeface="Calibri"/>
                  <a:sym typeface="Calibri"/>
                </a:rPr>
                <a:t>New Markets</a:t>
              </a:r>
              <a:endParaRPr/>
            </a:p>
          </p:txBody>
        </p:sp>
        <p:sp>
          <p:nvSpPr>
            <p:cNvPr id="485" name="Google Shape;485;g79c4d70bb8_23_83"/>
            <p:cNvSpPr/>
            <p:nvPr/>
          </p:nvSpPr>
          <p:spPr>
            <a:xfrm>
              <a:off x="4925041" y="1815522"/>
              <a:ext cx="1461300" cy="334800"/>
            </a:xfrm>
            <a:prstGeom prst="round2SameRect">
              <a:avLst>
                <a:gd name="adj1" fmla="val 50000"/>
                <a:gd name="adj2" fmla="val 0"/>
              </a:avLst>
            </a:prstGeom>
            <a:gradFill>
              <a:gsLst>
                <a:gs pos="0">
                  <a:srgbClr val="5F82CA"/>
                </a:gs>
                <a:gs pos="50000">
                  <a:srgbClr val="3C70CA"/>
                </a:gs>
                <a:gs pos="100000">
                  <a:srgbClr val="2E60B9"/>
                </a:gs>
              </a:gsLst>
              <a:lin ang="5400012" scaled="0"/>
            </a:gra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lt1"/>
                  </a:solidFill>
                  <a:latin typeface="Calibri"/>
                  <a:ea typeface="Calibri"/>
                  <a:cs typeface="Calibri"/>
                  <a:sym typeface="Calibri"/>
                </a:rPr>
                <a:t>New Products</a:t>
              </a:r>
              <a:endParaRPr/>
            </a:p>
          </p:txBody>
        </p:sp>
        <p:sp>
          <p:nvSpPr>
            <p:cNvPr id="486" name="Google Shape;486;g79c4d70bb8_23_83"/>
            <p:cNvSpPr txBox="1"/>
            <p:nvPr/>
          </p:nvSpPr>
          <p:spPr>
            <a:xfrm>
              <a:off x="4874718" y="2257855"/>
              <a:ext cx="1645500" cy="30745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50" b="1">
                  <a:solidFill>
                    <a:schemeClr val="lt1"/>
                  </a:solidFill>
                  <a:latin typeface="Calibri"/>
                  <a:ea typeface="Calibri"/>
                  <a:cs typeface="Calibri"/>
                  <a:sym typeface="Calibri"/>
                </a:rPr>
                <a:t>Product Development</a:t>
              </a:r>
              <a:endParaRPr sz="1550" b="1">
                <a:solidFill>
                  <a:schemeClr val="lt1"/>
                </a:solidFill>
                <a:latin typeface="Calibri"/>
                <a:ea typeface="Calibri"/>
                <a:cs typeface="Calibri"/>
                <a:sym typeface="Calibri"/>
              </a:endParaRPr>
            </a:p>
          </p:txBody>
        </p:sp>
        <p:sp>
          <p:nvSpPr>
            <p:cNvPr id="487" name="Google Shape;487;g79c4d70bb8_23_83"/>
            <p:cNvSpPr txBox="1"/>
            <p:nvPr/>
          </p:nvSpPr>
          <p:spPr>
            <a:xfrm>
              <a:off x="4798518" y="4323936"/>
              <a:ext cx="1720800" cy="329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00" b="1">
                  <a:solidFill>
                    <a:schemeClr val="lt1"/>
                  </a:solidFill>
                  <a:latin typeface="Calibri"/>
                  <a:ea typeface="Calibri"/>
                  <a:cs typeface="Calibri"/>
                  <a:sym typeface="Calibri"/>
                </a:rPr>
                <a:t>Diversification</a:t>
              </a:r>
              <a:endParaRPr sz="1700">
                <a:solidFill>
                  <a:schemeClr val="lt1"/>
                </a:solidFill>
                <a:latin typeface="Calibri"/>
                <a:ea typeface="Calibri"/>
                <a:cs typeface="Calibri"/>
                <a:sym typeface="Calibri"/>
              </a:endParaRPr>
            </a:p>
          </p:txBody>
        </p:sp>
        <p:sp>
          <p:nvSpPr>
            <p:cNvPr id="488" name="Google Shape;488;g79c4d70bb8_23_83"/>
            <p:cNvSpPr txBox="1"/>
            <p:nvPr/>
          </p:nvSpPr>
          <p:spPr>
            <a:xfrm>
              <a:off x="2726662" y="2290560"/>
              <a:ext cx="1726200" cy="750811"/>
            </a:xfrm>
            <a:prstGeom prst="rect">
              <a:avLst/>
            </a:prstGeom>
            <a:noFill/>
            <a:ln>
              <a:noFill/>
            </a:ln>
          </p:spPr>
          <p:txBody>
            <a:bodyPr spcFirstLastPara="1" wrap="square" lIns="91425" tIns="45700" rIns="91425" bIns="45700" anchor="t" anchorCtr="0">
              <a:spAutoFit/>
            </a:bodyPr>
            <a:lstStyle/>
            <a:p>
              <a:pPr algn="ctr"/>
              <a:r>
                <a:rPr lang="en-US" sz="1550" b="1">
                  <a:solidFill>
                    <a:schemeClr val="lt1"/>
                  </a:solidFill>
                  <a:latin typeface="Calibri"/>
                  <a:ea typeface="Calibri"/>
                  <a:cs typeface="Calibri"/>
                  <a:sym typeface="Calibri"/>
                </a:rPr>
                <a:t>Market Penetration </a:t>
              </a:r>
              <a:endParaRPr sz="1550" b="1">
                <a:solidFill>
                  <a:schemeClr val="lt1"/>
                </a:solidFill>
                <a:latin typeface="Calibri"/>
                <a:ea typeface="Calibri"/>
                <a:cs typeface="Calibri"/>
                <a:sym typeface="Calibri"/>
              </a:endParaRPr>
            </a:p>
            <a:p>
              <a:pPr marL="0" marR="0" lvl="0" indent="0" algn="ctr" rtl="0">
                <a:spcBef>
                  <a:spcPts val="0"/>
                </a:spcBef>
                <a:spcAft>
                  <a:spcPts val="0"/>
                </a:spcAft>
                <a:buNone/>
              </a:pPr>
              <a:endParaRPr sz="1550" b="1">
                <a:solidFill>
                  <a:schemeClr val="lt1"/>
                </a:solidFill>
                <a:latin typeface="Calibri"/>
                <a:ea typeface="Calibri"/>
                <a:cs typeface="Calibri"/>
                <a:sym typeface="Calibri"/>
              </a:endParaRPr>
            </a:p>
            <a:p>
              <a:pPr marL="0" marR="0" lvl="0" indent="0" algn="ctr" rtl="0">
                <a:spcBef>
                  <a:spcPts val="0"/>
                </a:spcBef>
                <a:spcAft>
                  <a:spcPts val="0"/>
                </a:spcAft>
                <a:buNone/>
              </a:pPr>
              <a:endParaRPr lang="en-US" sz="1550" b="1">
                <a:solidFill>
                  <a:schemeClr val="lt1"/>
                </a:solidFill>
                <a:latin typeface="Calibri"/>
                <a:ea typeface="Calibri"/>
                <a:cs typeface="Calibri"/>
              </a:endParaRPr>
            </a:p>
          </p:txBody>
        </p:sp>
      </p:grpSp>
    </p:spTree>
    <p:extLst>
      <p:ext uri="{BB962C8B-B14F-4D97-AF65-F5344CB8AC3E}">
        <p14:creationId xmlns:p14="http://schemas.microsoft.com/office/powerpoint/2010/main" val="1456145364"/>
      </p:ext>
    </p:extLst>
  </p:cSld>
  <p:clrMapOvr>
    <a:masterClrMapping/>
  </p:clrMapOvr>
  <mc:AlternateContent xmlns:mc="http://schemas.openxmlformats.org/markup-compatibility/2006" xmlns:p14="http://schemas.microsoft.com/office/powerpoint/2010/main">
    <mc:Choice Requires="p14">
      <p:transition spd="slow" p14:dur="3400">
        <p:fade thruBlk="1"/>
      </p:transition>
    </mc:Choice>
    <mc:Fallback xmlns="">
      <p:transition spd="slow">
        <p:fade thruBlk="1"/>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gc1ad9eae02_3_147"/>
          <p:cNvSpPr txBox="1">
            <a:spLocks noGrp="1"/>
          </p:cNvSpPr>
          <p:nvPr>
            <p:ph type="body" idx="1"/>
          </p:nvPr>
        </p:nvSpPr>
        <p:spPr>
          <a:xfrm>
            <a:off x="302684" y="1048951"/>
            <a:ext cx="11588700" cy="5044900"/>
          </a:xfrm>
        </p:spPr>
        <p:txBody>
          <a:bodyPr spcFirstLastPara="1" wrap="square" lIns="91425" tIns="45700" rIns="91425" bIns="45700" anchor="t" anchorCtr="0">
            <a:normAutofit/>
          </a:bodyPr>
          <a:lstStyle/>
          <a:p>
            <a:pPr marL="285750" lvl="0" indent="-285750" rtl="0">
              <a:lnSpc>
                <a:spcPct val="90000"/>
              </a:lnSpc>
              <a:spcBef>
                <a:spcPts val="0"/>
              </a:spcBef>
              <a:spcAft>
                <a:spcPts val="600"/>
              </a:spcAft>
              <a:buFont typeface="Arial" panose="020B0604020202020204" pitchFamily="34" charset="0"/>
              <a:buChar char="•"/>
            </a:pPr>
            <a:r>
              <a:rPr lang="en-US" b="1"/>
              <a:t>Perspective</a:t>
            </a:r>
          </a:p>
          <a:p>
            <a:pPr marL="0" indent="0">
              <a:lnSpc>
                <a:spcPct val="90000"/>
              </a:lnSpc>
              <a:spcAft>
                <a:spcPts val="600"/>
              </a:spcAft>
            </a:pPr>
            <a:r>
              <a:rPr lang="en-US"/>
              <a:t>Aligning AI with the Mission and Vision of the organization. </a:t>
            </a:r>
          </a:p>
          <a:p>
            <a:pPr marL="0" lvl="0" indent="0" rtl="0">
              <a:lnSpc>
                <a:spcPct val="90000"/>
              </a:lnSpc>
              <a:spcBef>
                <a:spcPts val="0"/>
              </a:spcBef>
              <a:spcAft>
                <a:spcPts val="600"/>
              </a:spcAft>
              <a:buNone/>
            </a:pPr>
            <a:endParaRPr lang="en-US"/>
          </a:p>
          <a:p>
            <a:pPr marL="285750" lvl="0" indent="-285750" rtl="0">
              <a:lnSpc>
                <a:spcPct val="90000"/>
              </a:lnSpc>
              <a:spcBef>
                <a:spcPts val="0"/>
              </a:spcBef>
              <a:spcAft>
                <a:spcPts val="600"/>
              </a:spcAft>
              <a:buFont typeface="Arial" panose="020B0604020202020204" pitchFamily="34" charset="0"/>
              <a:buChar char="•"/>
            </a:pPr>
            <a:r>
              <a:rPr lang="en-US" b="1"/>
              <a:t>Position</a:t>
            </a:r>
          </a:p>
          <a:p>
            <a:pPr marL="0" lvl="0" indent="0" rtl="0">
              <a:lnSpc>
                <a:spcPct val="90000"/>
              </a:lnSpc>
              <a:spcBef>
                <a:spcPts val="0"/>
              </a:spcBef>
              <a:spcAft>
                <a:spcPts val="600"/>
              </a:spcAft>
              <a:buNone/>
            </a:pPr>
            <a:r>
              <a:rPr lang="en-US"/>
              <a:t>Looking at the goal of the company and market position. This helps to determine the level of integration is required of the product or service with AI.</a:t>
            </a:r>
          </a:p>
          <a:p>
            <a:pPr marL="0" lvl="0" indent="0" rtl="0">
              <a:lnSpc>
                <a:spcPct val="90000"/>
              </a:lnSpc>
              <a:spcBef>
                <a:spcPts val="0"/>
              </a:spcBef>
              <a:spcAft>
                <a:spcPts val="600"/>
              </a:spcAft>
              <a:buNone/>
            </a:pPr>
            <a:endParaRPr lang="en-US"/>
          </a:p>
          <a:p>
            <a:pPr marL="285750" lvl="0" indent="-285750" rtl="0">
              <a:lnSpc>
                <a:spcPct val="90000"/>
              </a:lnSpc>
              <a:spcBef>
                <a:spcPts val="0"/>
              </a:spcBef>
              <a:spcAft>
                <a:spcPts val="600"/>
              </a:spcAft>
              <a:buFont typeface="Arial" panose="020B0604020202020204" pitchFamily="34" charset="0"/>
              <a:buChar char="•"/>
            </a:pPr>
            <a:r>
              <a:rPr lang="en-US" b="1"/>
              <a:t>Plan</a:t>
            </a:r>
          </a:p>
          <a:p>
            <a:pPr marL="0" lvl="0" indent="0" rtl="0">
              <a:lnSpc>
                <a:spcPct val="90000"/>
              </a:lnSpc>
              <a:spcBef>
                <a:spcPts val="0"/>
              </a:spcBef>
              <a:spcAft>
                <a:spcPts val="600"/>
              </a:spcAft>
              <a:buNone/>
            </a:pPr>
            <a:r>
              <a:rPr lang="en-US"/>
              <a:t>Making the objectives SMART. Most importantly focusing on the adaptation of AI.</a:t>
            </a:r>
          </a:p>
          <a:p>
            <a:pPr marL="0" lvl="0" indent="0" rtl="0">
              <a:lnSpc>
                <a:spcPct val="90000"/>
              </a:lnSpc>
              <a:spcBef>
                <a:spcPts val="0"/>
              </a:spcBef>
              <a:spcAft>
                <a:spcPts val="600"/>
              </a:spcAft>
              <a:buNone/>
            </a:pPr>
            <a:endParaRPr lang="en-US"/>
          </a:p>
          <a:p>
            <a:pPr marL="285750" lvl="0" indent="-285750" rtl="0">
              <a:lnSpc>
                <a:spcPct val="90000"/>
              </a:lnSpc>
              <a:spcBef>
                <a:spcPts val="0"/>
              </a:spcBef>
              <a:spcAft>
                <a:spcPts val="600"/>
              </a:spcAft>
              <a:buFont typeface="Arial" panose="020B0604020202020204" pitchFamily="34" charset="0"/>
              <a:buChar char="•"/>
            </a:pPr>
            <a:r>
              <a:rPr lang="en-US" b="1"/>
              <a:t>Ploy</a:t>
            </a:r>
          </a:p>
          <a:p>
            <a:pPr marL="0" lvl="0" indent="0" rtl="0">
              <a:lnSpc>
                <a:spcPct val="90000"/>
              </a:lnSpc>
              <a:spcBef>
                <a:spcPts val="0"/>
              </a:spcBef>
              <a:spcAft>
                <a:spcPts val="600"/>
              </a:spcAft>
              <a:buNone/>
            </a:pPr>
            <a:r>
              <a:rPr lang="en-US"/>
              <a:t>Staying updated with the competitors and mainly focusing on how productive the current product would be compared to the existing competitors.</a:t>
            </a:r>
          </a:p>
          <a:p>
            <a:pPr marL="0" lvl="0" indent="0" rtl="0">
              <a:lnSpc>
                <a:spcPct val="90000"/>
              </a:lnSpc>
              <a:spcBef>
                <a:spcPts val="0"/>
              </a:spcBef>
              <a:spcAft>
                <a:spcPts val="600"/>
              </a:spcAft>
              <a:buNone/>
            </a:pPr>
            <a:endParaRPr lang="en-US"/>
          </a:p>
          <a:p>
            <a:pPr marL="285750" lvl="0" indent="-285750" rtl="0">
              <a:lnSpc>
                <a:spcPct val="90000"/>
              </a:lnSpc>
              <a:spcBef>
                <a:spcPts val="0"/>
              </a:spcBef>
              <a:spcAft>
                <a:spcPts val="600"/>
              </a:spcAft>
              <a:buFont typeface="Arial" panose="020B0604020202020204" pitchFamily="34" charset="0"/>
              <a:buChar char="•"/>
            </a:pPr>
            <a:r>
              <a:rPr lang="en-US" b="1"/>
              <a:t>Pattern</a:t>
            </a:r>
          </a:p>
          <a:p>
            <a:pPr marL="0" indent="0">
              <a:lnSpc>
                <a:spcPct val="90000"/>
              </a:lnSpc>
              <a:spcAft>
                <a:spcPts val="600"/>
              </a:spcAft>
            </a:pPr>
            <a:r>
              <a:rPr lang="en-US"/>
              <a:t>Looking at the past strategies and their performance and evaluating the current strategy. AI would bring certain changes into the product or service but the core benefit that one company is willing to provide would always remain the same. </a:t>
            </a:r>
          </a:p>
          <a:p>
            <a:pPr marL="0" lvl="0" indent="0" rtl="0">
              <a:lnSpc>
                <a:spcPct val="90000"/>
              </a:lnSpc>
              <a:spcBef>
                <a:spcPts val="0"/>
              </a:spcBef>
              <a:spcAft>
                <a:spcPts val="600"/>
              </a:spcAft>
              <a:buNone/>
            </a:pPr>
            <a:endParaRPr lang="en-US"/>
          </a:p>
          <a:p>
            <a:pPr marL="0" lvl="0" indent="0" rtl="0">
              <a:lnSpc>
                <a:spcPct val="90000"/>
              </a:lnSpc>
              <a:spcBef>
                <a:spcPts val="0"/>
              </a:spcBef>
              <a:spcAft>
                <a:spcPts val="600"/>
              </a:spcAft>
              <a:buNone/>
            </a:pPr>
            <a:endParaRPr lang="en-US"/>
          </a:p>
          <a:p>
            <a:pPr marL="0" lvl="0" indent="0" rtl="0">
              <a:lnSpc>
                <a:spcPct val="90000"/>
              </a:lnSpc>
              <a:spcBef>
                <a:spcPts val="0"/>
              </a:spcBef>
              <a:spcAft>
                <a:spcPts val="600"/>
              </a:spcAft>
              <a:buNone/>
            </a:pPr>
            <a:endParaRPr lang="en-US"/>
          </a:p>
        </p:txBody>
      </p:sp>
      <p:sp>
        <p:nvSpPr>
          <p:cNvPr id="520" name="Google Shape;520;gc1ad9eae02_3_147"/>
          <p:cNvSpPr txBox="1">
            <a:spLocks noGrp="1"/>
          </p:cNvSpPr>
          <p:nvPr>
            <p:ph type="title"/>
          </p:nvPr>
        </p:nvSpPr>
        <p:spPr>
          <a:xfrm>
            <a:off x="302684" y="418353"/>
            <a:ext cx="9737700" cy="535800"/>
          </a:xfrm>
        </p:spPr>
        <p:txBody>
          <a:bodyPr spcFirstLastPara="1" wrap="square" lIns="91425" tIns="45700" rIns="91425" bIns="45700" anchor="t" anchorCtr="0">
            <a:normAutofit/>
          </a:bodyPr>
          <a:lstStyle/>
          <a:p>
            <a:pPr marL="0" lvl="0" indent="0" rtl="0">
              <a:lnSpc>
                <a:spcPct val="90000"/>
              </a:lnSpc>
              <a:spcBef>
                <a:spcPts val="0"/>
              </a:spcBef>
              <a:spcAft>
                <a:spcPts val="0"/>
              </a:spcAft>
              <a:buClr>
                <a:schemeClr val="dk1"/>
              </a:buClr>
              <a:buSzPts val="1100"/>
              <a:buFont typeface="Arial"/>
              <a:buNone/>
            </a:pPr>
            <a:r>
              <a:rPr lang="en-US"/>
              <a:t>Mintzberg’s Five P Strategy</a:t>
            </a:r>
          </a:p>
        </p:txBody>
      </p:sp>
    </p:spTree>
    <p:extLst>
      <p:ext uri="{BB962C8B-B14F-4D97-AF65-F5344CB8AC3E}">
        <p14:creationId xmlns:p14="http://schemas.microsoft.com/office/powerpoint/2010/main" val="2837491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c266b0e3ec_0_14"/>
          <p:cNvSpPr txBox="1">
            <a:spLocks noGrp="1"/>
          </p:cNvSpPr>
          <p:nvPr>
            <p:ph type="title"/>
          </p:nvPr>
        </p:nvSpPr>
        <p:spPr>
          <a:xfrm>
            <a:off x="302684" y="418353"/>
            <a:ext cx="97377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Envisioned Target State</a:t>
            </a:r>
            <a:endParaRPr/>
          </a:p>
        </p:txBody>
      </p:sp>
      <p:sp>
        <p:nvSpPr>
          <p:cNvPr id="377" name="Google Shape;377;gc266b0e3ec_0_14"/>
          <p:cNvSpPr txBox="1">
            <a:spLocks noGrp="1"/>
          </p:cNvSpPr>
          <p:nvPr>
            <p:ph type="body" idx="2"/>
          </p:nvPr>
        </p:nvSpPr>
        <p:spPr>
          <a:xfrm>
            <a:off x="302684" y="986051"/>
            <a:ext cx="11588700" cy="5000052"/>
          </a:xfrm>
          <a:prstGeom prst="rect">
            <a:avLst/>
          </a:prstGeom>
        </p:spPr>
        <p:txBody>
          <a:bodyPr spcFirstLastPara="1" wrap="square" lIns="91425" tIns="45700" rIns="91425" bIns="45700" anchor="t" anchorCtr="0">
            <a:noAutofit/>
          </a:bodyPr>
          <a:lstStyle/>
          <a:p>
            <a:pPr marL="285750" indent="-285750">
              <a:lnSpc>
                <a:spcPct val="200000"/>
              </a:lnSpc>
              <a:buChar char="•"/>
            </a:pPr>
            <a:r>
              <a:rPr lang="en-US" dirty="0"/>
              <a:t>The pace of change has been unprecedented in the sector, and it promises to continue in the same vein in the years to come</a:t>
            </a:r>
            <a:endParaRPr lang="en-US"/>
          </a:p>
          <a:p>
            <a:pPr marL="285750" indent="-285750">
              <a:lnSpc>
                <a:spcPct val="200000"/>
              </a:lnSpc>
              <a:buChar char="•"/>
            </a:pPr>
            <a:r>
              <a:rPr lang="en-US" dirty="0"/>
              <a:t>By 2030, AI will likely no longer be getting adopted with simple scenarios and applications</a:t>
            </a:r>
          </a:p>
          <a:p>
            <a:pPr marL="285750" indent="-285750">
              <a:lnSpc>
                <a:spcPct val="200000"/>
              </a:lnSpc>
              <a:buChar char="•"/>
            </a:pPr>
            <a:r>
              <a:rPr lang="en-US" dirty="0"/>
              <a:t>JARVIS-Like AI Assistants Will Become Commonplace</a:t>
            </a:r>
          </a:p>
          <a:p>
            <a:pPr marL="285750" indent="-285750">
              <a:lnSpc>
                <a:spcPct val="200000"/>
              </a:lnSpc>
              <a:buChar char="•"/>
            </a:pPr>
            <a:r>
              <a:rPr lang="en-US" dirty="0"/>
              <a:t>AI-Human Collaboration will become a critical part of day-to-day business operations, supporting employees' creative activities, generating new ideas, and tackling previously unattainable innovations</a:t>
            </a:r>
          </a:p>
          <a:p>
            <a:pPr marL="285750" indent="-285750">
              <a:lnSpc>
                <a:spcPct val="200000"/>
              </a:lnSpc>
              <a:buChar char="•"/>
            </a:pPr>
            <a:r>
              <a:rPr lang="en-US" dirty="0"/>
              <a:t>Autonomous Automobiles Might Drive Better Than Humans</a:t>
            </a:r>
          </a:p>
          <a:p>
            <a:pPr marL="285750" indent="-285750">
              <a:lnSpc>
                <a:spcPct val="200000"/>
              </a:lnSpc>
              <a:buChar char="•"/>
            </a:pPr>
            <a:r>
              <a:rPr lang="en-US" dirty="0"/>
              <a:t>AI Will Improve The Quality Of Medical Treatments</a:t>
            </a:r>
          </a:p>
        </p:txBody>
      </p:sp>
      <p:pic>
        <p:nvPicPr>
          <p:cNvPr id="379" name="Google Shape;379;gc266b0e3ec_0_14"/>
          <p:cNvPicPr preferRelativeResize="0"/>
          <p:nvPr/>
        </p:nvPicPr>
        <p:blipFill>
          <a:blip r:embed="rId3">
            <a:alphaModFix/>
          </a:blip>
          <a:stretch>
            <a:fillRect/>
          </a:stretch>
        </p:blipFill>
        <p:spPr>
          <a:xfrm>
            <a:off x="4798609" y="390975"/>
            <a:ext cx="590550" cy="590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g79c4d70bb8_23_16"/>
          <p:cNvSpPr txBox="1">
            <a:spLocks noGrp="1"/>
          </p:cNvSpPr>
          <p:nvPr>
            <p:ph type="title"/>
          </p:nvPr>
        </p:nvSpPr>
        <p:spPr>
          <a:xfrm>
            <a:off x="285709" y="160728"/>
            <a:ext cx="97377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Analysis: Risks</a:t>
            </a:r>
            <a:endParaRPr/>
          </a:p>
        </p:txBody>
      </p:sp>
      <p:sp>
        <p:nvSpPr>
          <p:cNvPr id="2" name="TextBox 1">
            <a:extLst>
              <a:ext uri="{FF2B5EF4-FFF2-40B4-BE49-F238E27FC236}">
                <a16:creationId xmlns:a16="http://schemas.microsoft.com/office/drawing/2014/main" id="{64BC2B8C-F605-4D5B-8DEA-EC8F57F74A44}"/>
              </a:ext>
            </a:extLst>
          </p:cNvPr>
          <p:cNvSpPr txBox="1"/>
          <p:nvPr/>
        </p:nvSpPr>
        <p:spPr>
          <a:xfrm>
            <a:off x="410497" y="1014429"/>
            <a:ext cx="1146932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600" dirty="0"/>
              <a:t>According to a recent Gartner survey, data privacy and security is viewed as a primary barrier to AI implementations</a:t>
            </a:r>
          </a:p>
          <a:p>
            <a:pPr marL="285750" indent="-285750">
              <a:buChar char="•"/>
            </a:pPr>
            <a:r>
              <a:rPr lang="en-US" sz="1600" dirty="0"/>
              <a:t>AI operates as a “black box” in most organizations. Gaining clarity about AI models is the first step organizations must take to gain the context needed for risk management</a:t>
            </a:r>
          </a:p>
          <a:p>
            <a:pPr marL="285750" indent="-285750">
              <a:buChar char="•"/>
            </a:pPr>
            <a:r>
              <a:rPr lang="en-US" sz="1600" dirty="0"/>
              <a:t>According to Gartner's MOST framework</a:t>
            </a:r>
          </a:p>
          <a:p>
            <a:pPr marL="285750" indent="-285750">
              <a:buChar char="•"/>
            </a:pPr>
            <a:endParaRPr lang="en-US" sz="1600" dirty="0"/>
          </a:p>
        </p:txBody>
      </p:sp>
      <p:pic>
        <p:nvPicPr>
          <p:cNvPr id="3" name="Picture 3" descr="Diagram&#10;&#10;Description automatically generated">
            <a:extLst>
              <a:ext uri="{FF2B5EF4-FFF2-40B4-BE49-F238E27FC236}">
                <a16:creationId xmlns:a16="http://schemas.microsoft.com/office/drawing/2014/main" id="{CEABE4F7-53A9-4B6F-9232-BD8CBA422C6C}"/>
              </a:ext>
            </a:extLst>
          </p:cNvPr>
          <p:cNvPicPr>
            <a:picLocks noChangeAspect="1"/>
          </p:cNvPicPr>
          <p:nvPr/>
        </p:nvPicPr>
        <p:blipFill>
          <a:blip r:embed="rId3"/>
          <a:stretch>
            <a:fillRect/>
          </a:stretch>
        </p:blipFill>
        <p:spPr>
          <a:xfrm>
            <a:off x="3169334" y="2042339"/>
            <a:ext cx="5379814" cy="41498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g79c4d70bb8_22_71"/>
          <p:cNvSpPr txBox="1">
            <a:spLocks noGrp="1"/>
          </p:cNvSpPr>
          <p:nvPr>
            <p:ph type="title"/>
          </p:nvPr>
        </p:nvSpPr>
        <p:spPr>
          <a:xfrm>
            <a:off x="302684" y="418353"/>
            <a:ext cx="97377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Alternatives: Recommendation</a:t>
            </a:r>
            <a:endParaRPr/>
          </a:p>
        </p:txBody>
      </p:sp>
      <p:sp>
        <p:nvSpPr>
          <p:cNvPr id="2" name="TextBox 1">
            <a:extLst>
              <a:ext uri="{FF2B5EF4-FFF2-40B4-BE49-F238E27FC236}">
                <a16:creationId xmlns:a16="http://schemas.microsoft.com/office/drawing/2014/main" id="{BAF04A50-E170-4AFB-A462-91A865F0C05D}"/>
              </a:ext>
            </a:extLst>
          </p:cNvPr>
          <p:cNvSpPr txBox="1"/>
          <p:nvPr/>
        </p:nvSpPr>
        <p:spPr>
          <a:xfrm>
            <a:off x="300842" y="1112321"/>
            <a:ext cx="1079862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t>Synthetic intelligence (SI), sometimes referred to as engineered intelligence, is a refinement of the concept of artificial intelligence (AI)</a:t>
            </a:r>
            <a:endParaRPr lang="en-US"/>
          </a:p>
          <a:p>
            <a:pPr marL="285750" indent="-285750">
              <a:buChar char="•"/>
            </a:pPr>
            <a:r>
              <a:rPr lang="en-US" sz="1800" dirty="0"/>
              <a:t>John Haugeland proposes an analogy with simulated diamonds and synthetic diamonds—only the synthetic diamond is truly a diamond</a:t>
            </a:r>
          </a:p>
          <a:p>
            <a:pPr marL="285750" indent="-285750">
              <a:buChar char="•"/>
            </a:pPr>
            <a:r>
              <a:rPr lang="en-US" sz="1800" dirty="0"/>
              <a:t>Another reason for eschewing the adjective “artificial” is that it connotes simulated intelligence. Contrary to another common misunderstanding, the goal is not to simulate intelligence. The goal is to understand real (natural or synthetic) intelligent systems by synthesizing them.</a:t>
            </a:r>
            <a:endParaRPr lang="en-US" dirty="0"/>
          </a:p>
          <a:p>
            <a:pPr marL="285750" indent="-285750">
              <a:buChar char="•"/>
            </a:pP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g79c4d70bb8_21_89"/>
          <p:cNvSpPr txBox="1">
            <a:spLocks noGrp="1"/>
          </p:cNvSpPr>
          <p:nvPr>
            <p:ph type="body" idx="1"/>
          </p:nvPr>
        </p:nvSpPr>
        <p:spPr>
          <a:xfrm>
            <a:off x="631281" y="1277115"/>
            <a:ext cx="10929600" cy="5277600"/>
          </a:xfrm>
          <a:prstGeom prst="rect">
            <a:avLst/>
          </a:prstGeom>
          <a:noFill/>
          <a:ln>
            <a:noFill/>
          </a:ln>
        </p:spPr>
        <p:txBody>
          <a:bodyPr spcFirstLastPara="1" wrap="square" lIns="91425" tIns="45700" rIns="91425" bIns="45700" anchor="t" anchorCtr="0">
            <a:noAutofit/>
          </a:bodyPr>
          <a:lstStyle/>
          <a:p>
            <a:pPr marL="0" marR="0" lvl="0" indent="0" algn="l">
              <a:lnSpc>
                <a:spcPct val="100000"/>
              </a:lnSpc>
              <a:spcBef>
                <a:spcPts val="0"/>
              </a:spcBef>
              <a:spcAft>
                <a:spcPts val="0"/>
              </a:spcAft>
              <a:buNone/>
            </a:pPr>
            <a:r>
              <a:rPr lang="en-US" dirty="0">
                <a:hlinkClick r:id="rId3"/>
              </a:rPr>
              <a:t>https://www.simplilearn.com/tutorials/artificial-intelligence-tutorial/artificial-intelligence-applications</a:t>
            </a:r>
            <a:endParaRPr lang="en-US" dirty="0"/>
          </a:p>
          <a:p>
            <a:pPr marL="0" indent="0">
              <a:buNone/>
            </a:pPr>
            <a:r>
              <a:rPr lang="en-US" dirty="0">
                <a:hlinkClick r:id="rId4"/>
              </a:rPr>
              <a:t>https://builtin.com/artificial-intelligence</a:t>
            </a:r>
          </a:p>
          <a:p>
            <a:pPr marL="0" indent="0">
              <a:buNone/>
            </a:pPr>
            <a:r>
              <a:rPr lang="en-US" dirty="0">
                <a:hlinkClick r:id="rId5"/>
              </a:rPr>
              <a:t>https://futureoflife.org/background/benefits-risks-of-artificial-intelligence/</a:t>
            </a:r>
          </a:p>
          <a:p>
            <a:pPr marL="0" indent="0">
              <a:buNone/>
            </a:pPr>
            <a:r>
              <a:rPr lang="en-US" dirty="0">
                <a:hlinkClick r:id="rId6"/>
              </a:rPr>
              <a:t>https://www.cloudmoyo.com/blog/ai-ml-automation/top-10-potential-ai-artificial-intelligence-problems/#:~:text=One%20of%20the%20biggest%20Artificial,sensor%20data%20as%20its%20input.&amp;text=The%20algorithm%20becomes%20strong%20and,isn't%20fed%20into%20it</a:t>
            </a:r>
            <a:r>
              <a:rPr lang="en-US" dirty="0"/>
              <a:t>.</a:t>
            </a:r>
          </a:p>
          <a:p>
            <a:pPr marL="0" indent="0">
              <a:buNone/>
            </a:pPr>
            <a:r>
              <a:rPr lang="en-US" dirty="0">
                <a:hlinkClick r:id="rId7"/>
              </a:rPr>
              <a:t>Top 5 Priorities for Managing AI Risk Within Gartner's MOST Framework</a:t>
            </a:r>
            <a:endParaRPr lang="en-US"/>
          </a:p>
        </p:txBody>
      </p:sp>
      <p:sp>
        <p:nvSpPr>
          <p:cNvPr id="627" name="Google Shape;627;g79c4d70bb8_21_89"/>
          <p:cNvSpPr txBox="1">
            <a:spLocks noGrp="1"/>
          </p:cNvSpPr>
          <p:nvPr>
            <p:ph type="sldNum" idx="12"/>
          </p:nvPr>
        </p:nvSpPr>
        <p:spPr>
          <a:xfrm>
            <a:off x="11395134" y="6460940"/>
            <a:ext cx="6357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888888"/>
                </a:solidFill>
                <a:latin typeface="Arial"/>
                <a:ea typeface="Arial"/>
                <a:cs typeface="Arial"/>
                <a:sym typeface="Arial"/>
              </a:rPr>
              <a:t>16</a:t>
            </a:fld>
            <a:endParaRPr sz="1100" b="0" i="0" u="none" strike="noStrike" cap="none">
              <a:solidFill>
                <a:srgbClr val="888888"/>
              </a:solidFill>
              <a:latin typeface="Arial"/>
              <a:ea typeface="Arial"/>
              <a:cs typeface="Arial"/>
              <a:sym typeface="Arial"/>
            </a:endParaRPr>
          </a:p>
        </p:txBody>
      </p:sp>
      <p:sp>
        <p:nvSpPr>
          <p:cNvPr id="628" name="Google Shape;628;g79c4d70bb8_21_89"/>
          <p:cNvSpPr txBox="1">
            <a:spLocks noGrp="1"/>
          </p:cNvSpPr>
          <p:nvPr>
            <p:ph type="title"/>
          </p:nvPr>
        </p:nvSpPr>
        <p:spPr>
          <a:xfrm>
            <a:off x="410531" y="397000"/>
            <a:ext cx="9737700" cy="535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US" u="sng"/>
              <a:t>References</a:t>
            </a:r>
            <a:endParaRPr sz="3000" b="1"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g79c4d70bb8_22_58"/>
          <p:cNvSpPr txBox="1">
            <a:spLocks noGrp="1"/>
          </p:cNvSpPr>
          <p:nvPr>
            <p:ph type="title"/>
          </p:nvPr>
        </p:nvSpPr>
        <p:spPr>
          <a:xfrm>
            <a:off x="302684" y="418353"/>
            <a:ext cx="97377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Questions? Comments! &amp; Concerns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79c4d70bb8_0_17"/>
          <p:cNvSpPr txBox="1">
            <a:spLocks noGrp="1"/>
          </p:cNvSpPr>
          <p:nvPr>
            <p:ph type="sldNum" idx="12"/>
          </p:nvPr>
        </p:nvSpPr>
        <p:spPr>
          <a:xfrm>
            <a:off x="11395134" y="6460940"/>
            <a:ext cx="6354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
        <p:nvSpPr>
          <p:cNvPr id="257" name="Google Shape;257;g79c4d70bb8_0_17"/>
          <p:cNvSpPr txBox="1">
            <a:spLocks noGrp="1"/>
          </p:cNvSpPr>
          <p:nvPr>
            <p:ph type="title"/>
          </p:nvPr>
        </p:nvSpPr>
        <p:spPr>
          <a:xfrm>
            <a:off x="302684" y="418353"/>
            <a:ext cx="97377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Table of Contents</a:t>
            </a:r>
            <a:endParaRPr/>
          </a:p>
        </p:txBody>
      </p:sp>
      <p:sp>
        <p:nvSpPr>
          <p:cNvPr id="258" name="Google Shape;258;g79c4d70bb8_0_17"/>
          <p:cNvSpPr txBox="1">
            <a:spLocks noGrp="1"/>
          </p:cNvSpPr>
          <p:nvPr>
            <p:ph type="body" idx="1"/>
          </p:nvPr>
        </p:nvSpPr>
        <p:spPr>
          <a:xfrm>
            <a:off x="583275" y="1709350"/>
            <a:ext cx="5192700" cy="4384500"/>
          </a:xfrm>
          <a:prstGeom prst="rect">
            <a:avLst/>
          </a:prstGeom>
        </p:spPr>
        <p:txBody>
          <a:bodyPr spcFirstLastPara="1" wrap="square" lIns="91425" tIns="45700" rIns="91425" bIns="45700" anchor="t" anchorCtr="0">
            <a:noAutofit/>
          </a:bodyPr>
          <a:lstStyle/>
          <a:p>
            <a:pPr marL="457200" lvl="0" indent="-374650" algn="l" rtl="0">
              <a:spcBef>
                <a:spcPts val="0"/>
              </a:spcBef>
              <a:spcAft>
                <a:spcPts val="0"/>
              </a:spcAft>
              <a:buSzPts val="2300"/>
              <a:buChar char="●"/>
            </a:pPr>
            <a:r>
              <a:rPr lang="en-US" sz="2300" dirty="0"/>
              <a:t>What is AI</a:t>
            </a:r>
            <a:endParaRPr sz="2300" dirty="0"/>
          </a:p>
          <a:p>
            <a:pPr indent="-374650">
              <a:buSzPts val="2300"/>
              <a:buChar char="●"/>
            </a:pPr>
            <a:r>
              <a:rPr lang="en-US" sz="2300" dirty="0"/>
              <a:t>Subsets of AI</a:t>
            </a:r>
          </a:p>
          <a:p>
            <a:pPr indent="-374650">
              <a:buSzPts val="2300"/>
              <a:buChar char="●"/>
            </a:pPr>
            <a:r>
              <a:rPr lang="en-US" sz="2300" dirty="0"/>
              <a:t>Categories of AI</a:t>
            </a:r>
            <a:endParaRPr lang="en-US" dirty="0"/>
          </a:p>
          <a:p>
            <a:pPr indent="-374650">
              <a:buSzPts val="2300"/>
              <a:buChar char="●"/>
            </a:pPr>
            <a:r>
              <a:rPr lang="en-US" sz="2300" dirty="0"/>
              <a:t>Issues with AI</a:t>
            </a:r>
          </a:p>
          <a:p>
            <a:pPr indent="-374650">
              <a:buSzPts val="2300"/>
              <a:buChar char="●"/>
            </a:pPr>
            <a:r>
              <a:rPr lang="en-US" sz="2300" dirty="0"/>
              <a:t>Constraints of AI</a:t>
            </a:r>
            <a:endParaRPr lang="en-US" dirty="0"/>
          </a:p>
          <a:p>
            <a:pPr indent="-374650">
              <a:buSzPts val="2300"/>
              <a:buChar char="●"/>
            </a:pPr>
            <a:r>
              <a:rPr lang="en-US" sz="2300" dirty="0"/>
              <a:t>Business Drivers for AI</a:t>
            </a:r>
            <a:endParaRPr lang="en-US" dirty="0"/>
          </a:p>
          <a:p>
            <a:pPr indent="-374650">
              <a:buSzPts val="2300"/>
              <a:buChar char="●"/>
            </a:pPr>
            <a:r>
              <a:rPr lang="en-US" sz="2300" dirty="0"/>
              <a:t>Applications of AI</a:t>
            </a:r>
          </a:p>
          <a:p>
            <a:pPr indent="-374650">
              <a:buSzPts val="2300"/>
              <a:buChar char="●"/>
            </a:pPr>
            <a:r>
              <a:rPr lang="en-US" sz="2300" dirty="0"/>
              <a:t>SWOT Analysis</a:t>
            </a:r>
          </a:p>
          <a:p>
            <a:pPr marL="457200" lvl="0" indent="-374650" algn="l" rtl="0">
              <a:spcBef>
                <a:spcPts val="0"/>
              </a:spcBef>
              <a:spcAft>
                <a:spcPts val="0"/>
              </a:spcAft>
              <a:buSzPts val="2300"/>
              <a:buChar char="●"/>
            </a:pPr>
            <a:r>
              <a:rPr lang="en-US" sz="2300" dirty="0"/>
              <a:t>ANSOFF Matrix</a:t>
            </a:r>
          </a:p>
        </p:txBody>
      </p:sp>
      <p:sp>
        <p:nvSpPr>
          <p:cNvPr id="259" name="Google Shape;259;g79c4d70bb8_0_17"/>
          <p:cNvSpPr txBox="1">
            <a:spLocks noGrp="1"/>
          </p:cNvSpPr>
          <p:nvPr>
            <p:ph type="body" idx="1"/>
          </p:nvPr>
        </p:nvSpPr>
        <p:spPr>
          <a:xfrm>
            <a:off x="5946400" y="1709350"/>
            <a:ext cx="6245700" cy="4384500"/>
          </a:xfrm>
          <a:prstGeom prst="rect">
            <a:avLst/>
          </a:prstGeom>
        </p:spPr>
        <p:txBody>
          <a:bodyPr spcFirstLastPara="1" wrap="square" lIns="91425" tIns="45700" rIns="91425" bIns="45700" anchor="t" anchorCtr="0">
            <a:noAutofit/>
          </a:bodyPr>
          <a:lstStyle/>
          <a:p>
            <a:pPr marL="457200" lvl="0" indent="-374650" algn="l" rtl="0">
              <a:spcBef>
                <a:spcPts val="0"/>
              </a:spcBef>
              <a:spcAft>
                <a:spcPts val="0"/>
              </a:spcAft>
              <a:buSzPts val="2300"/>
              <a:buChar char="●"/>
            </a:pPr>
            <a:r>
              <a:rPr lang="en-US" sz="2300" dirty="0"/>
              <a:t>Mintzberg’s Five P Strategy</a:t>
            </a:r>
            <a:endParaRPr sz="2300" dirty="0"/>
          </a:p>
          <a:p>
            <a:pPr indent="-374650">
              <a:buSzPts val="2300"/>
              <a:buChar char="●"/>
            </a:pPr>
            <a:r>
              <a:rPr lang="en-US" sz="2300" dirty="0"/>
              <a:t>Envisioned Target State</a:t>
            </a:r>
          </a:p>
          <a:p>
            <a:pPr marL="457200" lvl="0" indent="-374650" algn="l" rtl="0">
              <a:spcBef>
                <a:spcPts val="0"/>
              </a:spcBef>
              <a:spcAft>
                <a:spcPts val="0"/>
              </a:spcAft>
              <a:buSzPts val="2300"/>
              <a:buChar char="●"/>
            </a:pPr>
            <a:r>
              <a:rPr lang="en-US" sz="2300" dirty="0"/>
              <a:t>Analysis: Risks</a:t>
            </a:r>
            <a:endParaRPr sz="2300" dirty="0"/>
          </a:p>
          <a:p>
            <a:pPr marL="457200" lvl="0" indent="-374650" algn="l" rtl="0">
              <a:spcBef>
                <a:spcPts val="0"/>
              </a:spcBef>
              <a:spcAft>
                <a:spcPts val="0"/>
              </a:spcAft>
              <a:buSzPts val="2300"/>
              <a:buChar char="●"/>
            </a:pPr>
            <a:r>
              <a:rPr lang="en-US" sz="2300" dirty="0"/>
              <a:t>Recommendations</a:t>
            </a:r>
            <a:endParaRPr sz="2300" dirty="0"/>
          </a:p>
          <a:p>
            <a:pPr marL="457200" lvl="0" indent="-374650" algn="l" rtl="0">
              <a:spcBef>
                <a:spcPts val="0"/>
              </a:spcBef>
              <a:spcAft>
                <a:spcPts val="0"/>
              </a:spcAft>
              <a:buSzPts val="2300"/>
              <a:buChar char="●"/>
            </a:pPr>
            <a:r>
              <a:rPr lang="en-US" sz="2300" dirty="0"/>
              <a:t>References</a:t>
            </a:r>
            <a:endParaRPr sz="2300" dirty="0"/>
          </a:p>
          <a:p>
            <a:pPr marL="457200" lvl="0" indent="-374650" algn="l" rtl="0">
              <a:spcBef>
                <a:spcPts val="0"/>
              </a:spcBef>
              <a:spcAft>
                <a:spcPts val="0"/>
              </a:spcAft>
              <a:buSzPts val="2300"/>
              <a:buChar char="●"/>
            </a:pPr>
            <a:r>
              <a:rPr lang="en-US" sz="2300" dirty="0"/>
              <a:t>Thank you!</a:t>
            </a:r>
            <a:endParaRPr sz="23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79c4d70bb8_0_75"/>
          <p:cNvSpPr txBox="1">
            <a:spLocks noGrp="1"/>
          </p:cNvSpPr>
          <p:nvPr>
            <p:ph type="body" idx="1"/>
          </p:nvPr>
        </p:nvSpPr>
        <p:spPr>
          <a:xfrm>
            <a:off x="302684" y="1190481"/>
            <a:ext cx="11588700" cy="4947272"/>
          </a:xfrm>
          <a:prstGeom prst="rect">
            <a:avLst/>
          </a:prstGeom>
        </p:spPr>
        <p:txBody>
          <a:bodyPr spcFirstLastPara="1" wrap="square" lIns="91425" tIns="45700" rIns="91425" bIns="45700" anchor="t" anchorCtr="0">
            <a:noAutofit/>
          </a:bodyPr>
          <a:lstStyle/>
          <a:p>
            <a:pPr indent="-355600">
              <a:lnSpc>
                <a:spcPct val="200000"/>
              </a:lnSpc>
              <a:buSzPts val="2000"/>
              <a:buFont typeface="Arial"/>
              <a:buChar char="❏"/>
            </a:pPr>
            <a:r>
              <a:rPr lang="en-US" sz="2400"/>
              <a:t>AI is a computer Science that is focused on building smart &amp; intelligent machines</a:t>
            </a:r>
          </a:p>
          <a:p>
            <a:pPr marL="457200" lvl="0" indent="-355600" algn="l" rtl="0">
              <a:lnSpc>
                <a:spcPct val="200000"/>
              </a:lnSpc>
              <a:spcBef>
                <a:spcPts val="0"/>
              </a:spcBef>
              <a:spcAft>
                <a:spcPts val="0"/>
              </a:spcAft>
              <a:buSzPts val="2000"/>
              <a:buChar char="❏"/>
            </a:pPr>
            <a:r>
              <a:rPr lang="en-US" sz="2400"/>
              <a:t>Intelligence developed by machines &amp; computers to do tasks that are usually done by humans</a:t>
            </a:r>
          </a:p>
          <a:p>
            <a:pPr indent="-355600">
              <a:buSzPts val="2000"/>
              <a:buFont typeface="Arial"/>
              <a:buChar char="❏"/>
            </a:pPr>
            <a:endParaRPr sz="2400"/>
          </a:p>
          <a:p>
            <a:pPr marL="457200" lvl="0" indent="0" algn="l" rtl="0">
              <a:spcBef>
                <a:spcPts val="0"/>
              </a:spcBef>
              <a:spcAft>
                <a:spcPts val="0"/>
              </a:spcAft>
              <a:buNone/>
            </a:pPr>
            <a:endParaRPr sz="2400"/>
          </a:p>
        </p:txBody>
      </p:sp>
      <p:sp>
        <p:nvSpPr>
          <p:cNvPr id="265" name="Google Shape;265;g79c4d70bb8_0_75"/>
          <p:cNvSpPr txBox="1">
            <a:spLocks noGrp="1"/>
          </p:cNvSpPr>
          <p:nvPr>
            <p:ph type="title"/>
          </p:nvPr>
        </p:nvSpPr>
        <p:spPr>
          <a:xfrm>
            <a:off x="302684" y="418353"/>
            <a:ext cx="97377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What is Artificial Intelligence (AI)?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79c4d70bb8_0_75"/>
          <p:cNvSpPr txBox="1">
            <a:spLocks noGrp="1"/>
          </p:cNvSpPr>
          <p:nvPr>
            <p:ph type="body" idx="1"/>
          </p:nvPr>
        </p:nvSpPr>
        <p:spPr>
          <a:xfrm>
            <a:off x="302684" y="960444"/>
            <a:ext cx="11588700" cy="5204008"/>
          </a:xfrm>
          <a:prstGeom prst="rect">
            <a:avLst/>
          </a:prstGeom>
        </p:spPr>
        <p:txBody>
          <a:bodyPr spcFirstLastPara="1" wrap="square" lIns="91425" tIns="45700" rIns="91425" bIns="45700" anchor="t" anchorCtr="0">
            <a:noAutofit/>
          </a:bodyPr>
          <a:lstStyle/>
          <a:p>
            <a:pPr marL="615950" indent="-457200">
              <a:lnSpc>
                <a:spcPct val="200000"/>
              </a:lnSpc>
              <a:buSzPts val="2000"/>
              <a:buFont typeface="Arial"/>
              <a:buAutoNum type="arabicPeriod"/>
            </a:pPr>
            <a:r>
              <a:rPr lang="en-US" sz="2000" b="1"/>
              <a:t>Machine Learning</a:t>
            </a:r>
            <a:r>
              <a:rPr lang="en-US" sz="2000"/>
              <a:t> - Automatically learn from experience without being explicitly programmed.</a:t>
            </a:r>
          </a:p>
          <a:p>
            <a:pPr marL="615950" indent="-457200">
              <a:lnSpc>
                <a:spcPct val="200000"/>
              </a:lnSpc>
              <a:buSzPts val="2000"/>
              <a:buAutoNum type="arabicPeriod"/>
            </a:pPr>
            <a:r>
              <a:rPr lang="en-US" sz="2000" b="1"/>
              <a:t>Machine Vision</a:t>
            </a:r>
            <a:r>
              <a:rPr lang="en-US" sz="2000"/>
              <a:t> – Ability to see by employing video cameras &amp; Digital signal processing. </a:t>
            </a:r>
          </a:p>
          <a:p>
            <a:pPr marL="615950" indent="-457200">
              <a:lnSpc>
                <a:spcPct val="200000"/>
              </a:lnSpc>
              <a:buSzPts val="2000"/>
              <a:buAutoNum type="arabicPeriod"/>
            </a:pPr>
            <a:r>
              <a:rPr lang="en-US" sz="2000" b="1"/>
              <a:t>Natural Language processing</a:t>
            </a:r>
            <a:r>
              <a:rPr lang="en-US" sz="2000"/>
              <a:t> – Ability to understand text like human beings.</a:t>
            </a:r>
          </a:p>
          <a:p>
            <a:pPr marL="615950" indent="-457200">
              <a:lnSpc>
                <a:spcPct val="200000"/>
              </a:lnSpc>
              <a:buSzPts val="2000"/>
              <a:buAutoNum type="arabicPeriod"/>
            </a:pPr>
            <a:r>
              <a:rPr lang="en-US" sz="2000" b="1"/>
              <a:t>Deep Learning</a:t>
            </a:r>
            <a:r>
              <a:rPr lang="en-US" sz="2000"/>
              <a:t> – Machine Learning techniques that teaches computers to learn like humans.</a:t>
            </a:r>
          </a:p>
          <a:p>
            <a:pPr marL="615950" indent="-457200">
              <a:lnSpc>
                <a:spcPct val="200000"/>
              </a:lnSpc>
              <a:buSzPts val="2000"/>
              <a:buAutoNum type="arabicPeriod"/>
            </a:pPr>
            <a:r>
              <a:rPr lang="en-US" sz="2000" b="1"/>
              <a:t>Robotics – </a:t>
            </a:r>
            <a:r>
              <a:rPr lang="en-US" sz="2000"/>
              <a:t>Employ flexibility and learning capabilities in robotic solutions.</a:t>
            </a:r>
          </a:p>
          <a:p>
            <a:pPr marL="615950" indent="-457200">
              <a:lnSpc>
                <a:spcPct val="200000"/>
              </a:lnSpc>
              <a:buSzPts val="2000"/>
              <a:buAutoNum type="arabicPeriod"/>
            </a:pPr>
            <a:r>
              <a:rPr lang="en-US" sz="2000" b="1"/>
              <a:t>Expert System</a:t>
            </a:r>
            <a:r>
              <a:rPr lang="en-US" sz="2000"/>
              <a:t> – Emulate decision making capabilities of a human expert.</a:t>
            </a:r>
          </a:p>
          <a:p>
            <a:pPr marL="615950" indent="-457200">
              <a:lnSpc>
                <a:spcPct val="200000"/>
              </a:lnSpc>
              <a:buSzPts val="2000"/>
              <a:buAutoNum type="arabicPeriod"/>
            </a:pPr>
            <a:r>
              <a:rPr lang="en-US" sz="2000" b="1"/>
              <a:t>Speech Recognition</a:t>
            </a:r>
            <a:r>
              <a:rPr lang="en-US" sz="2000"/>
              <a:t> - Ability to understand and learn human speech and accents.</a:t>
            </a:r>
          </a:p>
          <a:p>
            <a:pPr indent="-355600">
              <a:lnSpc>
                <a:spcPct val="200000"/>
              </a:lnSpc>
              <a:buSzPts val="2000"/>
              <a:buFont typeface="Arial"/>
              <a:buChar char="❏"/>
            </a:pPr>
            <a:endParaRPr lang="en-US" sz="2000"/>
          </a:p>
          <a:p>
            <a:pPr indent="0"/>
            <a:endParaRPr sz="2000"/>
          </a:p>
        </p:txBody>
      </p:sp>
      <p:sp>
        <p:nvSpPr>
          <p:cNvPr id="265" name="Google Shape;265;g79c4d70bb8_0_75"/>
          <p:cNvSpPr txBox="1">
            <a:spLocks noGrp="1"/>
          </p:cNvSpPr>
          <p:nvPr>
            <p:ph type="title"/>
          </p:nvPr>
        </p:nvSpPr>
        <p:spPr>
          <a:xfrm>
            <a:off x="302684" y="418353"/>
            <a:ext cx="9737700" cy="535800"/>
          </a:xfrm>
          <a:prstGeom prst="rect">
            <a:avLst/>
          </a:prstGeom>
        </p:spPr>
        <p:txBody>
          <a:bodyPr spcFirstLastPara="1" wrap="square" lIns="91425" tIns="45700" rIns="91425" bIns="45700" anchor="t" anchorCtr="0">
            <a:noAutofit/>
          </a:bodyPr>
          <a:lstStyle/>
          <a:p>
            <a:r>
              <a:rPr lang="en-US"/>
              <a:t>7 Subsets of Artificial Intelligence</a:t>
            </a:r>
          </a:p>
        </p:txBody>
      </p:sp>
    </p:spTree>
    <p:extLst>
      <p:ext uri="{BB962C8B-B14F-4D97-AF65-F5344CB8AC3E}">
        <p14:creationId xmlns:p14="http://schemas.microsoft.com/office/powerpoint/2010/main" val="3727771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79c4d70bb8_0_75"/>
          <p:cNvSpPr txBox="1">
            <a:spLocks noGrp="1"/>
          </p:cNvSpPr>
          <p:nvPr>
            <p:ph type="body" idx="1"/>
          </p:nvPr>
        </p:nvSpPr>
        <p:spPr>
          <a:xfrm>
            <a:off x="302684" y="978814"/>
            <a:ext cx="11588700" cy="5301722"/>
          </a:xfrm>
          <a:prstGeom prst="rect">
            <a:avLst/>
          </a:prstGeom>
        </p:spPr>
        <p:txBody>
          <a:bodyPr spcFirstLastPara="1" wrap="square" lIns="91425" tIns="45700" rIns="91425" bIns="45700" anchor="t" anchorCtr="0">
            <a:noAutofit/>
          </a:bodyPr>
          <a:lstStyle/>
          <a:p>
            <a:pPr indent="-355600">
              <a:buSzPts val="2000"/>
              <a:buFont typeface="Arial"/>
              <a:buChar char="❏"/>
            </a:pPr>
            <a:r>
              <a:rPr lang="en-US" sz="2400" b="1"/>
              <a:t>Static AI - </a:t>
            </a:r>
            <a:r>
              <a:rPr lang="en-US" sz="2000"/>
              <a:t>Explicitly programmed and manually trained parameters for example predict probability using decision tree.</a:t>
            </a:r>
            <a:endParaRPr lang="en-US"/>
          </a:p>
          <a:p>
            <a:pPr marL="558800" lvl="1" indent="0">
              <a:buSzPts val="2000"/>
            </a:pPr>
            <a:endParaRPr lang="en-US" sz="2000"/>
          </a:p>
          <a:p>
            <a:pPr indent="-355600">
              <a:buSzPts val="2000"/>
              <a:buChar char="❏"/>
            </a:pPr>
            <a:r>
              <a:rPr lang="en-US" sz="2400" b="1"/>
              <a:t>Dynamic AI - </a:t>
            </a:r>
            <a:r>
              <a:rPr lang="en-US" sz="2000"/>
              <a:t>Automatically &amp; Periodically retain parameters and adapt based on input. Start with historical patterns with subsequent ability to learn and predict. Neural networks</a:t>
            </a:r>
            <a:endParaRPr lang="en-US"/>
          </a:p>
          <a:p>
            <a:pPr marL="558800" lvl="1" indent="0">
              <a:buSzPts val="2000"/>
            </a:pPr>
            <a:endParaRPr lang="en-US" sz="2000"/>
          </a:p>
          <a:p>
            <a:pPr indent="-355600">
              <a:buSzPts val="2000"/>
              <a:buChar char="❏"/>
            </a:pPr>
            <a:r>
              <a:rPr lang="en-US" sz="2400" b="1"/>
              <a:t>Auto AI - </a:t>
            </a:r>
            <a:r>
              <a:rPr lang="en-US" sz="2000"/>
              <a:t>Automatically change basic structure like input variables and hyper parameters</a:t>
            </a:r>
          </a:p>
          <a:p>
            <a:pPr marL="558800" lvl="1" indent="0">
              <a:buSzPts val="2000"/>
            </a:pPr>
            <a:endParaRPr lang="en-US" sz="2000"/>
          </a:p>
          <a:p>
            <a:pPr indent="-355600">
              <a:buSzPts val="2000"/>
              <a:buChar char="❏"/>
            </a:pPr>
            <a:r>
              <a:rPr lang="en-US" sz="2400" b="1"/>
              <a:t>Cognitive AI - </a:t>
            </a:r>
            <a:r>
              <a:rPr lang="en-US" sz="2000"/>
              <a:t>Autonomous decision making &amp; take actions accordingly even on untrained subjects</a:t>
            </a:r>
          </a:p>
          <a:p>
            <a:pPr lvl="0" indent="0" algn="l" rtl="0">
              <a:spcBef>
                <a:spcPts val="0"/>
              </a:spcBef>
              <a:spcAft>
                <a:spcPts val="0"/>
              </a:spcAft>
            </a:pPr>
            <a:endParaRPr lang="en-US" sz="2000"/>
          </a:p>
        </p:txBody>
      </p:sp>
      <p:sp>
        <p:nvSpPr>
          <p:cNvPr id="265" name="Google Shape;265;g79c4d70bb8_0_75"/>
          <p:cNvSpPr txBox="1">
            <a:spLocks noGrp="1"/>
          </p:cNvSpPr>
          <p:nvPr>
            <p:ph type="title"/>
          </p:nvPr>
        </p:nvSpPr>
        <p:spPr>
          <a:xfrm>
            <a:off x="302684" y="277242"/>
            <a:ext cx="9737700" cy="535800"/>
          </a:xfrm>
          <a:prstGeom prst="rect">
            <a:avLst/>
          </a:prstGeom>
        </p:spPr>
        <p:txBody>
          <a:bodyPr spcFirstLastPara="1" wrap="square" lIns="91425" tIns="45700" rIns="91425" bIns="45700" anchor="t" anchorCtr="0">
            <a:noAutofit/>
          </a:bodyPr>
          <a:lstStyle/>
          <a:p>
            <a:r>
              <a:rPr lang="en-US"/>
              <a:t>4 Categories of AI</a:t>
            </a:r>
            <a:endParaRPr/>
          </a:p>
        </p:txBody>
      </p:sp>
    </p:spTree>
    <p:extLst>
      <p:ext uri="{BB962C8B-B14F-4D97-AF65-F5344CB8AC3E}">
        <p14:creationId xmlns:p14="http://schemas.microsoft.com/office/powerpoint/2010/main" val="234477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79c4d70bb8_0_63"/>
          <p:cNvSpPr txBox="1">
            <a:spLocks noGrp="1"/>
          </p:cNvSpPr>
          <p:nvPr>
            <p:ph type="body" idx="1"/>
          </p:nvPr>
        </p:nvSpPr>
        <p:spPr>
          <a:xfrm>
            <a:off x="302684" y="1190481"/>
            <a:ext cx="11588700" cy="4973971"/>
          </a:xfrm>
          <a:prstGeom prst="rect">
            <a:avLst/>
          </a:prstGeom>
        </p:spPr>
        <p:txBody>
          <a:bodyPr spcFirstLastPara="1" wrap="square" lIns="91425" tIns="45700" rIns="91425" bIns="45700" anchor="t" anchorCtr="0">
            <a:noAutofit/>
          </a:bodyPr>
          <a:lstStyle/>
          <a:p>
            <a:pPr indent="-342900">
              <a:lnSpc>
                <a:spcPct val="200000"/>
              </a:lnSpc>
              <a:buSzPts val="1800"/>
              <a:buAutoNum type="arabicPeriod"/>
            </a:pPr>
            <a:r>
              <a:rPr lang="en-US" sz="1800" b="1"/>
              <a:t>Unfairness  </a:t>
            </a:r>
            <a:r>
              <a:rPr lang="en-US" sz="1800"/>
              <a:t>– Unfairly producing results that systematically favors one outcome over the other</a:t>
            </a:r>
            <a:endParaRPr lang="en-US"/>
          </a:p>
          <a:p>
            <a:pPr indent="-342900">
              <a:lnSpc>
                <a:spcPct val="200000"/>
              </a:lnSpc>
              <a:buSzPts val="1800"/>
              <a:buAutoNum type="arabicPeriod"/>
            </a:pPr>
            <a:r>
              <a:rPr lang="en-US" sz="1800" b="1"/>
              <a:t>Unintended Cognitive Biasness </a:t>
            </a:r>
            <a:r>
              <a:rPr lang="en-US" sz="1800"/>
              <a:t>– Creating biased algorithms due to unintended cognitive biases</a:t>
            </a:r>
            <a:endParaRPr lang="en-US"/>
          </a:p>
          <a:p>
            <a:pPr indent="-342900">
              <a:lnSpc>
                <a:spcPct val="200000"/>
              </a:lnSpc>
              <a:buSzPts val="1800"/>
              <a:buAutoNum type="arabicPeriod"/>
            </a:pPr>
            <a:r>
              <a:rPr lang="en-US" sz="1800" b="1"/>
              <a:t>Targeting &amp; Profiling of racial groups </a:t>
            </a:r>
            <a:r>
              <a:rPr lang="en-US" sz="1800"/>
              <a:t>- Racial or Prejudicial data sets used to train the ML algorithms</a:t>
            </a:r>
            <a:endParaRPr lang="en-US"/>
          </a:p>
          <a:p>
            <a:pPr indent="-342900">
              <a:lnSpc>
                <a:spcPct val="200000"/>
              </a:lnSpc>
              <a:buSzPts val="1800"/>
              <a:buAutoNum type="arabicPeriod"/>
            </a:pPr>
            <a:r>
              <a:rPr lang="en-US" sz="1800" b="1"/>
              <a:t>Systematic disadvantage – </a:t>
            </a:r>
            <a:r>
              <a:rPr lang="en-US" sz="1800"/>
              <a:t>Outcomes that puts certain groups of people under disadvantage.</a:t>
            </a:r>
          </a:p>
          <a:p>
            <a:pPr indent="-342900">
              <a:lnSpc>
                <a:spcPct val="200000"/>
              </a:lnSpc>
              <a:buSzPts val="1800"/>
              <a:buAutoNum type="arabicPeriod"/>
            </a:pPr>
            <a:r>
              <a:rPr lang="en-US" sz="1800" b="1"/>
              <a:t>Lack of Transparency</a:t>
            </a:r>
            <a:r>
              <a:rPr lang="en-US" sz="1800"/>
              <a:t> - Lack of transparency in how and who created the algorithms</a:t>
            </a:r>
          </a:p>
          <a:p>
            <a:pPr indent="-342900">
              <a:lnSpc>
                <a:spcPct val="200000"/>
              </a:lnSpc>
              <a:buSzPts val="1800"/>
              <a:buAutoNum type="arabicPeriod"/>
            </a:pPr>
            <a:r>
              <a:rPr lang="en-US" sz="1800" b="1"/>
              <a:t>Trust and Reliability concerns – </a:t>
            </a:r>
            <a:r>
              <a:rPr lang="en-US" sz="1800"/>
              <a:t>People not having trust in the outcome of the AI Predictions</a:t>
            </a:r>
          </a:p>
          <a:p>
            <a:pPr indent="-342900">
              <a:lnSpc>
                <a:spcPct val="200000"/>
              </a:lnSpc>
              <a:buSzPts val="1800"/>
              <a:buAutoNum type="arabicPeriod"/>
            </a:pPr>
            <a:r>
              <a:rPr lang="en-US" sz="1800" b="1"/>
              <a:t>Lack of diverse representation</a:t>
            </a:r>
            <a:r>
              <a:rPr lang="en-US" sz="1800"/>
              <a:t> – Diverse group of representative not involved in defining the rules</a:t>
            </a:r>
          </a:p>
          <a:p>
            <a:pPr indent="-342900">
              <a:lnSpc>
                <a:spcPct val="200000"/>
              </a:lnSpc>
              <a:buSzPts val="1800"/>
              <a:buAutoNum type="arabicPeriod"/>
            </a:pPr>
            <a:r>
              <a:rPr lang="en-US" sz="1800" b="1"/>
              <a:t>Lack of </a:t>
            </a:r>
            <a:r>
              <a:rPr lang="en-US" sz="1800" b="1" err="1"/>
              <a:t>Explainability</a:t>
            </a:r>
            <a:r>
              <a:rPr lang="en-US" sz="1800" b="1"/>
              <a:t> </a:t>
            </a:r>
            <a:r>
              <a:rPr lang="en-US" sz="1800"/>
              <a:t>– Overall logic patterns, underlying theory of model cannot be explained.</a:t>
            </a:r>
          </a:p>
          <a:p>
            <a:pPr indent="-342900">
              <a:lnSpc>
                <a:spcPct val="200000"/>
              </a:lnSpc>
              <a:buSzPts val="1800"/>
              <a:buAutoNum type="arabicPeriod"/>
            </a:pPr>
            <a:r>
              <a:rPr lang="en-US" sz="1800" b="1"/>
              <a:t>Accountability </a:t>
            </a:r>
            <a:r>
              <a:rPr lang="en-US" sz="1800"/>
              <a:t>– everyone who is involved in creating AI solution needs to take responsibility</a:t>
            </a:r>
          </a:p>
        </p:txBody>
      </p:sp>
      <p:sp>
        <p:nvSpPr>
          <p:cNvPr id="319" name="Google Shape;319;g79c4d70bb8_0_63"/>
          <p:cNvSpPr txBox="1">
            <a:spLocks noGrp="1"/>
          </p:cNvSpPr>
          <p:nvPr>
            <p:ph type="title"/>
          </p:nvPr>
        </p:nvSpPr>
        <p:spPr>
          <a:xfrm>
            <a:off x="302684" y="418353"/>
            <a:ext cx="97377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Issues with Artificial Intelligence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79c4d70bb8_22_5"/>
          <p:cNvSpPr txBox="1">
            <a:spLocks noGrp="1"/>
          </p:cNvSpPr>
          <p:nvPr>
            <p:ph type="body" idx="1"/>
          </p:nvPr>
        </p:nvSpPr>
        <p:spPr>
          <a:xfrm>
            <a:off x="302684" y="1197368"/>
            <a:ext cx="11588700" cy="4787066"/>
          </a:xfrm>
          <a:prstGeom prst="rect">
            <a:avLst/>
          </a:prstGeom>
        </p:spPr>
        <p:txBody>
          <a:bodyPr spcFirstLastPara="1" wrap="square" lIns="91425" tIns="45700" rIns="91425" bIns="45700" anchor="t" anchorCtr="0">
            <a:noAutofit/>
          </a:bodyPr>
          <a:lstStyle/>
          <a:p>
            <a:pPr marL="342900" indent="-342900" algn="just">
              <a:buChar char="•"/>
            </a:pPr>
            <a:r>
              <a:rPr lang="en-US" sz="2400"/>
              <a:t>Inability to Think Abstractly</a:t>
            </a:r>
            <a:endParaRPr lang="en-US" sz="2000" b="1" u="sng"/>
          </a:p>
          <a:p>
            <a:pPr marL="342900" indent="-342900" algn="just">
              <a:buChar char="•"/>
            </a:pPr>
            <a:endParaRPr lang="en-US" sz="2400"/>
          </a:p>
          <a:p>
            <a:pPr marL="342900" indent="-342900" algn="just">
              <a:buChar char="•"/>
            </a:pPr>
            <a:r>
              <a:rPr lang="en-US" sz="2400"/>
              <a:t>Moral and Ethical Limits</a:t>
            </a:r>
            <a:endParaRPr lang="en-US" sz="2000" b="1" u="sng"/>
          </a:p>
          <a:p>
            <a:pPr marL="342900" indent="-342900" algn="just">
              <a:buChar char="•"/>
            </a:pPr>
            <a:endParaRPr lang="en-US" sz="2400"/>
          </a:p>
          <a:p>
            <a:pPr marL="342900" indent="-342900" algn="just">
              <a:buChar char="•"/>
            </a:pPr>
            <a:r>
              <a:rPr lang="en-US" sz="2400"/>
              <a:t>Framework Must Be Clearly Defined</a:t>
            </a:r>
            <a:endParaRPr lang="en-US" sz="2000" b="1" u="sng"/>
          </a:p>
          <a:p>
            <a:pPr marL="342900" indent="-342900" algn="just">
              <a:buChar char="•"/>
            </a:pPr>
            <a:endParaRPr lang="en-US" sz="2400"/>
          </a:p>
          <a:p>
            <a:pPr marL="342900" indent="-342900" algn="just">
              <a:buChar char="•"/>
            </a:pPr>
            <a:r>
              <a:rPr lang="en-US" sz="2400"/>
              <a:t>Transparency Problem of Machine Decisions</a:t>
            </a:r>
            <a:endParaRPr lang="en-US" sz="2000" b="1" u="sng"/>
          </a:p>
          <a:p>
            <a:pPr marL="342900" indent="-342900" algn="just">
              <a:buFont typeface="Arial"/>
              <a:buChar char="•"/>
            </a:pPr>
            <a:endParaRPr lang="en-US" sz="2400"/>
          </a:p>
          <a:p>
            <a:pPr marL="342900" indent="-342900" algn="just">
              <a:buFont typeface="Arial"/>
              <a:buChar char="•"/>
            </a:pPr>
            <a:r>
              <a:rPr lang="en-US" sz="2400"/>
              <a:t>Simulation Limit of Emotions</a:t>
            </a:r>
            <a:endParaRPr lang="en-US" sz="2000" b="1" u="sng"/>
          </a:p>
          <a:p>
            <a:pPr marL="342900" indent="-342900" algn="just">
              <a:buFont typeface="Arial"/>
              <a:buChar char="•"/>
            </a:pPr>
            <a:endParaRPr lang="en-US" sz="2400"/>
          </a:p>
          <a:p>
            <a:pPr marL="342900" indent="-342900" algn="just">
              <a:buFont typeface="Arial"/>
              <a:buChar char="•"/>
            </a:pPr>
            <a:r>
              <a:rPr lang="en-US" sz="2400"/>
              <a:t>Data access and privacy constraints</a:t>
            </a:r>
            <a:endParaRPr lang="en-US" sz="2000" b="1" u="sng"/>
          </a:p>
        </p:txBody>
      </p:sp>
      <p:sp>
        <p:nvSpPr>
          <p:cNvPr id="326" name="Google Shape;326;g79c4d70bb8_22_5"/>
          <p:cNvSpPr txBox="1">
            <a:spLocks noGrp="1"/>
          </p:cNvSpPr>
          <p:nvPr>
            <p:ph type="title"/>
          </p:nvPr>
        </p:nvSpPr>
        <p:spPr>
          <a:xfrm>
            <a:off x="302684" y="418353"/>
            <a:ext cx="97377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Constraints of AI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c266b0e3ec_0_0"/>
          <p:cNvSpPr txBox="1">
            <a:spLocks noGrp="1"/>
          </p:cNvSpPr>
          <p:nvPr>
            <p:ph type="body" idx="1"/>
          </p:nvPr>
        </p:nvSpPr>
        <p:spPr>
          <a:xfrm>
            <a:off x="342789" y="1105759"/>
            <a:ext cx="11588700" cy="4554651"/>
          </a:xfrm>
          <a:prstGeom prst="rect">
            <a:avLst/>
          </a:prstGeom>
        </p:spPr>
        <p:txBody>
          <a:bodyPr spcFirstLastPara="1" wrap="square" lIns="91425" tIns="45700" rIns="91425" bIns="45700" anchor="t" anchorCtr="0">
            <a:noAutofit/>
          </a:bodyPr>
          <a:lstStyle/>
          <a:p>
            <a:pPr marL="342900" indent="-342900" algn="just">
              <a:buChar char="•"/>
            </a:pPr>
            <a:r>
              <a:rPr lang="en-US" sz="2000"/>
              <a:t>To compete in a rapidly evolving technology landscape</a:t>
            </a:r>
            <a:endParaRPr lang="en-US" sz="2000" b="1" u="sng"/>
          </a:p>
          <a:p>
            <a:pPr marL="342900" indent="-342900" algn="just">
              <a:buChar char="•"/>
            </a:pPr>
            <a:endParaRPr lang="en-US" sz="2000"/>
          </a:p>
          <a:p>
            <a:pPr marL="342900" indent="-342900" algn="just">
              <a:buChar char="•"/>
            </a:pPr>
            <a:r>
              <a:rPr lang="en-US" sz="2000"/>
              <a:t>Strengthen Internal processes to attain operational efficiencies </a:t>
            </a:r>
            <a:endParaRPr lang="en-US" sz="2000" b="1" u="sng"/>
          </a:p>
          <a:p>
            <a:pPr marL="342900" indent="-342900" algn="just">
              <a:buChar char="•"/>
            </a:pPr>
            <a:endParaRPr lang="en-US" sz="2000"/>
          </a:p>
          <a:p>
            <a:pPr marL="342900" indent="-342900" algn="just">
              <a:buChar char="•"/>
            </a:pPr>
            <a:r>
              <a:rPr lang="en-US" sz="2000"/>
              <a:t>Improve strategic and tactical business decision making</a:t>
            </a:r>
            <a:endParaRPr lang="en-US" sz="2000" b="1" u="sng"/>
          </a:p>
          <a:p>
            <a:pPr marL="342900" indent="-342900" algn="just">
              <a:buChar char="•"/>
            </a:pPr>
            <a:endParaRPr lang="en-US" sz="2000"/>
          </a:p>
          <a:p>
            <a:pPr marL="342900" indent="-342900" algn="just">
              <a:buFont typeface="Arial,Sans-Serif"/>
              <a:buChar char="•"/>
            </a:pPr>
            <a:r>
              <a:rPr lang="en-US" sz="2000"/>
              <a:t>Serve clients with better customer service</a:t>
            </a:r>
          </a:p>
          <a:p>
            <a:pPr marL="342900" indent="-342900" algn="just">
              <a:buChar char="•"/>
            </a:pPr>
            <a:endParaRPr lang="en-US" sz="2000"/>
          </a:p>
          <a:p>
            <a:pPr marL="342900" indent="-342900" algn="just">
              <a:buChar char="•"/>
            </a:pPr>
            <a:r>
              <a:rPr lang="en-US" sz="2000"/>
              <a:t>Develop better products &amp; Services by understanding customer needs and wants </a:t>
            </a:r>
            <a:endParaRPr lang="en-US" sz="2000" b="1" u="sng"/>
          </a:p>
          <a:p>
            <a:pPr marL="342900" indent="-342900" algn="just">
              <a:buChar char="•"/>
            </a:pPr>
            <a:endParaRPr lang="en-US" sz="2000"/>
          </a:p>
          <a:p>
            <a:pPr marL="342900" indent="-342900" algn="just">
              <a:buChar char="•"/>
            </a:pPr>
            <a:r>
              <a:rPr lang="en-US" sz="2000"/>
              <a:t>Create economic value for the business</a:t>
            </a:r>
            <a:endParaRPr lang="en-US" sz="2000" b="1" u="sng"/>
          </a:p>
          <a:p>
            <a:pPr marL="342900" indent="-342900" algn="just">
              <a:buChar char="•"/>
            </a:pPr>
            <a:endParaRPr lang="en-US" sz="2000"/>
          </a:p>
          <a:p>
            <a:pPr marL="342900" indent="-342900" algn="just">
              <a:buChar char="•"/>
            </a:pPr>
            <a:r>
              <a:rPr lang="en-US" sz="2000"/>
              <a:t>Predict future trends</a:t>
            </a:r>
            <a:endParaRPr lang="en-US"/>
          </a:p>
          <a:p>
            <a:pPr marL="342900" indent="-342900" algn="just">
              <a:buChar char="•"/>
            </a:pPr>
            <a:endParaRPr lang="en-US" sz="2000"/>
          </a:p>
          <a:p>
            <a:pPr marL="342900" indent="-342900" algn="just">
              <a:buChar char="•"/>
            </a:pPr>
            <a:endParaRPr lang="en-US" sz="2000"/>
          </a:p>
          <a:p>
            <a:pPr marL="342900" indent="-342900" algn="just">
              <a:buChar char="•"/>
            </a:pPr>
            <a:endParaRPr lang="en-US" sz="1800"/>
          </a:p>
        </p:txBody>
      </p:sp>
      <p:sp>
        <p:nvSpPr>
          <p:cNvPr id="333" name="Google Shape;333;gc266b0e3ec_0_0"/>
          <p:cNvSpPr txBox="1">
            <a:spLocks noGrp="1"/>
          </p:cNvSpPr>
          <p:nvPr>
            <p:ph type="title"/>
          </p:nvPr>
        </p:nvSpPr>
        <p:spPr>
          <a:xfrm>
            <a:off x="302684" y="418353"/>
            <a:ext cx="97377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Business Drivers for AI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c266b0e3ec_0_0"/>
          <p:cNvSpPr txBox="1">
            <a:spLocks noGrp="1"/>
          </p:cNvSpPr>
          <p:nvPr>
            <p:ph type="body" idx="1"/>
          </p:nvPr>
        </p:nvSpPr>
        <p:spPr>
          <a:xfrm>
            <a:off x="302684" y="1054813"/>
            <a:ext cx="11588700" cy="5049282"/>
          </a:xfrm>
          <a:prstGeom prst="rect">
            <a:avLst/>
          </a:prstGeom>
        </p:spPr>
        <p:txBody>
          <a:bodyPr spcFirstLastPara="1" wrap="square" lIns="91425" tIns="45700" rIns="91425" bIns="45700" anchor="t" anchorCtr="0">
            <a:noAutofit/>
          </a:bodyPr>
          <a:lstStyle/>
          <a:p>
            <a:pPr marL="285750" indent="-285750" algn="just">
              <a:lnSpc>
                <a:spcPct val="150000"/>
              </a:lnSpc>
              <a:buFont typeface="Arial,Sans-Serif"/>
              <a:buChar char="•"/>
            </a:pPr>
            <a:r>
              <a:rPr lang="en-US" sz="2000"/>
              <a:t>Medicine (treatments, analysis &amp; forecasts) </a:t>
            </a:r>
          </a:p>
          <a:p>
            <a:pPr marL="285750" indent="-285750" algn="just">
              <a:lnSpc>
                <a:spcPct val="150000"/>
              </a:lnSpc>
              <a:buChar char="•"/>
            </a:pPr>
            <a:r>
              <a:rPr lang="en-US" sz="2000"/>
              <a:t>Stock market and financial services (data management, fraud prevention)</a:t>
            </a:r>
          </a:p>
          <a:p>
            <a:pPr marL="285750" indent="-285750" algn="just">
              <a:lnSpc>
                <a:spcPct val="150000"/>
              </a:lnSpc>
              <a:buChar char="•"/>
            </a:pPr>
            <a:r>
              <a:rPr lang="en-US" sz="2000"/>
              <a:t>Virtual Reality Video Games</a:t>
            </a:r>
          </a:p>
          <a:p>
            <a:pPr marL="285750" indent="-285750" algn="just">
              <a:lnSpc>
                <a:spcPct val="150000"/>
              </a:lnSpc>
              <a:buChar char="•"/>
            </a:pPr>
            <a:r>
              <a:rPr lang="en-US" sz="2000"/>
              <a:t>Automation (autonomous driver assistance systems, smart devices and appliances)</a:t>
            </a:r>
          </a:p>
          <a:p>
            <a:pPr marL="285750" indent="-285750" algn="just">
              <a:lnSpc>
                <a:spcPct val="150000"/>
              </a:lnSpc>
              <a:buFont typeface="Arial"/>
              <a:buChar char="•"/>
            </a:pPr>
            <a:r>
              <a:rPr lang="en-US" sz="2000"/>
              <a:t>Smart Security Systems</a:t>
            </a:r>
          </a:p>
          <a:p>
            <a:pPr marL="285750" indent="-285750" algn="just">
              <a:lnSpc>
                <a:spcPct val="150000"/>
              </a:lnSpc>
              <a:buFont typeface="Arial"/>
              <a:buChar char="•"/>
            </a:pPr>
            <a:r>
              <a:rPr lang="en-US" sz="2000"/>
              <a:t>Speech and word processing in machine learning. </a:t>
            </a:r>
          </a:p>
          <a:p>
            <a:pPr marL="285750" indent="-285750" algn="just">
              <a:lnSpc>
                <a:spcPct val="150000"/>
              </a:lnSpc>
              <a:buFont typeface="Arial"/>
              <a:buChar char="•"/>
            </a:pPr>
            <a:r>
              <a:rPr lang="en-US" sz="2000"/>
              <a:t>Automated Chatbots using text translations or dialogues </a:t>
            </a:r>
          </a:p>
          <a:p>
            <a:pPr marL="285750" indent="-285750" algn="just">
              <a:lnSpc>
                <a:spcPct val="150000"/>
              </a:lnSpc>
              <a:buFont typeface="Arial"/>
              <a:buChar char="•"/>
            </a:pPr>
            <a:r>
              <a:rPr lang="en-US" sz="2000"/>
              <a:t>Face Recognition applications</a:t>
            </a:r>
          </a:p>
          <a:p>
            <a:pPr marL="285750" indent="-285750" algn="just">
              <a:lnSpc>
                <a:spcPct val="150000"/>
              </a:lnSpc>
              <a:buFont typeface="Arial"/>
              <a:buChar char="•"/>
            </a:pPr>
            <a:r>
              <a:rPr lang="en-US" sz="2000"/>
              <a:t>ECommerce</a:t>
            </a:r>
          </a:p>
          <a:p>
            <a:pPr marL="285750" indent="-285750" algn="just">
              <a:lnSpc>
                <a:spcPct val="150000"/>
              </a:lnSpc>
              <a:buFont typeface="Arial"/>
              <a:buChar char="•"/>
            </a:pPr>
            <a:r>
              <a:rPr lang="en-US" sz="2000"/>
              <a:t>Education (Smart content)</a:t>
            </a:r>
          </a:p>
          <a:p>
            <a:pPr marL="285750" indent="-285750" algn="just">
              <a:lnSpc>
                <a:spcPct val="150000"/>
              </a:lnSpc>
              <a:buFont typeface="Arial"/>
              <a:buChar char="•"/>
            </a:pPr>
            <a:r>
              <a:rPr lang="en-US" sz="2000"/>
              <a:t>Marketing</a:t>
            </a:r>
          </a:p>
        </p:txBody>
      </p:sp>
      <p:sp>
        <p:nvSpPr>
          <p:cNvPr id="333" name="Google Shape;333;gc266b0e3ec_0_0"/>
          <p:cNvSpPr txBox="1">
            <a:spLocks noGrp="1"/>
          </p:cNvSpPr>
          <p:nvPr>
            <p:ph type="title"/>
          </p:nvPr>
        </p:nvSpPr>
        <p:spPr>
          <a:xfrm>
            <a:off x="302684" y="418353"/>
            <a:ext cx="9737700" cy="535800"/>
          </a:xfrm>
          <a:prstGeom prst="rect">
            <a:avLst/>
          </a:prstGeom>
        </p:spPr>
        <p:txBody>
          <a:bodyPr spcFirstLastPara="1" wrap="square" lIns="91425" tIns="45700" rIns="91425" bIns="45700" anchor="t" anchorCtr="0">
            <a:noAutofit/>
          </a:bodyPr>
          <a:lstStyle/>
          <a:p>
            <a:r>
              <a:rPr lang="en-US"/>
              <a:t>Popular Applications of AI</a:t>
            </a:r>
            <a:endParaRPr/>
          </a:p>
        </p:txBody>
      </p:sp>
    </p:spTree>
    <p:extLst>
      <p:ext uri="{BB962C8B-B14F-4D97-AF65-F5344CB8AC3E}">
        <p14:creationId xmlns:p14="http://schemas.microsoft.com/office/powerpoint/2010/main" val="3850562075"/>
      </p:ext>
    </p:extLst>
  </p:cSld>
  <p:clrMapOvr>
    <a:masterClrMapping/>
  </p:clrMapOvr>
</p:sld>
</file>

<file path=ppt/theme/theme1.xml><?xml version="1.0" encoding="utf-8"?>
<a:theme xmlns:a="http://schemas.openxmlformats.org/drawingml/2006/main" name="Cover Slides">
  <a:themeElements>
    <a:clrScheme name="Custom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17</Notes>
  <HiddenSlides>0</HiddenSlide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Cover Slides</vt:lpstr>
      <vt:lpstr>Content - No Photos</vt:lpstr>
      <vt:lpstr>PowerPoint Presentation</vt:lpstr>
      <vt:lpstr>Table of Contents</vt:lpstr>
      <vt:lpstr>What is Artificial Intelligence (AI)?</vt:lpstr>
      <vt:lpstr>7 Subsets of Artificial Intelligence</vt:lpstr>
      <vt:lpstr>4 Categories of AI</vt:lpstr>
      <vt:lpstr>Issues with Artificial Intelligence</vt:lpstr>
      <vt:lpstr>Constraints of AI</vt:lpstr>
      <vt:lpstr>Business Drivers for AI</vt:lpstr>
      <vt:lpstr>Popular Applications of AI</vt:lpstr>
      <vt:lpstr>SWOT Analysis</vt:lpstr>
      <vt:lpstr>ANSOFF Matrix</vt:lpstr>
      <vt:lpstr>Mintzberg’s Five P Strategy</vt:lpstr>
      <vt:lpstr>Envisioned Target State</vt:lpstr>
      <vt:lpstr>Analysis: Risks</vt:lpstr>
      <vt:lpstr>Alternatives: Recommendation</vt:lpstr>
      <vt:lpstr>References</vt:lpstr>
      <vt:lpstr>Questions? Comments! &amp; Concerns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114</cp:revision>
  <dcterms:created xsi:type="dcterms:W3CDTF">2021-02-26T17:21:27Z</dcterms:created>
  <dcterms:modified xsi:type="dcterms:W3CDTF">2022-09-14T02:55:08Z</dcterms:modified>
</cp:coreProperties>
</file>