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18"/>
  </p:notesMasterIdLst>
  <p:sldIdLst>
    <p:sldId id="256" r:id="rId2"/>
    <p:sldId id="258" r:id="rId3"/>
    <p:sldId id="259" r:id="rId4"/>
    <p:sldId id="274" r:id="rId5"/>
    <p:sldId id="275" r:id="rId6"/>
    <p:sldId id="261" r:id="rId7"/>
    <p:sldId id="282" r:id="rId8"/>
    <p:sldId id="264" r:id="rId9"/>
    <p:sldId id="280" r:id="rId10"/>
    <p:sldId id="279" r:id="rId11"/>
    <p:sldId id="284" r:id="rId12"/>
    <p:sldId id="277" r:id="rId13"/>
    <p:sldId id="276" r:id="rId14"/>
    <p:sldId id="281" r:id="rId15"/>
    <p:sldId id="283" r:id="rId16"/>
    <p:sldId id="273" r:id="rId17"/>
  </p:sldIdLst>
  <p:sldSz cx="9144000" cy="5143500" type="screen16x9"/>
  <p:notesSz cx="6858000" cy="9144000"/>
  <p:embeddedFontLst>
    <p:embeddedFont>
      <p:font typeface="Lato" panose="020F0502020204030203" pitchFamily="34" charset="0"/>
      <p:regular r:id="rId19"/>
      <p:bold r:id="rId20"/>
      <p:italic r:id="rId21"/>
      <p:boldItalic r:id="rId22"/>
    </p:embeddedFont>
    <p:embeddedFont>
      <p:font typeface="Pacifico" panose="00000500000000000000" pitchFamily="2" charset="0"/>
      <p:regular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mily Fea"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8F57"/>
    <a:srgbClr val="4343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A083B6-2A40-6D73-6A71-3AB3BE2311EB}" v="1" dt="2022-02-02T23:23:15.570"/>
    <p1510:client id="{0EC025C2-90BF-87E9-155E-5B56682CDC78}" v="519" dt="2022-02-01T23:25:44.678"/>
    <p1510:client id="{2B00D8CA-CE65-5E3A-8E08-1E44C4CED965}" v="4" dt="2022-02-02T01:35:04.594"/>
    <p1510:client id="{41003B7A-9C92-487E-A75F-FDEFAD983330}" v="920" dt="2022-01-30T17:33:53.376"/>
    <p1510:client id="{4B93B5EF-3469-482B-8990-C38BC80744DF}" v="1091" dt="2022-01-31T22:39:16.585"/>
    <p1510:client id="{6274FF88-45B7-7B44-420F-CC87652EBA69}" v="8" dt="2022-02-02T04:27:05.391"/>
    <p1510:client id="{8DAD06A4-E59C-A18B-2C0D-BA9685A6F317}" v="53" dt="2022-02-02T01:14:34.054"/>
    <p1510:client id="{95B0E47D-8891-9E48-FCF8-C6652568F7A7}" v="2" dt="2022-02-02T01:20:07.681"/>
    <p1510:client id="{9D0AC6A7-B146-49EB-9424-D2E1FB95735E}" v="444" dt="2022-01-29T17:41:23.064"/>
    <p1510:client id="{9E7936A5-A863-E7CF-2A97-92C997D921A3}" v="99" dt="2022-01-30T15:48:18.867"/>
    <p1510:client id="{B56C158F-D268-ED7C-59C5-3DFCA4C1DD9F}" v="172" dt="2022-02-01T17:23:44.258"/>
    <p1510:client id="{EDA580E3-AEF2-C39A-66A2-C943D0245D6C}" v="225" dt="2022-02-01T18:40:26.947"/>
    <p1510:client id="{FBB97794-9B10-F46A-A6F5-7CA17F78FFCE}" v="93" dt="2022-02-02T23:35:10.063"/>
  </p1510:revLst>
</p1510:revInfo>
</file>

<file path=ppt/tableStyles.xml><?xml version="1.0" encoding="utf-8"?>
<a:tblStyleLst xmlns:a="http://schemas.openxmlformats.org/drawingml/2006/main" def="{79C44AE3-BDF2-4052-AD8A-EBCBC82D6171}">
  <a:tblStyle styleId="{79C44AE3-BDF2-4052-AD8A-EBCBC82D6171}"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8DD64A-DDA4-4575-8049-6C2E45B7DDAB}"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1E022BE5-0434-4510-AB5A-5847E7E7A672}">
      <dgm:prSet/>
      <dgm:spPr/>
      <dgm:t>
        <a:bodyPr/>
        <a:lstStyle/>
        <a:p>
          <a:pPr rtl="0"/>
          <a:r>
            <a:rPr lang="en-US"/>
            <a:t>Watson was launched in 2010 by IBM showcasing the power of A.I. by trouncing </a:t>
          </a:r>
          <a:r>
            <a:rPr lang="en-US">
              <a:latin typeface="Arial"/>
            </a:rPr>
            <a:t>Ken </a:t>
          </a:r>
          <a:r>
            <a:rPr lang="en-US"/>
            <a:t>Jennings as the best human player “Jeopardy” ever.</a:t>
          </a:r>
        </a:p>
      </dgm:t>
    </dgm:pt>
    <dgm:pt modelId="{59407C7E-EF47-439D-AE4A-6009E3277930}" type="parTrans" cxnId="{C9B27F90-5A4C-454D-A982-ECE5FCA79EF3}">
      <dgm:prSet/>
      <dgm:spPr/>
      <dgm:t>
        <a:bodyPr/>
        <a:lstStyle/>
        <a:p>
          <a:endParaRPr lang="en-US"/>
        </a:p>
      </dgm:t>
    </dgm:pt>
    <dgm:pt modelId="{FD82B08F-81AD-4F33-A060-AC1C583C1E7E}" type="sibTrans" cxnId="{C9B27F90-5A4C-454D-A982-ECE5FCA79EF3}">
      <dgm:prSet/>
      <dgm:spPr/>
      <dgm:t>
        <a:bodyPr/>
        <a:lstStyle/>
        <a:p>
          <a:endParaRPr lang="en-US"/>
        </a:p>
      </dgm:t>
    </dgm:pt>
    <dgm:pt modelId="{97E87696-117D-4EE6-BCF6-287EF807DE0C}">
      <dgm:prSet/>
      <dgm:spPr/>
      <dgm:t>
        <a:bodyPr/>
        <a:lstStyle/>
        <a:p>
          <a:r>
            <a:rPr lang="en-US"/>
            <a:t>IBM was exploring Watson’s potential in health care, law, finance and academia despite the warnings given by David Ferrucci.</a:t>
          </a:r>
        </a:p>
      </dgm:t>
    </dgm:pt>
    <dgm:pt modelId="{470B92FF-F7BA-43B8-AB8B-CACAF33A0980}" type="parTrans" cxnId="{DED59B9B-44FD-4956-B719-EB97998F3E26}">
      <dgm:prSet/>
      <dgm:spPr/>
      <dgm:t>
        <a:bodyPr/>
        <a:lstStyle/>
        <a:p>
          <a:endParaRPr lang="en-US"/>
        </a:p>
      </dgm:t>
    </dgm:pt>
    <dgm:pt modelId="{15E4BD95-7798-4C47-8694-9E0EC012B750}" type="sibTrans" cxnId="{DED59B9B-44FD-4956-B719-EB97998F3E26}">
      <dgm:prSet/>
      <dgm:spPr/>
      <dgm:t>
        <a:bodyPr/>
        <a:lstStyle/>
        <a:p>
          <a:endParaRPr lang="en-US"/>
        </a:p>
      </dgm:t>
    </dgm:pt>
    <dgm:pt modelId="{9B33DCD2-3A96-46BD-A741-8B3D0E70A7D0}">
      <dgm:prSet/>
      <dgm:spPr/>
      <dgm:t>
        <a:bodyPr/>
        <a:lstStyle/>
        <a:p>
          <a:pPr rtl="0"/>
          <a:r>
            <a:rPr lang="en-US"/>
            <a:t>Watson’s objective was to do pioneering good for the society which was considered laudable, and it was being focused for narrow credibility demonstrations.</a:t>
          </a:r>
          <a:r>
            <a:rPr lang="en-US">
              <a:latin typeface="Arial"/>
            </a:rPr>
            <a:t> </a:t>
          </a:r>
          <a:endParaRPr lang="en-US"/>
        </a:p>
      </dgm:t>
    </dgm:pt>
    <dgm:pt modelId="{3AEBF060-90D3-48F1-AF57-132ADD790C77}" type="parTrans" cxnId="{55D4D631-5F96-44AB-A99D-EB11B33B28C2}">
      <dgm:prSet/>
      <dgm:spPr/>
      <dgm:t>
        <a:bodyPr/>
        <a:lstStyle/>
        <a:p>
          <a:endParaRPr lang="en-US"/>
        </a:p>
      </dgm:t>
    </dgm:pt>
    <dgm:pt modelId="{2DF171D2-CD7D-4667-8166-ED94714F0C18}" type="sibTrans" cxnId="{55D4D631-5F96-44AB-A99D-EB11B33B28C2}">
      <dgm:prSet/>
      <dgm:spPr/>
      <dgm:t>
        <a:bodyPr/>
        <a:lstStyle/>
        <a:p>
          <a:endParaRPr lang="en-US"/>
        </a:p>
      </dgm:t>
    </dgm:pt>
    <dgm:pt modelId="{DCC6FE38-4267-4C01-A941-EEBBEEA711CD}">
      <dgm:prSet/>
      <dgm:spPr/>
      <dgm:t>
        <a:bodyPr/>
        <a:lstStyle/>
        <a:p>
          <a:r>
            <a:rPr lang="en-US"/>
            <a:t>Today Watson is a perfect example of the pitfalls of technological hype and hubris around A.I. as it is being used to for a much simpler task rather than a very complicated one.</a:t>
          </a:r>
        </a:p>
      </dgm:t>
    </dgm:pt>
    <dgm:pt modelId="{FF7491F6-B804-4F3F-8166-0CD4A14B8EE0}" type="parTrans" cxnId="{77549E9D-BA1F-4D7A-ACDD-ECC8BC5DDEEA}">
      <dgm:prSet/>
      <dgm:spPr/>
      <dgm:t>
        <a:bodyPr/>
        <a:lstStyle/>
        <a:p>
          <a:endParaRPr lang="en-US"/>
        </a:p>
      </dgm:t>
    </dgm:pt>
    <dgm:pt modelId="{23BCEC1F-12D6-4DB1-9D83-C0B4032BCC87}" type="sibTrans" cxnId="{77549E9D-BA1F-4D7A-ACDD-ECC8BC5DDEEA}">
      <dgm:prSet/>
      <dgm:spPr/>
      <dgm:t>
        <a:bodyPr/>
        <a:lstStyle/>
        <a:p>
          <a:endParaRPr lang="en-US"/>
        </a:p>
      </dgm:t>
    </dgm:pt>
    <dgm:pt modelId="{10FAEAE4-9B32-4737-A246-3C608FC52701}" type="pres">
      <dgm:prSet presAssocID="{228DD64A-DDA4-4575-8049-6C2E45B7DDAB}" presName="vert0" presStyleCnt="0">
        <dgm:presLayoutVars>
          <dgm:dir/>
          <dgm:animOne val="branch"/>
          <dgm:animLvl val="lvl"/>
        </dgm:presLayoutVars>
      </dgm:prSet>
      <dgm:spPr/>
    </dgm:pt>
    <dgm:pt modelId="{31EE1D7A-77D8-4C9B-AD88-3FEDEECD8DDA}" type="pres">
      <dgm:prSet presAssocID="{1E022BE5-0434-4510-AB5A-5847E7E7A672}" presName="thickLine" presStyleLbl="alignNode1" presStyleIdx="0" presStyleCnt="4"/>
      <dgm:spPr/>
    </dgm:pt>
    <dgm:pt modelId="{BC506740-AF59-45A5-B96A-AC25B04EA0BA}" type="pres">
      <dgm:prSet presAssocID="{1E022BE5-0434-4510-AB5A-5847E7E7A672}" presName="horz1" presStyleCnt="0"/>
      <dgm:spPr/>
    </dgm:pt>
    <dgm:pt modelId="{A5A5F1CF-4A12-4189-BC53-EF2F3E56C1EB}" type="pres">
      <dgm:prSet presAssocID="{1E022BE5-0434-4510-AB5A-5847E7E7A672}" presName="tx1" presStyleLbl="revTx" presStyleIdx="0" presStyleCnt="4"/>
      <dgm:spPr/>
    </dgm:pt>
    <dgm:pt modelId="{7486386D-E895-4125-9217-2A2C286D15CF}" type="pres">
      <dgm:prSet presAssocID="{1E022BE5-0434-4510-AB5A-5847E7E7A672}" presName="vert1" presStyleCnt="0"/>
      <dgm:spPr/>
    </dgm:pt>
    <dgm:pt modelId="{B373E869-52C6-45E9-BE14-DB5C85B0F2A4}" type="pres">
      <dgm:prSet presAssocID="{97E87696-117D-4EE6-BCF6-287EF807DE0C}" presName="thickLine" presStyleLbl="alignNode1" presStyleIdx="1" presStyleCnt="4"/>
      <dgm:spPr/>
    </dgm:pt>
    <dgm:pt modelId="{4945073D-2B26-48C4-8973-DFB03F219437}" type="pres">
      <dgm:prSet presAssocID="{97E87696-117D-4EE6-BCF6-287EF807DE0C}" presName="horz1" presStyleCnt="0"/>
      <dgm:spPr/>
    </dgm:pt>
    <dgm:pt modelId="{92B974C7-7F44-4F8E-A240-CEE94628ECF9}" type="pres">
      <dgm:prSet presAssocID="{97E87696-117D-4EE6-BCF6-287EF807DE0C}" presName="tx1" presStyleLbl="revTx" presStyleIdx="1" presStyleCnt="4"/>
      <dgm:spPr/>
    </dgm:pt>
    <dgm:pt modelId="{D5B5E8EF-B953-46CB-9F26-627AAEBF5FB5}" type="pres">
      <dgm:prSet presAssocID="{97E87696-117D-4EE6-BCF6-287EF807DE0C}" presName="vert1" presStyleCnt="0"/>
      <dgm:spPr/>
    </dgm:pt>
    <dgm:pt modelId="{4A3F3CCF-83BD-4DCE-8AAE-28FF8270F56B}" type="pres">
      <dgm:prSet presAssocID="{9B33DCD2-3A96-46BD-A741-8B3D0E70A7D0}" presName="thickLine" presStyleLbl="alignNode1" presStyleIdx="2" presStyleCnt="4"/>
      <dgm:spPr/>
    </dgm:pt>
    <dgm:pt modelId="{AEBE8BA2-2FE9-4C1A-A667-D0170FDC381B}" type="pres">
      <dgm:prSet presAssocID="{9B33DCD2-3A96-46BD-A741-8B3D0E70A7D0}" presName="horz1" presStyleCnt="0"/>
      <dgm:spPr/>
    </dgm:pt>
    <dgm:pt modelId="{A79FA397-954C-4FC3-A997-AA6551C7799B}" type="pres">
      <dgm:prSet presAssocID="{9B33DCD2-3A96-46BD-A741-8B3D0E70A7D0}" presName="tx1" presStyleLbl="revTx" presStyleIdx="2" presStyleCnt="4"/>
      <dgm:spPr/>
    </dgm:pt>
    <dgm:pt modelId="{87DA4FF3-CE9E-4862-BD3D-BF247379EA70}" type="pres">
      <dgm:prSet presAssocID="{9B33DCD2-3A96-46BD-A741-8B3D0E70A7D0}" presName="vert1" presStyleCnt="0"/>
      <dgm:spPr/>
    </dgm:pt>
    <dgm:pt modelId="{FC587BC3-73E8-4F6C-98BB-D51DB7D014CC}" type="pres">
      <dgm:prSet presAssocID="{DCC6FE38-4267-4C01-A941-EEBBEEA711CD}" presName="thickLine" presStyleLbl="alignNode1" presStyleIdx="3" presStyleCnt="4"/>
      <dgm:spPr/>
    </dgm:pt>
    <dgm:pt modelId="{B7481296-E6B3-4687-8ED8-2C8AEBB9C3E0}" type="pres">
      <dgm:prSet presAssocID="{DCC6FE38-4267-4C01-A941-EEBBEEA711CD}" presName="horz1" presStyleCnt="0"/>
      <dgm:spPr/>
    </dgm:pt>
    <dgm:pt modelId="{A4727415-9DC7-4C11-B44D-B927A8BB5F14}" type="pres">
      <dgm:prSet presAssocID="{DCC6FE38-4267-4C01-A941-EEBBEEA711CD}" presName="tx1" presStyleLbl="revTx" presStyleIdx="3" presStyleCnt="4"/>
      <dgm:spPr/>
    </dgm:pt>
    <dgm:pt modelId="{605492AD-058B-43ED-A9FE-FDEBBEE34777}" type="pres">
      <dgm:prSet presAssocID="{DCC6FE38-4267-4C01-A941-EEBBEEA711CD}" presName="vert1" presStyleCnt="0"/>
      <dgm:spPr/>
    </dgm:pt>
  </dgm:ptLst>
  <dgm:cxnLst>
    <dgm:cxn modelId="{55D4D631-5F96-44AB-A99D-EB11B33B28C2}" srcId="{228DD64A-DDA4-4575-8049-6C2E45B7DDAB}" destId="{9B33DCD2-3A96-46BD-A741-8B3D0E70A7D0}" srcOrd="2" destOrd="0" parTransId="{3AEBF060-90D3-48F1-AF57-132ADD790C77}" sibTransId="{2DF171D2-CD7D-4667-8166-ED94714F0C18}"/>
    <dgm:cxn modelId="{C9B27F90-5A4C-454D-A982-ECE5FCA79EF3}" srcId="{228DD64A-DDA4-4575-8049-6C2E45B7DDAB}" destId="{1E022BE5-0434-4510-AB5A-5847E7E7A672}" srcOrd="0" destOrd="0" parTransId="{59407C7E-EF47-439D-AE4A-6009E3277930}" sibTransId="{FD82B08F-81AD-4F33-A060-AC1C583C1E7E}"/>
    <dgm:cxn modelId="{DED59B9B-44FD-4956-B719-EB97998F3E26}" srcId="{228DD64A-DDA4-4575-8049-6C2E45B7DDAB}" destId="{97E87696-117D-4EE6-BCF6-287EF807DE0C}" srcOrd="1" destOrd="0" parTransId="{470B92FF-F7BA-43B8-AB8B-CACAF33A0980}" sibTransId="{15E4BD95-7798-4C47-8694-9E0EC012B750}"/>
    <dgm:cxn modelId="{77549E9D-BA1F-4D7A-ACDD-ECC8BC5DDEEA}" srcId="{228DD64A-DDA4-4575-8049-6C2E45B7DDAB}" destId="{DCC6FE38-4267-4C01-A941-EEBBEEA711CD}" srcOrd="3" destOrd="0" parTransId="{FF7491F6-B804-4F3F-8166-0CD4A14B8EE0}" sibTransId="{23BCEC1F-12D6-4DB1-9D83-C0B4032BCC87}"/>
    <dgm:cxn modelId="{B3FF6BA7-DA1F-446D-91E5-D8C22CAF8A78}" type="presOf" srcId="{1E022BE5-0434-4510-AB5A-5847E7E7A672}" destId="{A5A5F1CF-4A12-4189-BC53-EF2F3E56C1EB}" srcOrd="0" destOrd="0" presId="urn:microsoft.com/office/officeart/2008/layout/LinedList"/>
    <dgm:cxn modelId="{B9ECE6AD-3DA4-4EEE-811A-BE8A9FABDC73}" type="presOf" srcId="{228DD64A-DDA4-4575-8049-6C2E45B7DDAB}" destId="{10FAEAE4-9B32-4737-A246-3C608FC52701}" srcOrd="0" destOrd="0" presId="urn:microsoft.com/office/officeart/2008/layout/LinedList"/>
    <dgm:cxn modelId="{0A0ACBC3-3781-449D-813C-10DF5115E5D7}" type="presOf" srcId="{DCC6FE38-4267-4C01-A941-EEBBEEA711CD}" destId="{A4727415-9DC7-4C11-B44D-B927A8BB5F14}" srcOrd="0" destOrd="0" presId="urn:microsoft.com/office/officeart/2008/layout/LinedList"/>
    <dgm:cxn modelId="{C02D41CE-1053-41D0-9138-FBD02EA1F1B1}" type="presOf" srcId="{9B33DCD2-3A96-46BD-A741-8B3D0E70A7D0}" destId="{A79FA397-954C-4FC3-A997-AA6551C7799B}" srcOrd="0" destOrd="0" presId="urn:microsoft.com/office/officeart/2008/layout/LinedList"/>
    <dgm:cxn modelId="{69ED71D9-0E73-41D7-BDD1-0A78453A9ADF}" type="presOf" srcId="{97E87696-117D-4EE6-BCF6-287EF807DE0C}" destId="{92B974C7-7F44-4F8E-A240-CEE94628ECF9}" srcOrd="0" destOrd="0" presId="urn:microsoft.com/office/officeart/2008/layout/LinedList"/>
    <dgm:cxn modelId="{D210A838-E70A-44D2-B7B1-AC8F072F38D8}" type="presParOf" srcId="{10FAEAE4-9B32-4737-A246-3C608FC52701}" destId="{31EE1D7A-77D8-4C9B-AD88-3FEDEECD8DDA}" srcOrd="0" destOrd="0" presId="urn:microsoft.com/office/officeart/2008/layout/LinedList"/>
    <dgm:cxn modelId="{1953CA8A-6A63-407E-B535-93DCE9DF89A6}" type="presParOf" srcId="{10FAEAE4-9B32-4737-A246-3C608FC52701}" destId="{BC506740-AF59-45A5-B96A-AC25B04EA0BA}" srcOrd="1" destOrd="0" presId="urn:microsoft.com/office/officeart/2008/layout/LinedList"/>
    <dgm:cxn modelId="{ECF44224-9264-4662-A701-9B4561EA3DA0}" type="presParOf" srcId="{BC506740-AF59-45A5-B96A-AC25B04EA0BA}" destId="{A5A5F1CF-4A12-4189-BC53-EF2F3E56C1EB}" srcOrd="0" destOrd="0" presId="urn:microsoft.com/office/officeart/2008/layout/LinedList"/>
    <dgm:cxn modelId="{B76E1C2E-BD6A-405D-9F79-7CCDFAA8E153}" type="presParOf" srcId="{BC506740-AF59-45A5-B96A-AC25B04EA0BA}" destId="{7486386D-E895-4125-9217-2A2C286D15CF}" srcOrd="1" destOrd="0" presId="urn:microsoft.com/office/officeart/2008/layout/LinedList"/>
    <dgm:cxn modelId="{0EA2FA31-7AE1-4A29-B5A9-3F95E5234FD3}" type="presParOf" srcId="{10FAEAE4-9B32-4737-A246-3C608FC52701}" destId="{B373E869-52C6-45E9-BE14-DB5C85B0F2A4}" srcOrd="2" destOrd="0" presId="urn:microsoft.com/office/officeart/2008/layout/LinedList"/>
    <dgm:cxn modelId="{5AE9AF13-7CD0-442C-BE01-3512C5D3C947}" type="presParOf" srcId="{10FAEAE4-9B32-4737-A246-3C608FC52701}" destId="{4945073D-2B26-48C4-8973-DFB03F219437}" srcOrd="3" destOrd="0" presId="urn:microsoft.com/office/officeart/2008/layout/LinedList"/>
    <dgm:cxn modelId="{8E10A865-754B-4B3F-9099-B530E9E58B31}" type="presParOf" srcId="{4945073D-2B26-48C4-8973-DFB03F219437}" destId="{92B974C7-7F44-4F8E-A240-CEE94628ECF9}" srcOrd="0" destOrd="0" presId="urn:microsoft.com/office/officeart/2008/layout/LinedList"/>
    <dgm:cxn modelId="{54BFFDF5-4ADC-4BE1-89FE-CDA7025EF359}" type="presParOf" srcId="{4945073D-2B26-48C4-8973-DFB03F219437}" destId="{D5B5E8EF-B953-46CB-9F26-627AAEBF5FB5}" srcOrd="1" destOrd="0" presId="urn:microsoft.com/office/officeart/2008/layout/LinedList"/>
    <dgm:cxn modelId="{FCBE28B8-73D2-4DC0-95D7-3F5267748CAE}" type="presParOf" srcId="{10FAEAE4-9B32-4737-A246-3C608FC52701}" destId="{4A3F3CCF-83BD-4DCE-8AAE-28FF8270F56B}" srcOrd="4" destOrd="0" presId="urn:microsoft.com/office/officeart/2008/layout/LinedList"/>
    <dgm:cxn modelId="{8FB338A8-992F-491F-B099-185B761AE1C1}" type="presParOf" srcId="{10FAEAE4-9B32-4737-A246-3C608FC52701}" destId="{AEBE8BA2-2FE9-4C1A-A667-D0170FDC381B}" srcOrd="5" destOrd="0" presId="urn:microsoft.com/office/officeart/2008/layout/LinedList"/>
    <dgm:cxn modelId="{3164CC20-6DAC-4302-96FC-F7A18FA702D5}" type="presParOf" srcId="{AEBE8BA2-2FE9-4C1A-A667-D0170FDC381B}" destId="{A79FA397-954C-4FC3-A997-AA6551C7799B}" srcOrd="0" destOrd="0" presId="urn:microsoft.com/office/officeart/2008/layout/LinedList"/>
    <dgm:cxn modelId="{83620F28-F2ED-4EBE-AD69-CEAB2D636A10}" type="presParOf" srcId="{AEBE8BA2-2FE9-4C1A-A667-D0170FDC381B}" destId="{87DA4FF3-CE9E-4862-BD3D-BF247379EA70}" srcOrd="1" destOrd="0" presId="urn:microsoft.com/office/officeart/2008/layout/LinedList"/>
    <dgm:cxn modelId="{EC4D10B5-F92B-41B3-B23C-7ACE43AA9BA4}" type="presParOf" srcId="{10FAEAE4-9B32-4737-A246-3C608FC52701}" destId="{FC587BC3-73E8-4F6C-98BB-D51DB7D014CC}" srcOrd="6" destOrd="0" presId="urn:microsoft.com/office/officeart/2008/layout/LinedList"/>
    <dgm:cxn modelId="{3CBC0FAE-B3C1-4A02-B5D7-081B25AE1C01}" type="presParOf" srcId="{10FAEAE4-9B32-4737-A246-3C608FC52701}" destId="{B7481296-E6B3-4687-8ED8-2C8AEBB9C3E0}" srcOrd="7" destOrd="0" presId="urn:microsoft.com/office/officeart/2008/layout/LinedList"/>
    <dgm:cxn modelId="{99DD957F-7AF9-4F66-AFAD-3438E04617A7}" type="presParOf" srcId="{B7481296-E6B3-4687-8ED8-2C8AEBB9C3E0}" destId="{A4727415-9DC7-4C11-B44D-B927A8BB5F14}" srcOrd="0" destOrd="0" presId="urn:microsoft.com/office/officeart/2008/layout/LinedList"/>
    <dgm:cxn modelId="{98320A17-2D38-4308-8323-BB39D86D6322}" type="presParOf" srcId="{B7481296-E6B3-4687-8ED8-2C8AEBB9C3E0}" destId="{605492AD-058B-43ED-A9FE-FDEBBEE3477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ED6A60-7F63-48D8-810B-F5870966E1DB}" type="doc">
      <dgm:prSet loTypeId="urn:microsoft.com/office/officeart/2005/8/layout/default" loCatId="list" qsTypeId="urn:microsoft.com/office/officeart/2005/8/quickstyle/simple4" qsCatId="simple" csTypeId="urn:microsoft.com/office/officeart/2005/8/colors/colorful2" csCatId="colorful"/>
      <dgm:spPr/>
      <dgm:t>
        <a:bodyPr/>
        <a:lstStyle/>
        <a:p>
          <a:endParaRPr lang="en-US"/>
        </a:p>
      </dgm:t>
    </dgm:pt>
    <dgm:pt modelId="{7C9BFC3F-9A5F-410B-96FE-05D90DA9B79E}">
      <dgm:prSet/>
      <dgm:spPr/>
      <dgm:t>
        <a:bodyPr/>
        <a:lstStyle/>
        <a:p>
          <a:r>
            <a:rPr lang="en-US"/>
            <a:t>IBM took over the market rapidly by PC sales in 1981. In 1990s, IBM helped its corporate customers to align themselves with the technology and finally there came the time of A.I.</a:t>
          </a:r>
        </a:p>
      </dgm:t>
    </dgm:pt>
    <dgm:pt modelId="{9966648F-A0E9-41BA-8631-52A5C8F12F91}" type="parTrans" cxnId="{3CBDC7F4-3CA3-4E5E-84EF-125392A3F8EC}">
      <dgm:prSet/>
      <dgm:spPr/>
      <dgm:t>
        <a:bodyPr/>
        <a:lstStyle/>
        <a:p>
          <a:endParaRPr lang="en-US"/>
        </a:p>
      </dgm:t>
    </dgm:pt>
    <dgm:pt modelId="{66F141FA-BC21-4D69-B1C9-3B2B5A24FC47}" type="sibTrans" cxnId="{3CBDC7F4-3CA3-4E5E-84EF-125392A3F8EC}">
      <dgm:prSet/>
      <dgm:spPr/>
      <dgm:t>
        <a:bodyPr/>
        <a:lstStyle/>
        <a:p>
          <a:endParaRPr lang="en-US"/>
        </a:p>
      </dgm:t>
    </dgm:pt>
    <dgm:pt modelId="{D3DAF908-7756-4387-B694-1C7A0729538A}">
      <dgm:prSet/>
      <dgm:spPr/>
      <dgm:t>
        <a:bodyPr/>
        <a:lstStyle/>
        <a:p>
          <a:r>
            <a:rPr lang="en-US"/>
            <a:t>Finally, a room-sized supercomputer was developed inside IBM consuming 85,000 watts of power with thousands of processors running millions of lines of codes named Watson.</a:t>
          </a:r>
        </a:p>
      </dgm:t>
    </dgm:pt>
    <dgm:pt modelId="{16F13E42-087B-4C12-B916-9715BA4095C8}" type="parTrans" cxnId="{21CF33D3-D7C4-4D33-9EDE-ECA4146878A0}">
      <dgm:prSet/>
      <dgm:spPr/>
      <dgm:t>
        <a:bodyPr/>
        <a:lstStyle/>
        <a:p>
          <a:endParaRPr lang="en-US"/>
        </a:p>
      </dgm:t>
    </dgm:pt>
    <dgm:pt modelId="{DF32BA5E-7FCA-4BA1-A6C2-3D5013384DD0}" type="sibTrans" cxnId="{21CF33D3-D7C4-4D33-9EDE-ECA4146878A0}">
      <dgm:prSet/>
      <dgm:spPr/>
      <dgm:t>
        <a:bodyPr/>
        <a:lstStyle/>
        <a:p>
          <a:endParaRPr lang="en-US"/>
        </a:p>
      </dgm:t>
    </dgm:pt>
    <dgm:pt modelId="{7E8752A9-FC1B-4AA8-AF5C-4E99C46EAA72}">
      <dgm:prSet/>
      <dgm:spPr/>
      <dgm:t>
        <a:bodyPr/>
        <a:lstStyle/>
        <a:p>
          <a:r>
            <a:rPr lang="en-US"/>
            <a:t>It was simple tool which was suitable for automated question answering but IBM took chance by playing a ‘moon shot’ with it.</a:t>
          </a:r>
        </a:p>
      </dgm:t>
    </dgm:pt>
    <dgm:pt modelId="{BDF78730-A849-4B9F-8CAC-980A252AB3B1}" type="parTrans" cxnId="{95B63031-5629-43B3-9B7F-81E163B323A2}">
      <dgm:prSet/>
      <dgm:spPr/>
      <dgm:t>
        <a:bodyPr/>
        <a:lstStyle/>
        <a:p>
          <a:endParaRPr lang="en-US"/>
        </a:p>
      </dgm:t>
    </dgm:pt>
    <dgm:pt modelId="{395B9B0A-2E1F-4023-8AEE-B31D48033008}" type="sibTrans" cxnId="{95B63031-5629-43B3-9B7F-81E163B323A2}">
      <dgm:prSet/>
      <dgm:spPr/>
      <dgm:t>
        <a:bodyPr/>
        <a:lstStyle/>
        <a:p>
          <a:endParaRPr lang="en-US"/>
        </a:p>
      </dgm:t>
    </dgm:pt>
    <dgm:pt modelId="{A2DD48A9-A4EE-4559-8480-6EFE3E037149}">
      <dgm:prSet/>
      <dgm:spPr/>
      <dgm:t>
        <a:bodyPr/>
        <a:lstStyle/>
        <a:p>
          <a:r>
            <a:rPr lang="en-US"/>
            <a:t>IBM tried to use Watson in health care sector considering that it would be the start of a modern era but instead they lost millions due to over ambitiousness . </a:t>
          </a:r>
        </a:p>
      </dgm:t>
    </dgm:pt>
    <dgm:pt modelId="{70CA9D38-AA95-4A31-9D34-A43CFC96A35D}" type="parTrans" cxnId="{6DC466D4-8878-4119-A04C-FBE47A3971FE}">
      <dgm:prSet/>
      <dgm:spPr/>
      <dgm:t>
        <a:bodyPr/>
        <a:lstStyle/>
        <a:p>
          <a:endParaRPr lang="en-US"/>
        </a:p>
      </dgm:t>
    </dgm:pt>
    <dgm:pt modelId="{1161845C-008D-4E17-BA37-5F5AA2FC6B28}" type="sibTrans" cxnId="{6DC466D4-8878-4119-A04C-FBE47A3971FE}">
      <dgm:prSet/>
      <dgm:spPr/>
      <dgm:t>
        <a:bodyPr/>
        <a:lstStyle/>
        <a:p>
          <a:endParaRPr lang="en-US"/>
        </a:p>
      </dgm:t>
    </dgm:pt>
    <dgm:pt modelId="{9F49BAB1-2E6D-4E59-BB30-798244808A35}">
      <dgm:prSet/>
      <dgm:spPr/>
      <dgm:t>
        <a:bodyPr/>
        <a:lstStyle/>
        <a:p>
          <a:r>
            <a:rPr lang="en-US"/>
            <a:t>The above approach was not a complete failure. IBM was able to identify one potential use of Watson that was to identify hidden patterns and combinations which might have been overlooked earlier.</a:t>
          </a:r>
        </a:p>
      </dgm:t>
    </dgm:pt>
    <dgm:pt modelId="{CBFFFED7-F2A4-4E0C-84D6-EA578F6AB398}" type="parTrans" cxnId="{D35F99D6-22C6-4F20-995E-3CADBB639273}">
      <dgm:prSet/>
      <dgm:spPr/>
      <dgm:t>
        <a:bodyPr/>
        <a:lstStyle/>
        <a:p>
          <a:endParaRPr lang="en-US"/>
        </a:p>
      </dgm:t>
    </dgm:pt>
    <dgm:pt modelId="{75366746-6009-4429-A229-2117EC97C648}" type="sibTrans" cxnId="{D35F99D6-22C6-4F20-995E-3CADBB639273}">
      <dgm:prSet/>
      <dgm:spPr/>
      <dgm:t>
        <a:bodyPr/>
        <a:lstStyle/>
        <a:p>
          <a:endParaRPr lang="en-US"/>
        </a:p>
      </dgm:t>
    </dgm:pt>
    <dgm:pt modelId="{B62CA81E-68F3-4AB9-A4B3-FD55A3EEDA6D}">
      <dgm:prSet/>
      <dgm:spPr/>
      <dgm:t>
        <a:bodyPr/>
        <a:lstStyle/>
        <a:p>
          <a:r>
            <a:rPr lang="en-US"/>
            <a:t>Today Watson is being used as a tool to build A.I. based applications and for automating the standard processes.</a:t>
          </a:r>
        </a:p>
      </dgm:t>
    </dgm:pt>
    <dgm:pt modelId="{CCC7EB3A-1009-47FE-B9FE-698A3CF735F6}" type="parTrans" cxnId="{AAA99367-2B41-4AEC-9EFD-D1B1DDF6468B}">
      <dgm:prSet/>
      <dgm:spPr/>
      <dgm:t>
        <a:bodyPr/>
        <a:lstStyle/>
        <a:p>
          <a:endParaRPr lang="en-US"/>
        </a:p>
      </dgm:t>
    </dgm:pt>
    <dgm:pt modelId="{D529460E-72B4-45AA-B288-9BE674327864}" type="sibTrans" cxnId="{AAA99367-2B41-4AEC-9EFD-D1B1DDF6468B}">
      <dgm:prSet/>
      <dgm:spPr/>
      <dgm:t>
        <a:bodyPr/>
        <a:lstStyle/>
        <a:p>
          <a:endParaRPr lang="en-US"/>
        </a:p>
      </dgm:t>
    </dgm:pt>
    <dgm:pt modelId="{29B4F1A3-A4B8-48FE-9701-E363492B6BD4}" type="pres">
      <dgm:prSet presAssocID="{4AED6A60-7F63-48D8-810B-F5870966E1DB}" presName="diagram" presStyleCnt="0">
        <dgm:presLayoutVars>
          <dgm:dir/>
          <dgm:resizeHandles val="exact"/>
        </dgm:presLayoutVars>
      </dgm:prSet>
      <dgm:spPr/>
    </dgm:pt>
    <dgm:pt modelId="{7CFE738E-FBBB-4669-9F8B-CD1F42518DF4}" type="pres">
      <dgm:prSet presAssocID="{7C9BFC3F-9A5F-410B-96FE-05D90DA9B79E}" presName="node" presStyleLbl="node1" presStyleIdx="0" presStyleCnt="6">
        <dgm:presLayoutVars>
          <dgm:bulletEnabled val="1"/>
        </dgm:presLayoutVars>
      </dgm:prSet>
      <dgm:spPr/>
    </dgm:pt>
    <dgm:pt modelId="{A1211C32-91AE-4FFE-8E51-289A56A8B7D2}" type="pres">
      <dgm:prSet presAssocID="{66F141FA-BC21-4D69-B1C9-3B2B5A24FC47}" presName="sibTrans" presStyleCnt="0"/>
      <dgm:spPr/>
    </dgm:pt>
    <dgm:pt modelId="{B4BE8503-3EE6-4547-87A7-3F5632A542A1}" type="pres">
      <dgm:prSet presAssocID="{D3DAF908-7756-4387-B694-1C7A0729538A}" presName="node" presStyleLbl="node1" presStyleIdx="1" presStyleCnt="6">
        <dgm:presLayoutVars>
          <dgm:bulletEnabled val="1"/>
        </dgm:presLayoutVars>
      </dgm:prSet>
      <dgm:spPr/>
    </dgm:pt>
    <dgm:pt modelId="{5F26D483-9985-446F-B195-C67DA81404D6}" type="pres">
      <dgm:prSet presAssocID="{DF32BA5E-7FCA-4BA1-A6C2-3D5013384DD0}" presName="sibTrans" presStyleCnt="0"/>
      <dgm:spPr/>
    </dgm:pt>
    <dgm:pt modelId="{78C55038-DA79-4665-B18C-9546A058BD40}" type="pres">
      <dgm:prSet presAssocID="{7E8752A9-FC1B-4AA8-AF5C-4E99C46EAA72}" presName="node" presStyleLbl="node1" presStyleIdx="2" presStyleCnt="6">
        <dgm:presLayoutVars>
          <dgm:bulletEnabled val="1"/>
        </dgm:presLayoutVars>
      </dgm:prSet>
      <dgm:spPr/>
    </dgm:pt>
    <dgm:pt modelId="{073B0392-D6A3-42CE-88A3-F12C371B2950}" type="pres">
      <dgm:prSet presAssocID="{395B9B0A-2E1F-4023-8AEE-B31D48033008}" presName="sibTrans" presStyleCnt="0"/>
      <dgm:spPr/>
    </dgm:pt>
    <dgm:pt modelId="{D29637F7-0F34-4F0E-9743-CD598314484A}" type="pres">
      <dgm:prSet presAssocID="{A2DD48A9-A4EE-4559-8480-6EFE3E037149}" presName="node" presStyleLbl="node1" presStyleIdx="3" presStyleCnt="6">
        <dgm:presLayoutVars>
          <dgm:bulletEnabled val="1"/>
        </dgm:presLayoutVars>
      </dgm:prSet>
      <dgm:spPr/>
    </dgm:pt>
    <dgm:pt modelId="{B0C7E738-92D7-4572-84A5-572C5BF4956E}" type="pres">
      <dgm:prSet presAssocID="{1161845C-008D-4E17-BA37-5F5AA2FC6B28}" presName="sibTrans" presStyleCnt="0"/>
      <dgm:spPr/>
    </dgm:pt>
    <dgm:pt modelId="{4585CEED-D625-4017-B0ED-E343CDF4878E}" type="pres">
      <dgm:prSet presAssocID="{9F49BAB1-2E6D-4E59-BB30-798244808A35}" presName="node" presStyleLbl="node1" presStyleIdx="4" presStyleCnt="6">
        <dgm:presLayoutVars>
          <dgm:bulletEnabled val="1"/>
        </dgm:presLayoutVars>
      </dgm:prSet>
      <dgm:spPr/>
    </dgm:pt>
    <dgm:pt modelId="{CC03D2BA-656A-4DD0-A603-82EF6EF05924}" type="pres">
      <dgm:prSet presAssocID="{75366746-6009-4429-A229-2117EC97C648}" presName="sibTrans" presStyleCnt="0"/>
      <dgm:spPr/>
    </dgm:pt>
    <dgm:pt modelId="{A62D480D-41BF-404C-A882-3CC0494F164B}" type="pres">
      <dgm:prSet presAssocID="{B62CA81E-68F3-4AB9-A4B3-FD55A3EEDA6D}" presName="node" presStyleLbl="node1" presStyleIdx="5" presStyleCnt="6">
        <dgm:presLayoutVars>
          <dgm:bulletEnabled val="1"/>
        </dgm:presLayoutVars>
      </dgm:prSet>
      <dgm:spPr/>
    </dgm:pt>
  </dgm:ptLst>
  <dgm:cxnLst>
    <dgm:cxn modelId="{5C08AF2D-E134-4449-A74D-DD9D5BE800FE}" type="presOf" srcId="{D3DAF908-7756-4387-B694-1C7A0729538A}" destId="{B4BE8503-3EE6-4547-87A7-3F5632A542A1}" srcOrd="0" destOrd="0" presId="urn:microsoft.com/office/officeart/2005/8/layout/default"/>
    <dgm:cxn modelId="{95B63031-5629-43B3-9B7F-81E163B323A2}" srcId="{4AED6A60-7F63-48D8-810B-F5870966E1DB}" destId="{7E8752A9-FC1B-4AA8-AF5C-4E99C46EAA72}" srcOrd="2" destOrd="0" parTransId="{BDF78730-A849-4B9F-8CAC-980A252AB3B1}" sibTransId="{395B9B0A-2E1F-4023-8AEE-B31D48033008}"/>
    <dgm:cxn modelId="{11411438-CE62-4092-8085-79472EB28077}" type="presOf" srcId="{B62CA81E-68F3-4AB9-A4B3-FD55A3EEDA6D}" destId="{A62D480D-41BF-404C-A882-3CC0494F164B}" srcOrd="0" destOrd="0" presId="urn:microsoft.com/office/officeart/2005/8/layout/default"/>
    <dgm:cxn modelId="{6FE7433F-4AC1-4F46-9F9B-E6508A34919C}" type="presOf" srcId="{A2DD48A9-A4EE-4559-8480-6EFE3E037149}" destId="{D29637F7-0F34-4F0E-9743-CD598314484A}" srcOrd="0" destOrd="0" presId="urn:microsoft.com/office/officeart/2005/8/layout/default"/>
    <dgm:cxn modelId="{5C9D9D64-CE94-4CB3-AB5E-CB7911DDEFC3}" type="presOf" srcId="{7E8752A9-FC1B-4AA8-AF5C-4E99C46EAA72}" destId="{78C55038-DA79-4665-B18C-9546A058BD40}" srcOrd="0" destOrd="0" presId="urn:microsoft.com/office/officeart/2005/8/layout/default"/>
    <dgm:cxn modelId="{AAA99367-2B41-4AEC-9EFD-D1B1DDF6468B}" srcId="{4AED6A60-7F63-48D8-810B-F5870966E1DB}" destId="{B62CA81E-68F3-4AB9-A4B3-FD55A3EEDA6D}" srcOrd="5" destOrd="0" parTransId="{CCC7EB3A-1009-47FE-B9FE-698A3CF735F6}" sibTransId="{D529460E-72B4-45AA-B288-9BE674327864}"/>
    <dgm:cxn modelId="{F72CF08D-2121-4344-B101-5C7CE7B407A8}" type="presOf" srcId="{7C9BFC3F-9A5F-410B-96FE-05D90DA9B79E}" destId="{7CFE738E-FBBB-4669-9F8B-CD1F42518DF4}" srcOrd="0" destOrd="0" presId="urn:microsoft.com/office/officeart/2005/8/layout/default"/>
    <dgm:cxn modelId="{9ADC888F-5003-46B5-9F20-88A56B58FADB}" type="presOf" srcId="{9F49BAB1-2E6D-4E59-BB30-798244808A35}" destId="{4585CEED-D625-4017-B0ED-E343CDF4878E}" srcOrd="0" destOrd="0" presId="urn:microsoft.com/office/officeart/2005/8/layout/default"/>
    <dgm:cxn modelId="{9023E2D1-9265-4D88-A3BA-3EEF1E2C439C}" type="presOf" srcId="{4AED6A60-7F63-48D8-810B-F5870966E1DB}" destId="{29B4F1A3-A4B8-48FE-9701-E363492B6BD4}" srcOrd="0" destOrd="0" presId="urn:microsoft.com/office/officeart/2005/8/layout/default"/>
    <dgm:cxn modelId="{21CF33D3-D7C4-4D33-9EDE-ECA4146878A0}" srcId="{4AED6A60-7F63-48D8-810B-F5870966E1DB}" destId="{D3DAF908-7756-4387-B694-1C7A0729538A}" srcOrd="1" destOrd="0" parTransId="{16F13E42-087B-4C12-B916-9715BA4095C8}" sibTransId="{DF32BA5E-7FCA-4BA1-A6C2-3D5013384DD0}"/>
    <dgm:cxn modelId="{6DC466D4-8878-4119-A04C-FBE47A3971FE}" srcId="{4AED6A60-7F63-48D8-810B-F5870966E1DB}" destId="{A2DD48A9-A4EE-4559-8480-6EFE3E037149}" srcOrd="3" destOrd="0" parTransId="{70CA9D38-AA95-4A31-9D34-A43CFC96A35D}" sibTransId="{1161845C-008D-4E17-BA37-5F5AA2FC6B28}"/>
    <dgm:cxn modelId="{D35F99D6-22C6-4F20-995E-3CADBB639273}" srcId="{4AED6A60-7F63-48D8-810B-F5870966E1DB}" destId="{9F49BAB1-2E6D-4E59-BB30-798244808A35}" srcOrd="4" destOrd="0" parTransId="{CBFFFED7-F2A4-4E0C-84D6-EA578F6AB398}" sibTransId="{75366746-6009-4429-A229-2117EC97C648}"/>
    <dgm:cxn modelId="{3CBDC7F4-3CA3-4E5E-84EF-125392A3F8EC}" srcId="{4AED6A60-7F63-48D8-810B-F5870966E1DB}" destId="{7C9BFC3F-9A5F-410B-96FE-05D90DA9B79E}" srcOrd="0" destOrd="0" parTransId="{9966648F-A0E9-41BA-8631-52A5C8F12F91}" sibTransId="{66F141FA-BC21-4D69-B1C9-3B2B5A24FC47}"/>
    <dgm:cxn modelId="{0C984199-175E-455B-8855-758F5ADAD092}" type="presParOf" srcId="{29B4F1A3-A4B8-48FE-9701-E363492B6BD4}" destId="{7CFE738E-FBBB-4669-9F8B-CD1F42518DF4}" srcOrd="0" destOrd="0" presId="urn:microsoft.com/office/officeart/2005/8/layout/default"/>
    <dgm:cxn modelId="{3FEA1431-7B6C-4B38-A55F-4E7A62084C40}" type="presParOf" srcId="{29B4F1A3-A4B8-48FE-9701-E363492B6BD4}" destId="{A1211C32-91AE-4FFE-8E51-289A56A8B7D2}" srcOrd="1" destOrd="0" presId="urn:microsoft.com/office/officeart/2005/8/layout/default"/>
    <dgm:cxn modelId="{6C44C4A8-1704-4CCB-AA70-13BA906DDF84}" type="presParOf" srcId="{29B4F1A3-A4B8-48FE-9701-E363492B6BD4}" destId="{B4BE8503-3EE6-4547-87A7-3F5632A542A1}" srcOrd="2" destOrd="0" presId="urn:microsoft.com/office/officeart/2005/8/layout/default"/>
    <dgm:cxn modelId="{E9B5F419-1001-4EF5-BE33-5CCC617E2D2C}" type="presParOf" srcId="{29B4F1A3-A4B8-48FE-9701-E363492B6BD4}" destId="{5F26D483-9985-446F-B195-C67DA81404D6}" srcOrd="3" destOrd="0" presId="urn:microsoft.com/office/officeart/2005/8/layout/default"/>
    <dgm:cxn modelId="{8CF37CBF-B425-47CF-9B95-04AE5D02A4EE}" type="presParOf" srcId="{29B4F1A3-A4B8-48FE-9701-E363492B6BD4}" destId="{78C55038-DA79-4665-B18C-9546A058BD40}" srcOrd="4" destOrd="0" presId="urn:microsoft.com/office/officeart/2005/8/layout/default"/>
    <dgm:cxn modelId="{21AFF6AF-5217-4963-8BA8-BF80942A05F0}" type="presParOf" srcId="{29B4F1A3-A4B8-48FE-9701-E363492B6BD4}" destId="{073B0392-D6A3-42CE-88A3-F12C371B2950}" srcOrd="5" destOrd="0" presId="urn:microsoft.com/office/officeart/2005/8/layout/default"/>
    <dgm:cxn modelId="{3DEB6346-1043-4965-83F4-A194E504E8A1}" type="presParOf" srcId="{29B4F1A3-A4B8-48FE-9701-E363492B6BD4}" destId="{D29637F7-0F34-4F0E-9743-CD598314484A}" srcOrd="6" destOrd="0" presId="urn:microsoft.com/office/officeart/2005/8/layout/default"/>
    <dgm:cxn modelId="{B55AB6E6-780D-47AA-9760-ADBF24D2D74D}" type="presParOf" srcId="{29B4F1A3-A4B8-48FE-9701-E363492B6BD4}" destId="{B0C7E738-92D7-4572-84A5-572C5BF4956E}" srcOrd="7" destOrd="0" presId="urn:microsoft.com/office/officeart/2005/8/layout/default"/>
    <dgm:cxn modelId="{E4C1FE39-9016-480A-9EB7-AC53DD01C667}" type="presParOf" srcId="{29B4F1A3-A4B8-48FE-9701-E363492B6BD4}" destId="{4585CEED-D625-4017-B0ED-E343CDF4878E}" srcOrd="8" destOrd="0" presId="urn:microsoft.com/office/officeart/2005/8/layout/default"/>
    <dgm:cxn modelId="{33422927-559A-49CB-B1DD-15781045F25A}" type="presParOf" srcId="{29B4F1A3-A4B8-48FE-9701-E363492B6BD4}" destId="{CC03D2BA-656A-4DD0-A603-82EF6EF05924}" srcOrd="9" destOrd="0" presId="urn:microsoft.com/office/officeart/2005/8/layout/default"/>
    <dgm:cxn modelId="{21BFFEE1-026F-4BA6-B0EE-B2B54CD94053}" type="presParOf" srcId="{29B4F1A3-A4B8-48FE-9701-E363492B6BD4}" destId="{A62D480D-41BF-404C-A882-3CC0494F164B}"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EE1D7A-77D8-4C9B-AD88-3FEDEECD8DDA}">
      <dsp:nvSpPr>
        <dsp:cNvPr id="0" name=""/>
        <dsp:cNvSpPr/>
      </dsp:nvSpPr>
      <dsp:spPr>
        <a:xfrm>
          <a:off x="0" y="0"/>
          <a:ext cx="78867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A5F1CF-4A12-4189-BC53-EF2F3E56C1EB}">
      <dsp:nvSpPr>
        <dsp:cNvPr id="0" name=""/>
        <dsp:cNvSpPr/>
      </dsp:nvSpPr>
      <dsp:spPr>
        <a:xfrm>
          <a:off x="0" y="0"/>
          <a:ext cx="7886700" cy="816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rtl="0">
            <a:lnSpc>
              <a:spcPct val="90000"/>
            </a:lnSpc>
            <a:spcBef>
              <a:spcPct val="0"/>
            </a:spcBef>
            <a:spcAft>
              <a:spcPct val="35000"/>
            </a:spcAft>
            <a:buNone/>
          </a:pPr>
          <a:r>
            <a:rPr lang="en-US" sz="1700" kern="1200"/>
            <a:t>Watson was launched in 2010 by IBM showcasing the power of A.I. by trouncing </a:t>
          </a:r>
          <a:r>
            <a:rPr lang="en-US" sz="1700" kern="1200">
              <a:latin typeface="Arial"/>
            </a:rPr>
            <a:t>Ken </a:t>
          </a:r>
          <a:r>
            <a:rPr lang="en-US" sz="1700" kern="1200"/>
            <a:t>Jennings as the best human player “Jeopardy” ever.</a:t>
          </a:r>
        </a:p>
      </dsp:txBody>
      <dsp:txXfrm>
        <a:off x="0" y="0"/>
        <a:ext cx="7886700" cy="816101"/>
      </dsp:txXfrm>
    </dsp:sp>
    <dsp:sp modelId="{B373E869-52C6-45E9-BE14-DB5C85B0F2A4}">
      <dsp:nvSpPr>
        <dsp:cNvPr id="0" name=""/>
        <dsp:cNvSpPr/>
      </dsp:nvSpPr>
      <dsp:spPr>
        <a:xfrm>
          <a:off x="0" y="816102"/>
          <a:ext cx="78867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B974C7-7F44-4F8E-A240-CEE94628ECF9}">
      <dsp:nvSpPr>
        <dsp:cNvPr id="0" name=""/>
        <dsp:cNvSpPr/>
      </dsp:nvSpPr>
      <dsp:spPr>
        <a:xfrm>
          <a:off x="0" y="816101"/>
          <a:ext cx="7886700" cy="816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IBM was exploring Watson’s potential in health care, law, finance and academia despite the warnings given by David Ferrucci.</a:t>
          </a:r>
        </a:p>
      </dsp:txBody>
      <dsp:txXfrm>
        <a:off x="0" y="816101"/>
        <a:ext cx="7886700" cy="816101"/>
      </dsp:txXfrm>
    </dsp:sp>
    <dsp:sp modelId="{4A3F3CCF-83BD-4DCE-8AAE-28FF8270F56B}">
      <dsp:nvSpPr>
        <dsp:cNvPr id="0" name=""/>
        <dsp:cNvSpPr/>
      </dsp:nvSpPr>
      <dsp:spPr>
        <a:xfrm>
          <a:off x="0" y="1632204"/>
          <a:ext cx="78867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9FA397-954C-4FC3-A997-AA6551C7799B}">
      <dsp:nvSpPr>
        <dsp:cNvPr id="0" name=""/>
        <dsp:cNvSpPr/>
      </dsp:nvSpPr>
      <dsp:spPr>
        <a:xfrm>
          <a:off x="0" y="1632203"/>
          <a:ext cx="7886700" cy="816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rtl="0">
            <a:lnSpc>
              <a:spcPct val="90000"/>
            </a:lnSpc>
            <a:spcBef>
              <a:spcPct val="0"/>
            </a:spcBef>
            <a:spcAft>
              <a:spcPct val="35000"/>
            </a:spcAft>
            <a:buNone/>
          </a:pPr>
          <a:r>
            <a:rPr lang="en-US" sz="1700" kern="1200"/>
            <a:t>Watson’s objective was to do pioneering good for the society which was considered laudable, and it was being focused for narrow credibility demonstrations.</a:t>
          </a:r>
          <a:r>
            <a:rPr lang="en-US" sz="1700" kern="1200">
              <a:latin typeface="Arial"/>
            </a:rPr>
            <a:t> </a:t>
          </a:r>
          <a:endParaRPr lang="en-US" sz="1700" kern="1200"/>
        </a:p>
      </dsp:txBody>
      <dsp:txXfrm>
        <a:off x="0" y="1632203"/>
        <a:ext cx="7886700" cy="816101"/>
      </dsp:txXfrm>
    </dsp:sp>
    <dsp:sp modelId="{FC587BC3-73E8-4F6C-98BB-D51DB7D014CC}">
      <dsp:nvSpPr>
        <dsp:cNvPr id="0" name=""/>
        <dsp:cNvSpPr/>
      </dsp:nvSpPr>
      <dsp:spPr>
        <a:xfrm>
          <a:off x="0" y="2448305"/>
          <a:ext cx="78867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727415-9DC7-4C11-B44D-B927A8BB5F14}">
      <dsp:nvSpPr>
        <dsp:cNvPr id="0" name=""/>
        <dsp:cNvSpPr/>
      </dsp:nvSpPr>
      <dsp:spPr>
        <a:xfrm>
          <a:off x="0" y="2448305"/>
          <a:ext cx="7886700" cy="816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Today Watson is a perfect example of the pitfalls of technological hype and hubris around A.I. as it is being used to for a much simpler task rather than a very complicated one.</a:t>
          </a:r>
        </a:p>
      </dsp:txBody>
      <dsp:txXfrm>
        <a:off x="0" y="2448305"/>
        <a:ext cx="7886700" cy="8161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FE738E-FBBB-4669-9F8B-CD1F42518DF4}">
      <dsp:nvSpPr>
        <dsp:cNvPr id="0" name=""/>
        <dsp:cNvSpPr/>
      </dsp:nvSpPr>
      <dsp:spPr>
        <a:xfrm>
          <a:off x="0" y="29766"/>
          <a:ext cx="2464593" cy="1478756"/>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IBM took over the market rapidly by PC sales in 1981. In 1990s, IBM helped its corporate customers to align themselves with the technology and finally there came the time of A.I.</a:t>
          </a:r>
        </a:p>
      </dsp:txBody>
      <dsp:txXfrm>
        <a:off x="0" y="29766"/>
        <a:ext cx="2464593" cy="1478756"/>
      </dsp:txXfrm>
    </dsp:sp>
    <dsp:sp modelId="{B4BE8503-3EE6-4547-87A7-3F5632A542A1}">
      <dsp:nvSpPr>
        <dsp:cNvPr id="0" name=""/>
        <dsp:cNvSpPr/>
      </dsp:nvSpPr>
      <dsp:spPr>
        <a:xfrm>
          <a:off x="2711053" y="29766"/>
          <a:ext cx="2464593" cy="1478756"/>
        </a:xfrm>
        <a:prstGeom prst="rect">
          <a:avLst/>
        </a:prstGeom>
        <a:gradFill rotWithShape="0">
          <a:gsLst>
            <a:gs pos="0">
              <a:schemeClr val="accent2">
                <a:hueOff val="1299040"/>
                <a:satOff val="2332"/>
                <a:lumOff val="-1373"/>
                <a:alphaOff val="0"/>
                <a:tint val="100000"/>
                <a:shade val="100000"/>
                <a:satMod val="130000"/>
              </a:schemeClr>
            </a:gs>
            <a:gs pos="100000">
              <a:schemeClr val="accent2">
                <a:hueOff val="1299040"/>
                <a:satOff val="2332"/>
                <a:lumOff val="-1373"/>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Finally, a room-sized supercomputer was developed inside IBM consuming 85,000 watts of power with thousands of processors running millions of lines of codes named Watson.</a:t>
          </a:r>
        </a:p>
      </dsp:txBody>
      <dsp:txXfrm>
        <a:off x="2711053" y="29766"/>
        <a:ext cx="2464593" cy="1478756"/>
      </dsp:txXfrm>
    </dsp:sp>
    <dsp:sp modelId="{78C55038-DA79-4665-B18C-9546A058BD40}">
      <dsp:nvSpPr>
        <dsp:cNvPr id="0" name=""/>
        <dsp:cNvSpPr/>
      </dsp:nvSpPr>
      <dsp:spPr>
        <a:xfrm>
          <a:off x="5422106" y="29766"/>
          <a:ext cx="2464593" cy="1478756"/>
        </a:xfrm>
        <a:prstGeom prst="rect">
          <a:avLst/>
        </a:prstGeom>
        <a:gradFill rotWithShape="0">
          <a:gsLst>
            <a:gs pos="0">
              <a:schemeClr val="accent2">
                <a:hueOff val="2598081"/>
                <a:satOff val="4664"/>
                <a:lumOff val="-2746"/>
                <a:alphaOff val="0"/>
                <a:tint val="100000"/>
                <a:shade val="100000"/>
                <a:satMod val="130000"/>
              </a:schemeClr>
            </a:gs>
            <a:gs pos="100000">
              <a:schemeClr val="accent2">
                <a:hueOff val="2598081"/>
                <a:satOff val="4664"/>
                <a:lumOff val="-2746"/>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It was simple tool which was suitable for automated question answering but IBM took chance by playing a ‘moon shot’ with it.</a:t>
          </a:r>
        </a:p>
      </dsp:txBody>
      <dsp:txXfrm>
        <a:off x="5422106" y="29766"/>
        <a:ext cx="2464593" cy="1478756"/>
      </dsp:txXfrm>
    </dsp:sp>
    <dsp:sp modelId="{D29637F7-0F34-4F0E-9743-CD598314484A}">
      <dsp:nvSpPr>
        <dsp:cNvPr id="0" name=""/>
        <dsp:cNvSpPr/>
      </dsp:nvSpPr>
      <dsp:spPr>
        <a:xfrm>
          <a:off x="0" y="1754981"/>
          <a:ext cx="2464593" cy="1478756"/>
        </a:xfrm>
        <a:prstGeom prst="rect">
          <a:avLst/>
        </a:prstGeom>
        <a:gradFill rotWithShape="0">
          <a:gsLst>
            <a:gs pos="0">
              <a:schemeClr val="accent2">
                <a:hueOff val="3897121"/>
                <a:satOff val="6996"/>
                <a:lumOff val="-4118"/>
                <a:alphaOff val="0"/>
                <a:tint val="100000"/>
                <a:shade val="100000"/>
                <a:satMod val="130000"/>
              </a:schemeClr>
            </a:gs>
            <a:gs pos="100000">
              <a:schemeClr val="accent2">
                <a:hueOff val="3897121"/>
                <a:satOff val="6996"/>
                <a:lumOff val="-4118"/>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IBM tried to use Watson in health care sector considering that it would be the start of a modern era but instead they lost millions due to over ambitiousness . </a:t>
          </a:r>
        </a:p>
      </dsp:txBody>
      <dsp:txXfrm>
        <a:off x="0" y="1754981"/>
        <a:ext cx="2464593" cy="1478756"/>
      </dsp:txXfrm>
    </dsp:sp>
    <dsp:sp modelId="{4585CEED-D625-4017-B0ED-E343CDF4878E}">
      <dsp:nvSpPr>
        <dsp:cNvPr id="0" name=""/>
        <dsp:cNvSpPr/>
      </dsp:nvSpPr>
      <dsp:spPr>
        <a:xfrm>
          <a:off x="2711053" y="1754981"/>
          <a:ext cx="2464593" cy="1478756"/>
        </a:xfrm>
        <a:prstGeom prst="rect">
          <a:avLst/>
        </a:prstGeom>
        <a:gradFill rotWithShape="0">
          <a:gsLst>
            <a:gs pos="0">
              <a:schemeClr val="accent2">
                <a:hueOff val="5196161"/>
                <a:satOff val="9328"/>
                <a:lumOff val="-5491"/>
                <a:alphaOff val="0"/>
                <a:tint val="100000"/>
                <a:shade val="100000"/>
                <a:satMod val="130000"/>
              </a:schemeClr>
            </a:gs>
            <a:gs pos="100000">
              <a:schemeClr val="accent2">
                <a:hueOff val="5196161"/>
                <a:satOff val="9328"/>
                <a:lumOff val="-5491"/>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The above approach was not a complete failure. IBM was able to identify one potential use of Watson that was to identify hidden patterns and combinations which might have been overlooked earlier.</a:t>
          </a:r>
        </a:p>
      </dsp:txBody>
      <dsp:txXfrm>
        <a:off x="2711053" y="1754981"/>
        <a:ext cx="2464593" cy="1478756"/>
      </dsp:txXfrm>
    </dsp:sp>
    <dsp:sp modelId="{A62D480D-41BF-404C-A882-3CC0494F164B}">
      <dsp:nvSpPr>
        <dsp:cNvPr id="0" name=""/>
        <dsp:cNvSpPr/>
      </dsp:nvSpPr>
      <dsp:spPr>
        <a:xfrm>
          <a:off x="5422106" y="1754981"/>
          <a:ext cx="2464593" cy="1478756"/>
        </a:xfrm>
        <a:prstGeom prst="rect">
          <a:avLst/>
        </a:prstGeom>
        <a:gradFill rotWithShape="0">
          <a:gsLst>
            <a:gs pos="0">
              <a:schemeClr val="accent2">
                <a:hueOff val="6495201"/>
                <a:satOff val="11660"/>
                <a:lumOff val="-6864"/>
                <a:alphaOff val="0"/>
                <a:tint val="100000"/>
                <a:shade val="100000"/>
                <a:satMod val="130000"/>
              </a:schemeClr>
            </a:gs>
            <a:gs pos="100000">
              <a:schemeClr val="accent2">
                <a:hueOff val="6495201"/>
                <a:satOff val="11660"/>
                <a:lumOff val="-6864"/>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Today Watson is being used as a tool to build A.I. based applications and for automating the standard processes.</a:t>
          </a:r>
        </a:p>
      </dsp:txBody>
      <dsp:txXfrm>
        <a:off x="5422106" y="1754981"/>
        <a:ext cx="2464593" cy="147875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1930592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15181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73078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42169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06545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95325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9530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61718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a:t>The amount of data a business collects and process is growing exponentially. This means that you can’t take the same old approach to processing data.</a:t>
            </a:r>
          </a:p>
          <a:p>
            <a:r>
              <a:rPr lang="en-US"/>
              <a:t>This is where machine learning can help. By processing massive amounts of data from disparate sources quickly, a system like Watson can provide quicker trends and analysis than your traditional spreadsheet system ever could. If you can get a machine learning engine tuned correctly, it can show you things you need to know a lot more quickly than is possible in the status quo.</a:t>
            </a:r>
            <a:endParaRPr lang="en-US">
              <a:cs typeface="Arial"/>
            </a:endParaRPr>
          </a:p>
          <a:p>
            <a:r>
              <a:rPr lang="en-US"/>
              <a:t>This is what hospitals and medical researchers are looking for from Watson. By giving doctors access to research that is on point more quickly, an AI system can provide better options for diagnosis and treatment.</a:t>
            </a:r>
            <a:endParaRPr lang="en-US">
              <a:cs typeface="Arial"/>
            </a:endParaRPr>
          </a:p>
        </p:txBody>
      </p:sp>
    </p:spTree>
    <p:extLst>
      <p:ext uri="{BB962C8B-B14F-4D97-AF65-F5344CB8AC3E}">
        <p14:creationId xmlns:p14="http://schemas.microsoft.com/office/powerpoint/2010/main" val="2611942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65722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1775222"/>
            <a:ext cx="8222100" cy="838799"/>
          </a:xfrm>
          <a:prstGeom prst="rect">
            <a:avLst/>
          </a:prstGeom>
        </p:spPr>
        <p:txBody>
          <a:bodyPr lIns="91425" tIns="91425" rIns="91425" bIns="91425" anchor="b" anchorCtr="0"/>
          <a:lstStyle>
            <a:lvl1pPr lvl="0" rtl="0">
              <a:spcBef>
                <a:spcPts val="0"/>
              </a:spcBef>
              <a:buClr>
                <a:schemeClr val="lt1"/>
              </a:buClr>
              <a:buSzPct val="100000"/>
              <a:defRPr sz="4200">
                <a:solidFill>
                  <a:schemeClr val="lt1"/>
                </a:solidFill>
              </a:defRPr>
            </a:lvl1pPr>
            <a:lvl2pPr lvl="1" rtl="0">
              <a:spcBef>
                <a:spcPts val="0"/>
              </a:spcBef>
              <a:buClr>
                <a:schemeClr val="lt1"/>
              </a:buClr>
              <a:buSzPct val="100000"/>
              <a:defRPr sz="4200">
                <a:solidFill>
                  <a:schemeClr val="lt1"/>
                </a:solidFill>
              </a:defRPr>
            </a:lvl2pPr>
            <a:lvl3pPr lvl="2" rtl="0">
              <a:spcBef>
                <a:spcPts val="0"/>
              </a:spcBef>
              <a:buClr>
                <a:schemeClr val="lt1"/>
              </a:buClr>
              <a:buSzPct val="100000"/>
              <a:defRPr sz="4200">
                <a:solidFill>
                  <a:schemeClr val="lt1"/>
                </a:solidFill>
              </a:defRPr>
            </a:lvl3pPr>
            <a:lvl4pPr lvl="3" rtl="0">
              <a:spcBef>
                <a:spcPts val="0"/>
              </a:spcBef>
              <a:buClr>
                <a:schemeClr val="lt1"/>
              </a:buClr>
              <a:buSzPct val="100000"/>
              <a:defRPr sz="4200">
                <a:solidFill>
                  <a:schemeClr val="lt1"/>
                </a:solidFill>
              </a:defRPr>
            </a:lvl4pPr>
            <a:lvl5pPr lvl="4" rtl="0">
              <a:spcBef>
                <a:spcPts val="0"/>
              </a:spcBef>
              <a:buClr>
                <a:schemeClr val="lt1"/>
              </a:buClr>
              <a:buSzPct val="100000"/>
              <a:defRPr sz="4200">
                <a:solidFill>
                  <a:schemeClr val="lt1"/>
                </a:solidFill>
              </a:defRPr>
            </a:lvl5pPr>
            <a:lvl6pPr lvl="5" rtl="0">
              <a:spcBef>
                <a:spcPts val="0"/>
              </a:spcBef>
              <a:buClr>
                <a:schemeClr val="lt1"/>
              </a:buClr>
              <a:buSzPct val="100000"/>
              <a:defRPr sz="4200">
                <a:solidFill>
                  <a:schemeClr val="lt1"/>
                </a:solidFill>
              </a:defRPr>
            </a:lvl6pPr>
            <a:lvl7pPr lvl="6" rtl="0">
              <a:spcBef>
                <a:spcPts val="0"/>
              </a:spcBef>
              <a:buClr>
                <a:schemeClr val="lt1"/>
              </a:buClr>
              <a:buSzPct val="100000"/>
              <a:defRPr sz="4200">
                <a:solidFill>
                  <a:schemeClr val="lt1"/>
                </a:solidFill>
              </a:defRPr>
            </a:lvl7pPr>
            <a:lvl8pPr lvl="7" rtl="0">
              <a:spcBef>
                <a:spcPts val="0"/>
              </a:spcBef>
              <a:buClr>
                <a:schemeClr val="lt1"/>
              </a:buClr>
              <a:buSzPct val="100000"/>
              <a:defRPr sz="4200">
                <a:solidFill>
                  <a:schemeClr val="lt1"/>
                </a:solidFill>
              </a:defRPr>
            </a:lvl8pPr>
            <a:lvl9pPr lvl="8" rtl="0">
              <a:spcBef>
                <a:spcPts val="0"/>
              </a:spcBef>
              <a:buClr>
                <a:schemeClr val="lt1"/>
              </a:buClr>
              <a:buSzPct val="100000"/>
              <a:defRPr sz="4200">
                <a:solidFill>
                  <a:schemeClr val="lt1"/>
                </a:solidFill>
              </a:defRPr>
            </a:lvl9pPr>
          </a:lstStyle>
          <a:p>
            <a:endParaRPr/>
          </a:p>
        </p:txBody>
      </p:sp>
      <p:sp>
        <p:nvSpPr>
          <p:cNvPr id="17" name="Shape 17"/>
          <p:cNvSpPr txBox="1">
            <a:spLocks noGrp="1"/>
          </p:cNvSpPr>
          <p:nvPr>
            <p:ph type="subTitle" idx="1"/>
          </p:nvPr>
        </p:nvSpPr>
        <p:spPr>
          <a:xfrm>
            <a:off x="598088" y="2715912"/>
            <a:ext cx="8222100" cy="432899"/>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None/>
              <a:defRPr sz="2100">
                <a:solidFill>
                  <a:schemeClr val="lt1"/>
                </a:solidFill>
              </a:defRPr>
            </a:lvl1pPr>
            <a:lvl2pPr lvl="1" rtl="0">
              <a:lnSpc>
                <a:spcPct val="100000"/>
              </a:lnSpc>
              <a:spcBef>
                <a:spcPts val="0"/>
              </a:spcBef>
              <a:spcAft>
                <a:spcPts val="0"/>
              </a:spcAft>
              <a:buClr>
                <a:schemeClr val="lt1"/>
              </a:buClr>
              <a:buSzPct val="100000"/>
              <a:buNone/>
              <a:defRPr sz="2100">
                <a:solidFill>
                  <a:schemeClr val="lt1"/>
                </a:solidFill>
              </a:defRPr>
            </a:lvl2pPr>
            <a:lvl3pPr lvl="2" rtl="0">
              <a:lnSpc>
                <a:spcPct val="100000"/>
              </a:lnSpc>
              <a:spcBef>
                <a:spcPts val="0"/>
              </a:spcBef>
              <a:spcAft>
                <a:spcPts val="0"/>
              </a:spcAft>
              <a:buClr>
                <a:schemeClr val="lt1"/>
              </a:buClr>
              <a:buSzPct val="100000"/>
              <a:buNone/>
              <a:defRPr sz="2100">
                <a:solidFill>
                  <a:schemeClr val="lt1"/>
                </a:solidFill>
              </a:defRPr>
            </a:lvl3pPr>
            <a:lvl4pPr lvl="3" rtl="0">
              <a:lnSpc>
                <a:spcPct val="100000"/>
              </a:lnSpc>
              <a:spcBef>
                <a:spcPts val="0"/>
              </a:spcBef>
              <a:spcAft>
                <a:spcPts val="0"/>
              </a:spcAft>
              <a:buClr>
                <a:schemeClr val="lt1"/>
              </a:buClr>
              <a:buSzPct val="100000"/>
              <a:buNone/>
              <a:defRPr sz="2100">
                <a:solidFill>
                  <a:schemeClr val="lt1"/>
                </a:solidFill>
              </a:defRPr>
            </a:lvl4pPr>
            <a:lvl5pPr lvl="4" rtl="0">
              <a:lnSpc>
                <a:spcPct val="100000"/>
              </a:lnSpc>
              <a:spcBef>
                <a:spcPts val="0"/>
              </a:spcBef>
              <a:spcAft>
                <a:spcPts val="0"/>
              </a:spcAft>
              <a:buClr>
                <a:schemeClr val="lt1"/>
              </a:buClr>
              <a:buSzPct val="100000"/>
              <a:buNone/>
              <a:defRPr sz="2100">
                <a:solidFill>
                  <a:schemeClr val="lt1"/>
                </a:solidFill>
              </a:defRPr>
            </a:lvl5pPr>
            <a:lvl6pPr lvl="5" rtl="0">
              <a:lnSpc>
                <a:spcPct val="100000"/>
              </a:lnSpc>
              <a:spcBef>
                <a:spcPts val="0"/>
              </a:spcBef>
              <a:spcAft>
                <a:spcPts val="0"/>
              </a:spcAft>
              <a:buClr>
                <a:schemeClr val="lt1"/>
              </a:buClr>
              <a:buSzPct val="100000"/>
              <a:buNone/>
              <a:defRPr sz="2100">
                <a:solidFill>
                  <a:schemeClr val="lt1"/>
                </a:solidFill>
              </a:defRPr>
            </a:lvl6pPr>
            <a:lvl7pPr lvl="6" rtl="0">
              <a:lnSpc>
                <a:spcPct val="100000"/>
              </a:lnSpc>
              <a:spcBef>
                <a:spcPts val="0"/>
              </a:spcBef>
              <a:spcAft>
                <a:spcPts val="0"/>
              </a:spcAft>
              <a:buClr>
                <a:schemeClr val="lt1"/>
              </a:buClr>
              <a:buSzPct val="100000"/>
              <a:buNone/>
              <a:defRPr sz="2100">
                <a:solidFill>
                  <a:schemeClr val="lt1"/>
                </a:solidFill>
              </a:defRPr>
            </a:lvl7pPr>
            <a:lvl8pPr lvl="7" rtl="0">
              <a:lnSpc>
                <a:spcPct val="100000"/>
              </a:lnSpc>
              <a:spcBef>
                <a:spcPts val="0"/>
              </a:spcBef>
              <a:spcAft>
                <a:spcPts val="0"/>
              </a:spcAft>
              <a:buClr>
                <a:schemeClr val="lt1"/>
              </a:buClr>
              <a:buSzPct val="100000"/>
              <a:buNone/>
              <a:defRPr sz="2100">
                <a:solidFill>
                  <a:schemeClr val="lt1"/>
                </a:solidFill>
              </a:defRPr>
            </a:lvl8pPr>
            <a:lvl9pPr lvl="8" rtl="0">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E00FBC-7D45-44DE-BFCC-047D1B3DDFBF}" type="datetimeFigureOut">
              <a:rPr lang="en-IN" smtClean="0"/>
              <a:t>13-09-2022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67E9F9-364A-4678-9299-C11A166BA023}" type="slidenum">
              <a:rPr lang="en-IN" smtClean="0"/>
              <a:t>‹#›</a:t>
            </a:fld>
            <a:endParaRPr lang="en-IN"/>
          </a:p>
        </p:txBody>
      </p:sp>
    </p:spTree>
    <p:extLst>
      <p:ext uri="{BB962C8B-B14F-4D97-AF65-F5344CB8AC3E}">
        <p14:creationId xmlns:p14="http://schemas.microsoft.com/office/powerpoint/2010/main" val="45627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26" name="Shape 26"/>
          <p:cNvSpPr txBox="1">
            <a:spLocks noGrp="1"/>
          </p:cNvSpPr>
          <p:nvPr>
            <p:ph type="title"/>
          </p:nvPr>
        </p:nvSpPr>
        <p:spPr>
          <a:xfrm>
            <a:off x="598100" y="2152347"/>
            <a:ext cx="8222100" cy="838799"/>
          </a:xfrm>
          <a:prstGeom prst="rect">
            <a:avLst/>
          </a:prstGeom>
        </p:spPr>
        <p:txBody>
          <a:bodyPr lIns="91425" tIns="91425" rIns="91425" bIns="91425" anchor="ctr" anchorCtr="0"/>
          <a:lstStyle>
            <a:lvl1pPr lvl="0" rtl="0">
              <a:spcBef>
                <a:spcPts val="0"/>
              </a:spcBef>
              <a:buClr>
                <a:schemeClr val="lt1"/>
              </a:buClr>
              <a:buSzPct val="100000"/>
              <a:defRPr sz="4200">
                <a:solidFill>
                  <a:schemeClr val="lt1"/>
                </a:solidFill>
              </a:defRPr>
            </a:lvl1pPr>
            <a:lvl2pPr lvl="1" rtl="0">
              <a:spcBef>
                <a:spcPts val="0"/>
              </a:spcBef>
              <a:buClr>
                <a:schemeClr val="lt1"/>
              </a:buClr>
              <a:buSzPct val="100000"/>
              <a:defRPr sz="4200">
                <a:solidFill>
                  <a:schemeClr val="lt1"/>
                </a:solidFill>
              </a:defRPr>
            </a:lvl2pPr>
            <a:lvl3pPr lvl="2" rtl="0">
              <a:spcBef>
                <a:spcPts val="0"/>
              </a:spcBef>
              <a:buClr>
                <a:schemeClr val="lt1"/>
              </a:buClr>
              <a:buSzPct val="100000"/>
              <a:defRPr sz="4200">
                <a:solidFill>
                  <a:schemeClr val="lt1"/>
                </a:solidFill>
              </a:defRPr>
            </a:lvl3pPr>
            <a:lvl4pPr lvl="3" rtl="0">
              <a:spcBef>
                <a:spcPts val="0"/>
              </a:spcBef>
              <a:buClr>
                <a:schemeClr val="lt1"/>
              </a:buClr>
              <a:buSzPct val="100000"/>
              <a:defRPr sz="4200">
                <a:solidFill>
                  <a:schemeClr val="lt1"/>
                </a:solidFill>
              </a:defRPr>
            </a:lvl4pPr>
            <a:lvl5pPr lvl="4" rtl="0">
              <a:spcBef>
                <a:spcPts val="0"/>
              </a:spcBef>
              <a:buClr>
                <a:schemeClr val="lt1"/>
              </a:buClr>
              <a:buSzPct val="100000"/>
              <a:defRPr sz="4200">
                <a:solidFill>
                  <a:schemeClr val="lt1"/>
                </a:solidFill>
              </a:defRPr>
            </a:lvl5pPr>
            <a:lvl6pPr lvl="5" rtl="0">
              <a:spcBef>
                <a:spcPts val="0"/>
              </a:spcBef>
              <a:buClr>
                <a:schemeClr val="lt1"/>
              </a:buClr>
              <a:buSzPct val="100000"/>
              <a:defRPr sz="4200">
                <a:solidFill>
                  <a:schemeClr val="lt1"/>
                </a:solidFill>
              </a:defRPr>
            </a:lvl6pPr>
            <a:lvl7pPr lvl="6" rtl="0">
              <a:spcBef>
                <a:spcPts val="0"/>
              </a:spcBef>
              <a:buClr>
                <a:schemeClr val="lt1"/>
              </a:buClr>
              <a:buSzPct val="100000"/>
              <a:defRPr sz="4200">
                <a:solidFill>
                  <a:schemeClr val="lt1"/>
                </a:solidFill>
              </a:defRPr>
            </a:lvl7pPr>
            <a:lvl8pPr lvl="7" rtl="0">
              <a:spcBef>
                <a:spcPts val="0"/>
              </a:spcBef>
              <a:buClr>
                <a:schemeClr val="lt1"/>
              </a:buClr>
              <a:buSzPct val="100000"/>
              <a:defRPr sz="4200">
                <a:solidFill>
                  <a:schemeClr val="lt1"/>
                </a:solidFill>
              </a:defRPr>
            </a:lvl8pPr>
            <a:lvl9pPr lvl="8" rtl="0">
              <a:spcBef>
                <a:spcPts val="0"/>
              </a:spcBef>
              <a:buClr>
                <a:schemeClr val="lt1"/>
              </a:buClr>
              <a:buSzPct val="100000"/>
              <a:defRPr sz="4200">
                <a:solidFill>
                  <a:schemeClr val="lt1"/>
                </a:solidFill>
              </a:defRPr>
            </a:lvl9pPr>
          </a:lstStyle>
          <a:p>
            <a:endParaRPr/>
          </a:p>
        </p:txBody>
      </p:sp>
      <p:sp>
        <p:nvSpPr>
          <p:cNvPr id="27" name="Shape 27"/>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4"/>
            <a:chOff x="0" y="3903669"/>
            <a:chExt cx="9144000" cy="1239924"/>
          </a:xfrm>
        </p:grpSpPr>
        <p:sp>
          <p:nvSpPr>
            <p:cNvPr id="30" name="Shape 30"/>
            <p:cNvSpPr/>
            <p:nvPr/>
          </p:nvSpPr>
          <p:spPr>
            <a:xfrm>
              <a:off x="8154895" y="3903669"/>
              <a:ext cx="989099" cy="987899"/>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6181162" y="3903669"/>
              <a:ext cx="989099" cy="987899"/>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7170274" y="3903669"/>
              <a:ext cx="989099" cy="987899"/>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099" cy="987899"/>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1999"/>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410000"/>
            <a:ext cx="8520599" cy="6078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6" name="Shape 36"/>
          <p:cNvSpPr txBox="1">
            <a:spLocks noGrp="1"/>
          </p:cNvSpPr>
          <p:nvPr>
            <p:ph type="body" idx="1"/>
          </p:nvPr>
        </p:nvSpPr>
        <p:spPr>
          <a:xfrm>
            <a:off x="311700" y="1229875"/>
            <a:ext cx="8520599" cy="33390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7" name="Shape 37"/>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599" cy="6078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0" name="Shape 40"/>
          <p:cNvSpPr txBox="1">
            <a:spLocks noGrp="1"/>
          </p:cNvSpPr>
          <p:nvPr>
            <p:ph type="body" idx="1"/>
          </p:nvPr>
        </p:nvSpPr>
        <p:spPr>
          <a:xfrm>
            <a:off x="311700" y="1229975"/>
            <a:ext cx="3999899" cy="33390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41" name="Shape 41"/>
          <p:cNvSpPr txBox="1">
            <a:spLocks noGrp="1"/>
          </p:cNvSpPr>
          <p:nvPr>
            <p:ph type="body" idx="2"/>
          </p:nvPr>
        </p:nvSpPr>
        <p:spPr>
          <a:xfrm>
            <a:off x="4832400" y="1229975"/>
            <a:ext cx="3999899" cy="33390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42" name="Shape 42"/>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7999" cy="755699"/>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48" name="Shape 48"/>
          <p:cNvSpPr txBox="1">
            <a:spLocks noGrp="1"/>
          </p:cNvSpPr>
          <p:nvPr>
            <p:ph type="body" idx="1"/>
          </p:nvPr>
        </p:nvSpPr>
        <p:spPr>
          <a:xfrm>
            <a:off x="311700" y="1465804"/>
            <a:ext cx="2807999" cy="3103199"/>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49" name="Shape 49"/>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7113588" y="106"/>
              <a:ext cx="1015200" cy="10152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a:endParaRPr/>
          </a:p>
        </p:txBody>
      </p:sp>
      <p:sp>
        <p:nvSpPr>
          <p:cNvPr id="58" name="Shape 58"/>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799"/>
          </a:xfrm>
          <a:prstGeom prst="rect">
            <a:avLst/>
          </a:prstGeom>
        </p:spPr>
        <p:txBody>
          <a:bodyPr lIns="91425" tIns="91425" rIns="91425" bIns="91425" anchor="ctr" anchorCtr="0"/>
          <a:lstStyle>
            <a:lvl1pPr lvl="0" rtl="0">
              <a:lnSpc>
                <a:spcPct val="100000"/>
              </a:lnSpc>
              <a:spcBef>
                <a:spcPts val="0"/>
              </a:spcBef>
              <a:spcAft>
                <a:spcPts val="0"/>
              </a:spcAft>
              <a:buNone/>
              <a:defRPr/>
            </a:lvl1pPr>
          </a:lstStyle>
          <a:p>
            <a:endParaRPr/>
          </a:p>
        </p:txBody>
      </p:sp>
      <p:sp>
        <p:nvSpPr>
          <p:cNvPr id="68" name="Shape 68"/>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256050"/>
            <a:ext cx="8520599" cy="2030700"/>
          </a:xfrm>
          <a:prstGeom prst="rect">
            <a:avLst/>
          </a:prstGeom>
        </p:spPr>
        <p:txBody>
          <a:bodyPr lIns="91425" tIns="91425" rIns="91425" bIns="91425" anchor="b" anchorCtr="0"/>
          <a:lstStyle>
            <a:lvl1pPr lvl="0" algn="ctr" rtl="0">
              <a:spcBef>
                <a:spcPts val="0"/>
              </a:spcBef>
              <a:buClr>
                <a:schemeClr val="lt1"/>
              </a:buClr>
              <a:buSzPct val="100000"/>
              <a:defRPr sz="12000">
                <a:solidFill>
                  <a:schemeClr val="lt1"/>
                </a:solidFill>
              </a:defRPr>
            </a:lvl1pPr>
            <a:lvl2pPr lvl="1" algn="ctr" rtl="0">
              <a:spcBef>
                <a:spcPts val="0"/>
              </a:spcBef>
              <a:buClr>
                <a:schemeClr val="lt1"/>
              </a:buClr>
              <a:buSzPct val="100000"/>
              <a:defRPr sz="12000">
                <a:solidFill>
                  <a:schemeClr val="lt1"/>
                </a:solidFill>
              </a:defRPr>
            </a:lvl2pPr>
            <a:lvl3pPr lvl="2" algn="ctr" rtl="0">
              <a:spcBef>
                <a:spcPts val="0"/>
              </a:spcBef>
              <a:buClr>
                <a:schemeClr val="lt1"/>
              </a:buClr>
              <a:buSzPct val="100000"/>
              <a:defRPr sz="12000">
                <a:solidFill>
                  <a:schemeClr val="lt1"/>
                </a:solidFill>
              </a:defRPr>
            </a:lvl3pPr>
            <a:lvl4pPr lvl="3" algn="ctr" rtl="0">
              <a:spcBef>
                <a:spcPts val="0"/>
              </a:spcBef>
              <a:buClr>
                <a:schemeClr val="lt1"/>
              </a:buClr>
              <a:buSzPct val="100000"/>
              <a:defRPr sz="12000">
                <a:solidFill>
                  <a:schemeClr val="lt1"/>
                </a:solidFill>
              </a:defRPr>
            </a:lvl4pPr>
            <a:lvl5pPr lvl="4" algn="ctr" rtl="0">
              <a:spcBef>
                <a:spcPts val="0"/>
              </a:spcBef>
              <a:buClr>
                <a:schemeClr val="lt1"/>
              </a:buClr>
              <a:buSzPct val="100000"/>
              <a:defRPr sz="12000">
                <a:solidFill>
                  <a:schemeClr val="lt1"/>
                </a:solidFill>
              </a:defRPr>
            </a:lvl5pPr>
            <a:lvl6pPr lvl="5" algn="ctr" rtl="0">
              <a:spcBef>
                <a:spcPts val="0"/>
              </a:spcBef>
              <a:buClr>
                <a:schemeClr val="lt1"/>
              </a:buClr>
              <a:buSzPct val="100000"/>
              <a:defRPr sz="12000">
                <a:solidFill>
                  <a:schemeClr val="lt1"/>
                </a:solidFill>
              </a:defRPr>
            </a:lvl6pPr>
            <a:lvl7pPr lvl="6" algn="ctr" rtl="0">
              <a:spcBef>
                <a:spcPts val="0"/>
              </a:spcBef>
              <a:buClr>
                <a:schemeClr val="lt1"/>
              </a:buClr>
              <a:buSzPct val="100000"/>
              <a:defRPr sz="12000">
                <a:solidFill>
                  <a:schemeClr val="lt1"/>
                </a:solidFill>
              </a:defRPr>
            </a:lvl7pPr>
            <a:lvl8pPr lvl="7" algn="ctr" rtl="0">
              <a:spcBef>
                <a:spcPts val="0"/>
              </a:spcBef>
              <a:buClr>
                <a:schemeClr val="lt1"/>
              </a:buClr>
              <a:buSzPct val="100000"/>
              <a:defRPr sz="12000">
                <a:solidFill>
                  <a:schemeClr val="lt1"/>
                </a:solidFill>
              </a:defRPr>
            </a:lvl8pPr>
            <a:lvl9pPr lvl="8" algn="ctr" rtl="0">
              <a:spcBef>
                <a:spcPts val="0"/>
              </a:spcBef>
              <a:buClr>
                <a:schemeClr val="lt1"/>
              </a:buClr>
              <a:buSzPct val="100000"/>
              <a:defRPr sz="12000">
                <a:solidFill>
                  <a:schemeClr val="lt1"/>
                </a:solidFill>
              </a:defRPr>
            </a:lvl9pPr>
          </a:lstStyle>
          <a:p>
            <a:endParaRPr/>
          </a:p>
        </p:txBody>
      </p:sp>
      <p:sp>
        <p:nvSpPr>
          <p:cNvPr id="77" name="Shape 77"/>
          <p:cNvSpPr txBox="1">
            <a:spLocks noGrp="1"/>
          </p:cNvSpPr>
          <p:nvPr>
            <p:ph type="body" idx="1"/>
          </p:nvPr>
        </p:nvSpPr>
        <p:spPr>
          <a:xfrm>
            <a:off x="311700" y="3369225"/>
            <a:ext cx="8520599" cy="1281900"/>
          </a:xfrm>
          <a:prstGeom prst="rect">
            <a:avLst/>
          </a:prstGeom>
        </p:spPr>
        <p:txBody>
          <a:bodyPr lIns="91425" tIns="91425" rIns="91425" bIns="91425" anchor="t" anchorCtr="0"/>
          <a:lstStyle>
            <a:lvl1pPr lvl="0" algn="ctr" rtl="0">
              <a:spcBef>
                <a:spcPts val="0"/>
              </a:spcBef>
              <a:buClr>
                <a:schemeClr val="lt1"/>
              </a:buClr>
              <a:defRPr>
                <a:solidFill>
                  <a:schemeClr val="lt1"/>
                </a:solidFill>
              </a:defRPr>
            </a:lvl1pPr>
            <a:lvl2pPr lvl="1" algn="ctr" rtl="0">
              <a:spcBef>
                <a:spcPts val="0"/>
              </a:spcBef>
              <a:buClr>
                <a:schemeClr val="lt1"/>
              </a:buClr>
              <a:defRPr>
                <a:solidFill>
                  <a:schemeClr val="lt1"/>
                </a:solidFill>
              </a:defRPr>
            </a:lvl2pPr>
            <a:lvl3pPr lvl="2" algn="ctr" rtl="0">
              <a:spcBef>
                <a:spcPts val="0"/>
              </a:spcBef>
              <a:buClr>
                <a:schemeClr val="lt1"/>
              </a:buClr>
              <a:defRPr>
                <a:solidFill>
                  <a:schemeClr val="lt1"/>
                </a:solidFill>
              </a:defRPr>
            </a:lvl3pPr>
            <a:lvl4pPr lvl="3" algn="ctr" rtl="0">
              <a:spcBef>
                <a:spcPts val="0"/>
              </a:spcBef>
              <a:buClr>
                <a:schemeClr val="lt1"/>
              </a:buClr>
              <a:defRPr>
                <a:solidFill>
                  <a:schemeClr val="lt1"/>
                </a:solidFill>
              </a:defRPr>
            </a:lvl4pPr>
            <a:lvl5pPr lvl="4" algn="ctr" rtl="0">
              <a:spcBef>
                <a:spcPts val="0"/>
              </a:spcBef>
              <a:buClr>
                <a:schemeClr val="lt1"/>
              </a:buClr>
              <a:defRPr>
                <a:solidFill>
                  <a:schemeClr val="lt1"/>
                </a:solidFill>
              </a:defRPr>
            </a:lvl5pPr>
            <a:lvl6pPr lvl="5" algn="ctr" rtl="0">
              <a:spcBef>
                <a:spcPts val="0"/>
              </a:spcBef>
              <a:buClr>
                <a:schemeClr val="lt1"/>
              </a:buClr>
              <a:defRPr>
                <a:solidFill>
                  <a:schemeClr val="lt1"/>
                </a:solidFill>
              </a:defRPr>
            </a:lvl6pPr>
            <a:lvl7pPr lvl="6" algn="ctr" rtl="0">
              <a:spcBef>
                <a:spcPts val="0"/>
              </a:spcBef>
              <a:buClr>
                <a:schemeClr val="lt1"/>
              </a:buClr>
              <a:defRPr>
                <a:solidFill>
                  <a:schemeClr val="lt1"/>
                </a:solidFill>
              </a:defRPr>
            </a:lvl7pPr>
            <a:lvl8pPr lvl="7" algn="ctr" rtl="0">
              <a:spcBef>
                <a:spcPts val="0"/>
              </a:spcBef>
              <a:buClr>
                <a:schemeClr val="lt1"/>
              </a:buClr>
              <a:defRPr>
                <a:solidFill>
                  <a:schemeClr val="lt1"/>
                </a:solidFill>
              </a:defRPr>
            </a:lvl8pPr>
            <a:lvl9pPr lvl="8" algn="ctr" rtl="0">
              <a:spcBef>
                <a:spcPts val="0"/>
              </a:spcBef>
              <a:buClr>
                <a:schemeClr val="lt1"/>
              </a:buClr>
              <a:defRPr>
                <a:solidFill>
                  <a:schemeClr val="lt1"/>
                </a:solidFill>
              </a:defRPr>
            </a:lvl9pPr>
          </a:lstStyle>
          <a:p>
            <a:endParaRPr/>
          </a:p>
        </p:txBody>
      </p:sp>
      <p:sp>
        <p:nvSpPr>
          <p:cNvPr id="78" name="Shape 78"/>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599" cy="607800"/>
          </a:xfrm>
          <a:prstGeom prst="rect">
            <a:avLst/>
          </a:prstGeom>
          <a:noFill/>
          <a:ln>
            <a:noFill/>
          </a:ln>
        </p:spPr>
        <p:txBody>
          <a:bodyPr lIns="91425" tIns="91425" rIns="91425" bIns="91425" anchor="t" anchorCtr="0"/>
          <a:lstStyle>
            <a:lvl1pPr lvl="0" rt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rtl="0">
              <a:spcBef>
                <a:spcPts val="0"/>
              </a:spcBef>
              <a:buClr>
                <a:schemeClr val="dk1"/>
              </a:buClr>
              <a:buSzPct val="100000"/>
              <a:buFont typeface="Roboto"/>
              <a:buNone/>
              <a:defRPr sz="3000">
                <a:solidFill>
                  <a:schemeClr val="dk1"/>
                </a:solidFill>
                <a:latin typeface="Roboto"/>
                <a:ea typeface="Roboto"/>
                <a:cs typeface="Roboto"/>
                <a:sym typeface="Roboto"/>
              </a:defRPr>
            </a:lvl2pPr>
            <a:lvl3pPr lvl="2" rtl="0">
              <a:spcBef>
                <a:spcPts val="0"/>
              </a:spcBef>
              <a:buClr>
                <a:schemeClr val="dk1"/>
              </a:buClr>
              <a:buSzPct val="100000"/>
              <a:buFont typeface="Roboto"/>
              <a:buNone/>
              <a:defRPr sz="3000">
                <a:solidFill>
                  <a:schemeClr val="dk1"/>
                </a:solidFill>
                <a:latin typeface="Roboto"/>
                <a:ea typeface="Roboto"/>
                <a:cs typeface="Roboto"/>
                <a:sym typeface="Roboto"/>
              </a:defRPr>
            </a:lvl3pPr>
            <a:lvl4pPr lvl="3" rtl="0">
              <a:spcBef>
                <a:spcPts val="0"/>
              </a:spcBef>
              <a:buClr>
                <a:schemeClr val="dk1"/>
              </a:buClr>
              <a:buSzPct val="100000"/>
              <a:buFont typeface="Roboto"/>
              <a:buNone/>
              <a:defRPr sz="3000">
                <a:solidFill>
                  <a:schemeClr val="dk1"/>
                </a:solidFill>
                <a:latin typeface="Roboto"/>
                <a:ea typeface="Roboto"/>
                <a:cs typeface="Roboto"/>
                <a:sym typeface="Roboto"/>
              </a:defRPr>
            </a:lvl4pPr>
            <a:lvl5pPr lvl="4" rtl="0">
              <a:spcBef>
                <a:spcPts val="0"/>
              </a:spcBef>
              <a:buClr>
                <a:schemeClr val="dk1"/>
              </a:buClr>
              <a:buSzPct val="100000"/>
              <a:buFont typeface="Roboto"/>
              <a:buNone/>
              <a:defRPr sz="3000">
                <a:solidFill>
                  <a:schemeClr val="dk1"/>
                </a:solidFill>
                <a:latin typeface="Roboto"/>
                <a:ea typeface="Roboto"/>
                <a:cs typeface="Roboto"/>
                <a:sym typeface="Roboto"/>
              </a:defRPr>
            </a:lvl5pPr>
            <a:lvl6pPr lvl="5" rtl="0">
              <a:spcBef>
                <a:spcPts val="0"/>
              </a:spcBef>
              <a:buClr>
                <a:schemeClr val="dk1"/>
              </a:buClr>
              <a:buSzPct val="100000"/>
              <a:buFont typeface="Roboto"/>
              <a:buNone/>
              <a:defRPr sz="3000">
                <a:solidFill>
                  <a:schemeClr val="dk1"/>
                </a:solidFill>
                <a:latin typeface="Roboto"/>
                <a:ea typeface="Roboto"/>
                <a:cs typeface="Roboto"/>
                <a:sym typeface="Roboto"/>
              </a:defRPr>
            </a:lvl6pPr>
            <a:lvl7pPr lvl="6" rtl="0">
              <a:spcBef>
                <a:spcPts val="0"/>
              </a:spcBef>
              <a:buClr>
                <a:schemeClr val="dk1"/>
              </a:buClr>
              <a:buSzPct val="100000"/>
              <a:buFont typeface="Roboto"/>
              <a:buNone/>
              <a:defRPr sz="3000">
                <a:solidFill>
                  <a:schemeClr val="dk1"/>
                </a:solidFill>
                <a:latin typeface="Roboto"/>
                <a:ea typeface="Roboto"/>
                <a:cs typeface="Roboto"/>
                <a:sym typeface="Roboto"/>
              </a:defRPr>
            </a:lvl7pPr>
            <a:lvl8pPr lvl="7" rtl="0">
              <a:spcBef>
                <a:spcPts val="0"/>
              </a:spcBef>
              <a:buClr>
                <a:schemeClr val="dk1"/>
              </a:buClr>
              <a:buSzPct val="100000"/>
              <a:buFont typeface="Roboto"/>
              <a:buNone/>
              <a:defRPr sz="3000">
                <a:solidFill>
                  <a:schemeClr val="dk1"/>
                </a:solidFill>
                <a:latin typeface="Roboto"/>
                <a:ea typeface="Roboto"/>
                <a:cs typeface="Roboto"/>
                <a:sym typeface="Roboto"/>
              </a:defRPr>
            </a:lvl8pPr>
            <a:lvl9pPr lvl="8" rtl="0">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599" cy="33390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rtl="0">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rtl="0">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rtl="0">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rtl="0">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rtl="0">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rtl="0">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rtl="0">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rtl="0">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699"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6" r:id="rId7"/>
    <p:sldLayoutId id="2147483657" r:id="rId8"/>
    <p:sldLayoutId id="2147483658" r:id="rId9"/>
    <p:sldLayoutId id="214748366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jpeg"/><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598088" y="1877113"/>
            <a:ext cx="8222100" cy="838799"/>
          </a:xfrm>
          <a:prstGeom prst="rect">
            <a:avLst/>
          </a:prstGeom>
        </p:spPr>
        <p:txBody>
          <a:bodyPr lIns="91425" tIns="91425" rIns="91425" bIns="91425" anchor="b" anchorCtr="0">
            <a:noAutofit/>
          </a:bodyPr>
          <a:lstStyle/>
          <a:p>
            <a:r>
              <a:rPr lang="en">
                <a:latin typeface="Lato"/>
                <a:ea typeface="Lato"/>
                <a:cs typeface="Lato"/>
                <a:sym typeface="Lato"/>
              </a:rPr>
              <a:t>Current Articles Presentation</a:t>
            </a:r>
            <a:br>
              <a:rPr lang="en-US" sz="1600" b="1"/>
            </a:br>
            <a:endParaRPr lang="en" sz="1600">
              <a:latin typeface="Lato"/>
              <a:ea typeface="Lato"/>
              <a:cs typeface="Lato"/>
              <a:sym typeface="Lato"/>
            </a:endParaRPr>
          </a:p>
        </p:txBody>
      </p:sp>
      <p:sp>
        <p:nvSpPr>
          <p:cNvPr id="86" name="Shape 86"/>
          <p:cNvSpPr txBox="1">
            <a:spLocks noGrp="1"/>
          </p:cNvSpPr>
          <p:nvPr>
            <p:ph type="subTitle" idx="1"/>
          </p:nvPr>
        </p:nvSpPr>
        <p:spPr>
          <a:xfrm>
            <a:off x="720008" y="2715912"/>
            <a:ext cx="8222100" cy="1728299"/>
          </a:xfrm>
          <a:prstGeom prst="rect">
            <a:avLst/>
          </a:prstGeom>
        </p:spPr>
        <p:txBody>
          <a:bodyPr lIns="91425" tIns="91425" rIns="91425" bIns="91425" anchor="t" anchorCtr="0">
            <a:noAutofit/>
          </a:bodyPr>
          <a:lstStyle/>
          <a:p>
            <a:r>
              <a:rPr lang="en">
                <a:latin typeface="Lato"/>
                <a:ea typeface="Lato"/>
                <a:cs typeface="Lato"/>
                <a:sym typeface="Lato"/>
              </a:rPr>
              <a:t>Team 2</a:t>
            </a:r>
          </a:p>
          <a:p>
            <a:r>
              <a:rPr lang="en" sz="1400">
                <a:latin typeface="Lato"/>
                <a:ea typeface="Lato"/>
                <a:cs typeface="Lato"/>
              </a:rPr>
              <a:t>Irfan Olia</a:t>
            </a:r>
          </a:p>
          <a:p>
            <a:r>
              <a:rPr lang="en" sz="1400">
                <a:latin typeface="Lato"/>
                <a:ea typeface="Lato"/>
                <a:cs typeface="Lato"/>
              </a:rPr>
              <a:t>Siddharth Gulati</a:t>
            </a:r>
          </a:p>
          <a:p>
            <a:r>
              <a:rPr lang="en" sz="1400">
                <a:latin typeface="Lato"/>
                <a:ea typeface="Lato"/>
                <a:cs typeface="Lato"/>
              </a:rPr>
              <a:t>Parth Maheshwari</a:t>
            </a:r>
          </a:p>
          <a:p>
            <a:r>
              <a:rPr lang="en" sz="1400">
                <a:latin typeface="Lato"/>
                <a:ea typeface="Lato"/>
                <a:cs typeface="Lato"/>
              </a:rPr>
              <a:t>Harshit Joshi</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003C4-D864-4F47-9C51-FBF8215C598C}"/>
              </a:ext>
            </a:extLst>
          </p:cNvPr>
          <p:cNvSpPr>
            <a:spLocks noGrp="1"/>
          </p:cNvSpPr>
          <p:nvPr>
            <p:ph type="title"/>
          </p:nvPr>
        </p:nvSpPr>
        <p:spPr>
          <a:xfrm>
            <a:off x="628650" y="417892"/>
            <a:ext cx="7886700" cy="850124"/>
          </a:xfrm>
        </p:spPr>
        <p:txBody>
          <a:bodyPr vert="horz" lIns="68580" tIns="34290" rIns="68580" bIns="34290" rtlCol="0" anchor="ctr" anchorCtr="0">
            <a:normAutofit/>
          </a:bodyPr>
          <a:lstStyle/>
          <a:p>
            <a:pPr algn="ctr">
              <a:spcBef>
                <a:spcPct val="0"/>
              </a:spcBef>
            </a:pPr>
            <a:r>
              <a:rPr lang="en-US" sz="3900"/>
              <a:t>A Short Overview</a:t>
            </a:r>
            <a:endParaRPr lang="en-US"/>
          </a:p>
        </p:txBody>
      </p:sp>
      <p:graphicFrame>
        <p:nvGraphicFramePr>
          <p:cNvPr id="5" name="Content Placeholder 2">
            <a:extLst>
              <a:ext uri="{FF2B5EF4-FFF2-40B4-BE49-F238E27FC236}">
                <a16:creationId xmlns:a16="http://schemas.microsoft.com/office/drawing/2014/main" id="{E29A0140-C07C-4B5B-A1ED-E66F17DCB5AC}"/>
              </a:ext>
            </a:extLst>
          </p:cNvPr>
          <p:cNvGraphicFramePr/>
          <p:nvPr>
            <p:extLst>
              <p:ext uri="{D42A27DB-BD31-4B8C-83A1-F6EECF244321}">
                <p14:modId xmlns:p14="http://schemas.microsoft.com/office/powerpoint/2010/main" val="3128563544"/>
              </p:ext>
            </p:extLst>
          </p:nvPr>
        </p:nvGraphicFramePr>
        <p:xfrm>
          <a:off x="628650" y="1371600"/>
          <a:ext cx="7886700" cy="3264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3338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C2ED2-C51D-4B3A-9D3B-5B62E0D12699}"/>
              </a:ext>
            </a:extLst>
          </p:cNvPr>
          <p:cNvSpPr>
            <a:spLocks noGrp="1"/>
          </p:cNvSpPr>
          <p:nvPr>
            <p:ph type="title"/>
          </p:nvPr>
        </p:nvSpPr>
        <p:spPr>
          <a:xfrm>
            <a:off x="6407700" y="303320"/>
            <a:ext cx="2462699" cy="2268960"/>
          </a:xfrm>
        </p:spPr>
        <p:txBody>
          <a:bodyPr/>
          <a:lstStyle/>
          <a:p>
            <a:r>
              <a:rPr lang="en-US"/>
              <a:t>Product Lifecycle Chart</a:t>
            </a:r>
          </a:p>
        </p:txBody>
      </p:sp>
      <p:sp>
        <p:nvSpPr>
          <p:cNvPr id="5" name="Oval 3">
            <a:extLst>
              <a:ext uri="{FF2B5EF4-FFF2-40B4-BE49-F238E27FC236}">
                <a16:creationId xmlns:a16="http://schemas.microsoft.com/office/drawing/2014/main" id="{50E130F1-DB64-45F4-AB25-A8A521C30099}"/>
              </a:ext>
            </a:extLst>
          </p:cNvPr>
          <p:cNvSpPr/>
          <p:nvPr/>
        </p:nvSpPr>
        <p:spPr>
          <a:xfrm>
            <a:off x="3503932" y="768985"/>
            <a:ext cx="746760" cy="2501171"/>
          </a:xfrm>
          <a:custGeom>
            <a:avLst/>
            <a:gdLst/>
            <a:ahLst/>
            <a:cxnLst/>
            <a:rect l="l" t="t" r="r" b="b"/>
            <a:pathLst>
              <a:path w="1371600" h="1950651">
                <a:moveTo>
                  <a:pt x="0" y="0"/>
                </a:moveTo>
                <a:cubicBezTo>
                  <a:pt x="140595" y="180059"/>
                  <a:pt x="248173" y="391691"/>
                  <a:pt x="436871" y="569526"/>
                </a:cubicBezTo>
                <a:cubicBezTo>
                  <a:pt x="735676" y="851130"/>
                  <a:pt x="1017763" y="1050203"/>
                  <a:pt x="1371600" y="1227952"/>
                </a:cubicBezTo>
                <a:lnTo>
                  <a:pt x="1371600" y="1950651"/>
                </a:lnTo>
                <a:lnTo>
                  <a:pt x="0" y="1950651"/>
                </a:lnTo>
                <a:close/>
              </a:path>
            </a:pathLst>
          </a:custGeom>
          <a:solidFill>
            <a:srgbClr val="F1BB0D"/>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9pPr>
          </a:lstStyle>
          <a:p>
            <a:pPr algn="ctr"/>
            <a:endParaRPr lang="en-US" sz="1050">
              <a:solidFill>
                <a:schemeClr val="tx1"/>
              </a:solidFill>
            </a:endParaRPr>
          </a:p>
        </p:txBody>
      </p:sp>
      <p:sp>
        <p:nvSpPr>
          <p:cNvPr id="6" name="TextBox 3">
            <a:extLst>
              <a:ext uri="{FF2B5EF4-FFF2-40B4-BE49-F238E27FC236}">
                <a16:creationId xmlns:a16="http://schemas.microsoft.com/office/drawing/2014/main" id="{66840BC6-F515-4CE0-8670-F8810BD8EC8B}"/>
              </a:ext>
            </a:extLst>
          </p:cNvPr>
          <p:cNvSpPr txBox="1"/>
          <p:nvPr/>
        </p:nvSpPr>
        <p:spPr>
          <a:xfrm>
            <a:off x="432589" y="2438671"/>
            <a:ext cx="1417803" cy="276999"/>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defRPr/>
            </a:pPr>
            <a:r>
              <a:rPr lang="en-US" sz="1200" kern="0"/>
              <a:t>Introduction</a:t>
            </a:r>
          </a:p>
        </p:txBody>
      </p:sp>
      <p:sp>
        <p:nvSpPr>
          <p:cNvPr id="7" name="TextBox 4">
            <a:extLst>
              <a:ext uri="{FF2B5EF4-FFF2-40B4-BE49-F238E27FC236}">
                <a16:creationId xmlns:a16="http://schemas.microsoft.com/office/drawing/2014/main" id="{0A3FAEBB-77DC-46DD-9DB5-3010301E6068}"/>
              </a:ext>
            </a:extLst>
          </p:cNvPr>
          <p:cNvSpPr txBox="1"/>
          <p:nvPr/>
        </p:nvSpPr>
        <p:spPr>
          <a:xfrm>
            <a:off x="544984" y="1492696"/>
            <a:ext cx="1417803" cy="276999"/>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defRPr/>
            </a:pPr>
            <a:r>
              <a:rPr lang="en-US" sz="1200" kern="0"/>
              <a:t>Growth</a:t>
            </a:r>
          </a:p>
        </p:txBody>
      </p:sp>
      <p:sp>
        <p:nvSpPr>
          <p:cNvPr id="8" name="TextBox 5">
            <a:extLst>
              <a:ext uri="{FF2B5EF4-FFF2-40B4-BE49-F238E27FC236}">
                <a16:creationId xmlns:a16="http://schemas.microsoft.com/office/drawing/2014/main" id="{72231989-5119-4736-A657-E24AEC1B0F93}"/>
              </a:ext>
            </a:extLst>
          </p:cNvPr>
          <p:cNvSpPr txBox="1"/>
          <p:nvPr/>
        </p:nvSpPr>
        <p:spPr>
          <a:xfrm>
            <a:off x="2381652" y="164361"/>
            <a:ext cx="1141082" cy="276999"/>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defRPr/>
            </a:pPr>
            <a:r>
              <a:rPr lang="en-US" sz="1200" kern="0"/>
              <a:t>Maturity</a:t>
            </a:r>
          </a:p>
        </p:txBody>
      </p:sp>
      <p:sp>
        <p:nvSpPr>
          <p:cNvPr id="9" name="TextBox 6">
            <a:extLst>
              <a:ext uri="{FF2B5EF4-FFF2-40B4-BE49-F238E27FC236}">
                <a16:creationId xmlns:a16="http://schemas.microsoft.com/office/drawing/2014/main" id="{D3A6AB82-C4E2-43B8-A420-59EE2D8FEFDF}"/>
              </a:ext>
            </a:extLst>
          </p:cNvPr>
          <p:cNvSpPr txBox="1"/>
          <p:nvPr/>
        </p:nvSpPr>
        <p:spPr>
          <a:xfrm>
            <a:off x="3999226" y="1624379"/>
            <a:ext cx="1257300" cy="276999"/>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defRPr/>
            </a:pPr>
            <a:r>
              <a:rPr lang="en-US" sz="1200" kern="0"/>
              <a:t>Decline</a:t>
            </a:r>
          </a:p>
        </p:txBody>
      </p:sp>
      <p:sp>
        <p:nvSpPr>
          <p:cNvPr id="10" name="TextBox 7">
            <a:extLst>
              <a:ext uri="{FF2B5EF4-FFF2-40B4-BE49-F238E27FC236}">
                <a16:creationId xmlns:a16="http://schemas.microsoft.com/office/drawing/2014/main" id="{B8A71707-0C6B-4216-BF4E-0000B8301329}"/>
              </a:ext>
            </a:extLst>
          </p:cNvPr>
          <p:cNvSpPr txBox="1"/>
          <p:nvPr/>
        </p:nvSpPr>
        <p:spPr>
          <a:xfrm>
            <a:off x="4579775" y="2614191"/>
            <a:ext cx="1017770" cy="276999"/>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defRPr/>
            </a:pPr>
            <a:r>
              <a:rPr lang="en-US" sz="1200"/>
              <a:t>Decline</a:t>
            </a:r>
            <a:endParaRPr lang="en-US" sz="1200" kern="0"/>
          </a:p>
        </p:txBody>
      </p:sp>
      <p:sp>
        <p:nvSpPr>
          <p:cNvPr id="11" name="Oval 3">
            <a:extLst>
              <a:ext uri="{FF2B5EF4-FFF2-40B4-BE49-F238E27FC236}">
                <a16:creationId xmlns:a16="http://schemas.microsoft.com/office/drawing/2014/main" id="{87A98348-4DBC-4E39-BB6E-920E2613B97E}"/>
              </a:ext>
            </a:extLst>
          </p:cNvPr>
          <p:cNvSpPr/>
          <p:nvPr/>
        </p:nvSpPr>
        <p:spPr>
          <a:xfrm>
            <a:off x="762933" y="2495750"/>
            <a:ext cx="660858" cy="789990"/>
          </a:xfrm>
          <a:custGeom>
            <a:avLst/>
            <a:gdLst/>
            <a:ahLst/>
            <a:cxnLst/>
            <a:rect l="l" t="t" r="r" b="b"/>
            <a:pathLst>
              <a:path w="1734584" h="637534">
                <a:moveTo>
                  <a:pt x="1734584" y="0"/>
                </a:moveTo>
                <a:lnTo>
                  <a:pt x="1734584" y="637534"/>
                </a:lnTo>
                <a:lnTo>
                  <a:pt x="0" y="637534"/>
                </a:lnTo>
                <a:cubicBezTo>
                  <a:pt x="700763" y="419834"/>
                  <a:pt x="1276213" y="218559"/>
                  <a:pt x="1734584" y="0"/>
                </a:cubicBezTo>
                <a:close/>
              </a:path>
            </a:pathLst>
          </a:custGeom>
          <a:solidFill>
            <a:srgbClr val="7030A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9pPr>
          </a:lstStyle>
          <a:p>
            <a:pPr algn="ctr"/>
            <a:endParaRPr lang="en-US" sz="1050">
              <a:solidFill>
                <a:schemeClr val="tx1"/>
              </a:solidFill>
            </a:endParaRPr>
          </a:p>
        </p:txBody>
      </p:sp>
      <p:sp>
        <p:nvSpPr>
          <p:cNvPr id="12" name="Oval 3">
            <a:extLst>
              <a:ext uri="{FF2B5EF4-FFF2-40B4-BE49-F238E27FC236}">
                <a16:creationId xmlns:a16="http://schemas.microsoft.com/office/drawing/2014/main" id="{1B9053E8-E0F6-4824-83A5-3751C542E590}"/>
              </a:ext>
            </a:extLst>
          </p:cNvPr>
          <p:cNvSpPr/>
          <p:nvPr/>
        </p:nvSpPr>
        <p:spPr>
          <a:xfrm>
            <a:off x="1494759" y="831845"/>
            <a:ext cx="1028700" cy="2446275"/>
          </a:xfrm>
          <a:custGeom>
            <a:avLst/>
            <a:gdLst/>
            <a:ahLst/>
            <a:cxnLst/>
            <a:rect l="l" t="t" r="r" b="b"/>
            <a:pathLst>
              <a:path w="1371600" h="1993914">
                <a:moveTo>
                  <a:pt x="1371600" y="0"/>
                </a:moveTo>
                <a:lnTo>
                  <a:pt x="1371600" y="1993914"/>
                </a:lnTo>
                <a:lnTo>
                  <a:pt x="0" y="1993914"/>
                </a:lnTo>
                <a:lnTo>
                  <a:pt x="0" y="1294414"/>
                </a:lnTo>
                <a:cubicBezTo>
                  <a:pt x="391261" y="1096142"/>
                  <a:pt x="689070" y="881131"/>
                  <a:pt x="899618" y="625725"/>
                </a:cubicBezTo>
                <a:cubicBezTo>
                  <a:pt x="1097609" y="385551"/>
                  <a:pt x="1222658" y="168218"/>
                  <a:pt x="1371600" y="0"/>
                </a:cubicBezTo>
                <a:close/>
              </a:path>
            </a:pathLst>
          </a:custGeom>
          <a:solidFill>
            <a:srgbClr val="92D05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9pPr>
          </a:lstStyle>
          <a:p>
            <a:pPr algn="ctr"/>
            <a:endParaRPr lang="en-US" sz="1050">
              <a:solidFill>
                <a:schemeClr val="tx1"/>
              </a:solidFill>
            </a:endParaRPr>
          </a:p>
        </p:txBody>
      </p:sp>
      <p:sp>
        <p:nvSpPr>
          <p:cNvPr id="13" name="Oval 3">
            <a:extLst>
              <a:ext uri="{FF2B5EF4-FFF2-40B4-BE49-F238E27FC236}">
                <a16:creationId xmlns:a16="http://schemas.microsoft.com/office/drawing/2014/main" id="{1EC7B2DE-4101-411E-9C41-0CFE8C29B9E8}"/>
              </a:ext>
            </a:extLst>
          </p:cNvPr>
          <p:cNvSpPr/>
          <p:nvPr/>
        </p:nvSpPr>
        <p:spPr>
          <a:xfrm>
            <a:off x="2596077" y="439670"/>
            <a:ext cx="849630" cy="2838451"/>
          </a:xfrm>
          <a:custGeom>
            <a:avLst/>
            <a:gdLst/>
            <a:ahLst/>
            <a:cxnLst/>
            <a:rect l="l" t="t" r="r" b="b"/>
            <a:pathLst>
              <a:path w="1600200" h="2367979">
                <a:moveTo>
                  <a:pt x="838201" y="92"/>
                </a:moveTo>
                <a:cubicBezTo>
                  <a:pt x="1218233" y="3207"/>
                  <a:pt x="1439593" y="108022"/>
                  <a:pt x="1600200" y="259100"/>
                </a:cubicBezTo>
                <a:lnTo>
                  <a:pt x="1600200" y="2367979"/>
                </a:lnTo>
                <a:lnTo>
                  <a:pt x="0" y="2367979"/>
                </a:lnTo>
                <a:lnTo>
                  <a:pt x="0" y="251625"/>
                </a:lnTo>
                <a:cubicBezTo>
                  <a:pt x="180397" y="91125"/>
                  <a:pt x="417519" y="-3356"/>
                  <a:pt x="838201" y="92"/>
                </a:cubicBezTo>
                <a:close/>
              </a:path>
            </a:pathLst>
          </a:custGeom>
          <a:solidFill>
            <a:schemeClr val="accent1">
              <a:lumMod val="40000"/>
              <a:lumOff val="60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9pPr>
          </a:lstStyle>
          <a:p>
            <a:pPr algn="ctr"/>
            <a:endParaRPr lang="en-US" sz="1050">
              <a:solidFill>
                <a:schemeClr val="tx1"/>
              </a:solidFill>
            </a:endParaRPr>
          </a:p>
        </p:txBody>
      </p:sp>
      <p:cxnSp>
        <p:nvCxnSpPr>
          <p:cNvPr id="14" name="Straight Arrow Connector 13">
            <a:extLst>
              <a:ext uri="{FF2B5EF4-FFF2-40B4-BE49-F238E27FC236}">
                <a16:creationId xmlns:a16="http://schemas.microsoft.com/office/drawing/2014/main" id="{C953F915-C532-4D14-B25A-FAD9B6C4E318}"/>
              </a:ext>
            </a:extLst>
          </p:cNvPr>
          <p:cNvCxnSpPr/>
          <p:nvPr/>
        </p:nvCxnSpPr>
        <p:spPr>
          <a:xfrm flipV="1">
            <a:off x="426001" y="161106"/>
            <a:ext cx="0" cy="3212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B3CCC73-3A98-44F3-9D29-EB9950229DBE}"/>
              </a:ext>
            </a:extLst>
          </p:cNvPr>
          <p:cNvCxnSpPr/>
          <p:nvPr/>
        </p:nvCxnSpPr>
        <p:spPr>
          <a:xfrm flipV="1">
            <a:off x="426622" y="3317504"/>
            <a:ext cx="4908991" cy="32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3">
            <a:extLst>
              <a:ext uri="{FF2B5EF4-FFF2-40B4-BE49-F238E27FC236}">
                <a16:creationId xmlns:a16="http://schemas.microsoft.com/office/drawing/2014/main" id="{AC51B40C-A8D3-4681-AC8C-21A4AC37F30F}"/>
              </a:ext>
            </a:extLst>
          </p:cNvPr>
          <p:cNvSpPr txBox="1"/>
          <p:nvPr/>
        </p:nvSpPr>
        <p:spPr>
          <a:xfrm>
            <a:off x="5290203" y="3335376"/>
            <a:ext cx="517850" cy="253916"/>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IN" sz="1050">
                <a:solidFill>
                  <a:srgbClr val="FF0000"/>
                </a:solidFill>
              </a:rPr>
              <a:t>Time</a:t>
            </a:r>
          </a:p>
        </p:txBody>
      </p:sp>
      <p:sp>
        <p:nvSpPr>
          <p:cNvPr id="17" name="TextBox 14">
            <a:extLst>
              <a:ext uri="{FF2B5EF4-FFF2-40B4-BE49-F238E27FC236}">
                <a16:creationId xmlns:a16="http://schemas.microsoft.com/office/drawing/2014/main" id="{E4D75EE0-7C4A-4AC8-9BAF-96FE90F56BF3}"/>
              </a:ext>
            </a:extLst>
          </p:cNvPr>
          <p:cNvSpPr txBox="1"/>
          <p:nvPr/>
        </p:nvSpPr>
        <p:spPr>
          <a:xfrm rot="16200000">
            <a:off x="-71839" y="1786983"/>
            <a:ext cx="544378" cy="253916"/>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IN" sz="1050">
                <a:solidFill>
                  <a:srgbClr val="FF0000"/>
                </a:solidFill>
              </a:rPr>
              <a:t>Profit</a:t>
            </a:r>
          </a:p>
        </p:txBody>
      </p:sp>
      <p:sp>
        <p:nvSpPr>
          <p:cNvPr id="28" name="TextBox 1">
            <a:extLst>
              <a:ext uri="{FF2B5EF4-FFF2-40B4-BE49-F238E27FC236}">
                <a16:creationId xmlns:a16="http://schemas.microsoft.com/office/drawing/2014/main" id="{A3FA052A-774B-4996-A4D1-45EDACC52341}"/>
              </a:ext>
            </a:extLst>
          </p:cNvPr>
          <p:cNvSpPr txBox="1"/>
          <p:nvPr/>
        </p:nvSpPr>
        <p:spPr>
          <a:xfrm>
            <a:off x="323286" y="3409816"/>
            <a:ext cx="1093709" cy="276999"/>
          </a:xfrm>
          <a:prstGeom prst="rect">
            <a:avLst/>
          </a:prstGeom>
          <a:noFill/>
        </p:spPr>
        <p:txBody>
          <a:bodyPr wrap="square" lIns="6858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1200">
                <a:latin typeface="Kozuka Gothic Pro M" pitchFamily="34" charset="-128"/>
                <a:ea typeface="Kozuka Gothic Pro M" pitchFamily="34" charset="-128"/>
              </a:rPr>
              <a:t>Launch</a:t>
            </a:r>
          </a:p>
        </p:txBody>
      </p:sp>
      <p:sp>
        <p:nvSpPr>
          <p:cNvPr id="29" name="TextBox 2">
            <a:extLst>
              <a:ext uri="{FF2B5EF4-FFF2-40B4-BE49-F238E27FC236}">
                <a16:creationId xmlns:a16="http://schemas.microsoft.com/office/drawing/2014/main" id="{59BE041C-CC8E-4790-8CF3-22BE7F7D7299}"/>
              </a:ext>
            </a:extLst>
          </p:cNvPr>
          <p:cNvSpPr txBox="1"/>
          <p:nvPr/>
        </p:nvSpPr>
        <p:spPr>
          <a:xfrm>
            <a:off x="1513690" y="3385465"/>
            <a:ext cx="990600" cy="461665"/>
          </a:xfrm>
          <a:prstGeom prst="rect">
            <a:avLst/>
          </a:prstGeom>
          <a:noFill/>
        </p:spPr>
        <p:txBody>
          <a:bodyPr wrap="square" lIns="6858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1200">
                <a:latin typeface="Kozuka Gothic Pro M" pitchFamily="34" charset="-128"/>
                <a:ea typeface="Kozuka Gothic Pro M" pitchFamily="34" charset="-128"/>
              </a:rPr>
              <a:t>Early Promises</a:t>
            </a:r>
          </a:p>
        </p:txBody>
      </p:sp>
      <p:sp>
        <p:nvSpPr>
          <p:cNvPr id="30" name="TextBox 3">
            <a:extLst>
              <a:ext uri="{FF2B5EF4-FFF2-40B4-BE49-F238E27FC236}">
                <a16:creationId xmlns:a16="http://schemas.microsoft.com/office/drawing/2014/main" id="{CA3AA121-D1B4-4942-8CA9-4CD1650942FF}"/>
              </a:ext>
            </a:extLst>
          </p:cNvPr>
          <p:cNvSpPr txBox="1"/>
          <p:nvPr/>
        </p:nvSpPr>
        <p:spPr>
          <a:xfrm>
            <a:off x="2527258" y="3363376"/>
            <a:ext cx="1093709" cy="461665"/>
          </a:xfrm>
          <a:prstGeom prst="rect">
            <a:avLst/>
          </a:prstGeom>
          <a:noFill/>
        </p:spPr>
        <p:txBody>
          <a:bodyPr wrap="square" lIns="6858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1200">
                <a:latin typeface="Kozuka Gothic Pro M" pitchFamily="34" charset="-128"/>
                <a:ea typeface="Kozuka Gothic Pro M" pitchFamily="34" charset="-128"/>
              </a:rPr>
              <a:t>Really, Really Hard</a:t>
            </a:r>
          </a:p>
        </p:txBody>
      </p:sp>
      <p:sp>
        <p:nvSpPr>
          <p:cNvPr id="31" name="TextBox 4">
            <a:extLst>
              <a:ext uri="{FF2B5EF4-FFF2-40B4-BE49-F238E27FC236}">
                <a16:creationId xmlns:a16="http://schemas.microsoft.com/office/drawing/2014/main" id="{3C460BF4-A41B-480D-B322-0A82E44CA271}"/>
              </a:ext>
            </a:extLst>
          </p:cNvPr>
          <p:cNvSpPr txBox="1"/>
          <p:nvPr/>
        </p:nvSpPr>
        <p:spPr>
          <a:xfrm>
            <a:off x="3485940" y="3385020"/>
            <a:ext cx="1028700" cy="461665"/>
          </a:xfrm>
          <a:prstGeom prst="rect">
            <a:avLst/>
          </a:prstGeom>
          <a:noFill/>
        </p:spPr>
        <p:txBody>
          <a:bodyPr wrap="square" lIns="6858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1200">
                <a:latin typeface="Kozuka Gothic Pro M" pitchFamily="34" charset="-128"/>
                <a:ea typeface="Kozuka Gothic Pro M" pitchFamily="34" charset="-128"/>
              </a:rPr>
              <a:t>Failing to Deliver</a:t>
            </a:r>
          </a:p>
        </p:txBody>
      </p:sp>
      <p:sp>
        <p:nvSpPr>
          <p:cNvPr id="32" name="TextBox 5">
            <a:extLst>
              <a:ext uri="{FF2B5EF4-FFF2-40B4-BE49-F238E27FC236}">
                <a16:creationId xmlns:a16="http://schemas.microsoft.com/office/drawing/2014/main" id="{A5693CAF-7087-4D13-A856-FA47B8FE641A}"/>
              </a:ext>
            </a:extLst>
          </p:cNvPr>
          <p:cNvSpPr txBox="1"/>
          <p:nvPr/>
        </p:nvSpPr>
        <p:spPr>
          <a:xfrm>
            <a:off x="4252375" y="3409218"/>
            <a:ext cx="1093709" cy="276999"/>
          </a:xfrm>
          <a:prstGeom prst="rect">
            <a:avLst/>
          </a:prstGeom>
          <a:noFill/>
        </p:spPr>
        <p:txBody>
          <a:bodyPr wrap="square" lIns="6858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1200">
                <a:latin typeface="Kozuka Gothic Pro M" pitchFamily="34" charset="-128"/>
                <a:ea typeface="Kozuka Gothic Pro M" pitchFamily="34" charset="-128"/>
              </a:rPr>
              <a:t>Fall</a:t>
            </a:r>
          </a:p>
        </p:txBody>
      </p:sp>
      <p:sp>
        <p:nvSpPr>
          <p:cNvPr id="33" name="TextBox 6">
            <a:extLst>
              <a:ext uri="{FF2B5EF4-FFF2-40B4-BE49-F238E27FC236}">
                <a16:creationId xmlns:a16="http://schemas.microsoft.com/office/drawing/2014/main" id="{C6D07E0B-AF6D-4D29-A465-18B2C350EFF2}"/>
              </a:ext>
            </a:extLst>
          </p:cNvPr>
          <p:cNvSpPr txBox="1"/>
          <p:nvPr/>
        </p:nvSpPr>
        <p:spPr>
          <a:xfrm>
            <a:off x="330906" y="3637980"/>
            <a:ext cx="1165860" cy="78483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128588" indent="-128588">
              <a:buFont typeface="Arial" panose="020B0604020202020204" pitchFamily="34" charset="0"/>
              <a:buChar char="•"/>
              <a:defRPr/>
            </a:pPr>
            <a:r>
              <a:rPr lang="en-US" sz="900" kern="0"/>
              <a:t>Watson was launched in 2010 creating huge hype for A.I.</a:t>
            </a:r>
          </a:p>
        </p:txBody>
      </p:sp>
      <p:sp>
        <p:nvSpPr>
          <p:cNvPr id="34" name="TextBox 7">
            <a:extLst>
              <a:ext uri="{FF2B5EF4-FFF2-40B4-BE49-F238E27FC236}">
                <a16:creationId xmlns:a16="http://schemas.microsoft.com/office/drawing/2014/main" id="{B619994D-3C70-4BD6-A764-EFC16BC8631C}"/>
              </a:ext>
            </a:extLst>
          </p:cNvPr>
          <p:cNvSpPr txBox="1"/>
          <p:nvPr/>
        </p:nvSpPr>
        <p:spPr>
          <a:xfrm>
            <a:off x="1433680" y="3798000"/>
            <a:ext cx="1165860" cy="78483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128588" indent="-128588">
              <a:buFont typeface="Arial" panose="020B0604020202020204" pitchFamily="34" charset="0"/>
              <a:buChar char="•"/>
              <a:defRPr/>
            </a:pPr>
            <a:r>
              <a:rPr lang="en-US" sz="900" kern="0"/>
              <a:t>IBM over promised the deliverables during the early launch stage</a:t>
            </a:r>
          </a:p>
        </p:txBody>
      </p:sp>
      <p:sp>
        <p:nvSpPr>
          <p:cNvPr id="35" name="TextBox 8">
            <a:extLst>
              <a:ext uri="{FF2B5EF4-FFF2-40B4-BE49-F238E27FC236}">
                <a16:creationId xmlns:a16="http://schemas.microsoft.com/office/drawing/2014/main" id="{D6203EE9-008C-4EBB-9F4F-39CA170600FC}"/>
              </a:ext>
            </a:extLst>
          </p:cNvPr>
          <p:cNvSpPr txBox="1"/>
          <p:nvPr/>
        </p:nvSpPr>
        <p:spPr>
          <a:xfrm>
            <a:off x="2453083" y="3760491"/>
            <a:ext cx="1165860" cy="1200329"/>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128588" indent="-128588">
              <a:buFont typeface="Arial" panose="020B0604020202020204" pitchFamily="34" charset="0"/>
              <a:buChar char="•"/>
              <a:defRPr/>
            </a:pPr>
            <a:r>
              <a:rPr lang="en-US" sz="900" kern="0"/>
              <a:t>The development of such a smart A.I. made IBM realize the costs as well as the mistake of over promising</a:t>
            </a:r>
          </a:p>
        </p:txBody>
      </p:sp>
      <p:sp>
        <p:nvSpPr>
          <p:cNvPr id="36" name="TextBox 9">
            <a:extLst>
              <a:ext uri="{FF2B5EF4-FFF2-40B4-BE49-F238E27FC236}">
                <a16:creationId xmlns:a16="http://schemas.microsoft.com/office/drawing/2014/main" id="{A2827BCC-0A15-4B70-B181-40D97E247D23}"/>
              </a:ext>
            </a:extLst>
          </p:cNvPr>
          <p:cNvSpPr txBox="1"/>
          <p:nvPr/>
        </p:nvSpPr>
        <p:spPr>
          <a:xfrm>
            <a:off x="3519172" y="3798000"/>
            <a:ext cx="1165860" cy="78483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128588" indent="-128588">
              <a:buFont typeface="Arial" panose="020B0604020202020204" pitchFamily="34" charset="0"/>
              <a:buChar char="•"/>
              <a:defRPr/>
            </a:pPr>
            <a:r>
              <a:rPr lang="en-US" sz="900" kern="0"/>
              <a:t>People started considering Watson as publicity stunt </a:t>
            </a:r>
          </a:p>
          <a:p>
            <a:pPr marL="128588" indent="-128588">
              <a:buFont typeface="Arial" panose="020B0604020202020204" pitchFamily="34" charset="0"/>
              <a:buChar char="•"/>
              <a:defRPr/>
            </a:pPr>
            <a:endParaRPr lang="en-US" sz="900" kern="0"/>
          </a:p>
        </p:txBody>
      </p:sp>
      <p:sp>
        <p:nvSpPr>
          <p:cNvPr id="37" name="TextBox 10">
            <a:extLst>
              <a:ext uri="{FF2B5EF4-FFF2-40B4-BE49-F238E27FC236}">
                <a16:creationId xmlns:a16="http://schemas.microsoft.com/office/drawing/2014/main" id="{1DCAFFA9-5AF8-4112-8CCB-8EEC76BC2ED7}"/>
              </a:ext>
            </a:extLst>
          </p:cNvPr>
          <p:cNvSpPr txBox="1"/>
          <p:nvPr/>
        </p:nvSpPr>
        <p:spPr>
          <a:xfrm>
            <a:off x="4432606" y="3660839"/>
            <a:ext cx="1165860" cy="1061829"/>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128588" indent="-128588">
              <a:buFont typeface="Arial" panose="020B0604020202020204" pitchFamily="34" charset="0"/>
              <a:buChar char="•"/>
              <a:defRPr/>
            </a:pPr>
            <a:r>
              <a:rPr lang="en-US" sz="900" kern="0"/>
              <a:t>Watson faced the contrast in ambition which was created during the launch phase</a:t>
            </a:r>
          </a:p>
          <a:p>
            <a:pPr marL="128588" indent="-128588">
              <a:buFont typeface="Arial" panose="020B0604020202020204" pitchFamily="34" charset="0"/>
              <a:buChar char="•"/>
              <a:defRPr/>
            </a:pPr>
            <a:endParaRPr lang="en-US" sz="900" kern="0"/>
          </a:p>
        </p:txBody>
      </p:sp>
      <p:pic>
        <p:nvPicPr>
          <p:cNvPr id="3" name="Picture 17" descr="A picture containing text&#10;&#10;Description automatically generated">
            <a:extLst>
              <a:ext uri="{FF2B5EF4-FFF2-40B4-BE49-F238E27FC236}">
                <a16:creationId xmlns:a16="http://schemas.microsoft.com/office/drawing/2014/main" id="{427C3053-F09F-4FA0-9D2C-1F91665FDC0B}"/>
              </a:ext>
            </a:extLst>
          </p:cNvPr>
          <p:cNvPicPr>
            <a:picLocks noChangeAspect="1"/>
          </p:cNvPicPr>
          <p:nvPr/>
        </p:nvPicPr>
        <p:blipFill>
          <a:blip r:embed="rId2"/>
          <a:stretch>
            <a:fillRect/>
          </a:stretch>
        </p:blipFill>
        <p:spPr>
          <a:xfrm>
            <a:off x="4305300" y="2442672"/>
            <a:ext cx="708660" cy="829656"/>
          </a:xfrm>
          <a:prstGeom prst="rect">
            <a:avLst/>
          </a:prstGeom>
        </p:spPr>
      </p:pic>
    </p:spTree>
    <p:extLst>
      <p:ext uri="{BB962C8B-B14F-4D97-AF65-F5344CB8AC3E}">
        <p14:creationId xmlns:p14="http://schemas.microsoft.com/office/powerpoint/2010/main" val="2798672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D9EAA9D-4051-48AF-8DBD-9602A021359C}"/>
              </a:ext>
            </a:extLst>
          </p:cNvPr>
          <p:cNvPicPr>
            <a:picLocks noChangeAspect="1"/>
          </p:cNvPicPr>
          <p:nvPr/>
        </p:nvPicPr>
        <p:blipFill rotWithShape="1">
          <a:blip r:embed="rId2">
            <a:alphaModFix amt="35000"/>
          </a:blip>
          <a:srcRect t="7810" b="7921"/>
          <a:stretch/>
        </p:blipFill>
        <p:spPr>
          <a:xfrm>
            <a:off x="15" y="7"/>
            <a:ext cx="9143985" cy="5143493"/>
          </a:xfrm>
          <a:prstGeom prst="rect">
            <a:avLst/>
          </a:prstGeom>
        </p:spPr>
      </p:pic>
      <p:sp>
        <p:nvSpPr>
          <p:cNvPr id="2" name="Title 1">
            <a:extLst>
              <a:ext uri="{FF2B5EF4-FFF2-40B4-BE49-F238E27FC236}">
                <a16:creationId xmlns:a16="http://schemas.microsoft.com/office/drawing/2014/main" id="{799FE8BA-6934-49E0-A350-73D9EBAE85FC}"/>
              </a:ext>
            </a:extLst>
          </p:cNvPr>
          <p:cNvSpPr>
            <a:spLocks noGrp="1"/>
          </p:cNvSpPr>
          <p:nvPr>
            <p:ph type="title"/>
          </p:nvPr>
        </p:nvSpPr>
        <p:spPr>
          <a:xfrm>
            <a:off x="628650" y="273844"/>
            <a:ext cx="7886700" cy="994172"/>
          </a:xfrm>
        </p:spPr>
        <p:txBody>
          <a:bodyPr vert="horz" lIns="68580" tIns="34290" rIns="68580" bIns="34290" rtlCol="0" anchor="ctr" anchorCtr="0">
            <a:normAutofit/>
          </a:bodyPr>
          <a:lstStyle/>
          <a:p>
            <a:pPr>
              <a:spcBef>
                <a:spcPct val="0"/>
              </a:spcBef>
            </a:pPr>
            <a:r>
              <a:rPr lang="en-US">
                <a:solidFill>
                  <a:srgbClr val="FFFFFF"/>
                </a:solidFill>
              </a:rPr>
              <a:t>Journey of Watson</a:t>
            </a:r>
          </a:p>
        </p:txBody>
      </p:sp>
      <p:graphicFrame>
        <p:nvGraphicFramePr>
          <p:cNvPr id="5" name="Content Placeholder 2">
            <a:extLst>
              <a:ext uri="{FF2B5EF4-FFF2-40B4-BE49-F238E27FC236}">
                <a16:creationId xmlns:a16="http://schemas.microsoft.com/office/drawing/2014/main" id="{F2AE0AE4-1A31-457B-BAA8-34F6E0322863}"/>
              </a:ext>
            </a:extLst>
          </p:cNvPr>
          <p:cNvGraphicFramePr/>
          <p:nvPr>
            <p:extLst>
              <p:ext uri="{D42A27DB-BD31-4B8C-83A1-F6EECF244321}">
                <p14:modId xmlns:p14="http://schemas.microsoft.com/office/powerpoint/2010/main" val="2914449712"/>
              </p:ext>
            </p:extLst>
          </p:nvPr>
        </p:nvGraphicFramePr>
        <p:xfrm>
          <a:off x="628650" y="1369219"/>
          <a:ext cx="7886700" cy="3263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749215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E60DD-3FAE-41F7-B87C-597B6A90120D}"/>
              </a:ext>
            </a:extLst>
          </p:cNvPr>
          <p:cNvSpPr>
            <a:spLocks noGrp="1"/>
          </p:cNvSpPr>
          <p:nvPr>
            <p:ph type="title"/>
          </p:nvPr>
        </p:nvSpPr>
        <p:spPr/>
        <p:txBody>
          <a:bodyPr anchor="ctr">
            <a:normAutofit/>
          </a:bodyPr>
          <a:lstStyle/>
          <a:p>
            <a:r>
              <a:rPr lang="en-US" sz="3600"/>
              <a:t>Key Success Factors</a:t>
            </a:r>
            <a:endParaRPr lang="en-IN" sz="3600"/>
          </a:p>
        </p:txBody>
      </p:sp>
      <p:sp>
        <p:nvSpPr>
          <p:cNvPr id="3" name="Content Placeholder 2">
            <a:extLst>
              <a:ext uri="{FF2B5EF4-FFF2-40B4-BE49-F238E27FC236}">
                <a16:creationId xmlns:a16="http://schemas.microsoft.com/office/drawing/2014/main" id="{5506B871-3D68-4624-9F53-0F12342863FF}"/>
              </a:ext>
            </a:extLst>
          </p:cNvPr>
          <p:cNvSpPr>
            <a:spLocks noGrp="1"/>
          </p:cNvSpPr>
          <p:nvPr>
            <p:ph type="body" idx="1"/>
          </p:nvPr>
        </p:nvSpPr>
        <p:spPr/>
        <p:txBody>
          <a:bodyPr anchor="ctr">
            <a:normAutofit/>
          </a:bodyPr>
          <a:lstStyle/>
          <a:p>
            <a:r>
              <a:rPr lang="en-IN" sz="1800"/>
              <a:t>For having a business which is running on A.I . there are few factors which acts as the keys for success</a:t>
            </a:r>
          </a:p>
          <a:p>
            <a:pPr lvl="1"/>
            <a:r>
              <a:rPr lang="en-IN"/>
              <a:t>Customer Understanding</a:t>
            </a:r>
          </a:p>
          <a:p>
            <a:pPr lvl="1"/>
            <a:r>
              <a:rPr lang="en-IN"/>
              <a:t>After-Sales Service</a:t>
            </a:r>
          </a:p>
          <a:p>
            <a:pPr lvl="1"/>
            <a:r>
              <a:rPr lang="en-IN"/>
              <a:t>Continuous Improvement</a:t>
            </a:r>
          </a:p>
          <a:p>
            <a:pPr lvl="1"/>
            <a:r>
              <a:rPr lang="en-IN"/>
              <a:t>Communication</a:t>
            </a:r>
          </a:p>
        </p:txBody>
      </p:sp>
    </p:spTree>
    <p:extLst>
      <p:ext uri="{BB962C8B-B14F-4D97-AF65-F5344CB8AC3E}">
        <p14:creationId xmlns:p14="http://schemas.microsoft.com/office/powerpoint/2010/main" val="3712706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238125" y="94250"/>
            <a:ext cx="8520599" cy="607800"/>
          </a:xfrm>
          <a:prstGeom prst="rect">
            <a:avLst/>
          </a:prstGeom>
        </p:spPr>
        <p:txBody>
          <a:bodyPr lIns="91425" tIns="91425" rIns="91425" bIns="91425" anchor="t" anchorCtr="0">
            <a:noAutofit/>
          </a:bodyPr>
          <a:lstStyle/>
          <a:p>
            <a:pPr lvl="0">
              <a:spcBef>
                <a:spcPts val="0"/>
              </a:spcBef>
              <a:buNone/>
            </a:pPr>
            <a:r>
              <a:rPr lang="en">
                <a:latin typeface="Lato"/>
                <a:ea typeface="Lato"/>
                <a:cs typeface="Lato"/>
                <a:sym typeface="Lato"/>
              </a:rPr>
              <a:t>SWOT Analysis</a:t>
            </a:r>
          </a:p>
        </p:txBody>
      </p:sp>
      <p:graphicFrame>
        <p:nvGraphicFramePr>
          <p:cNvPr id="122" name="Shape 122"/>
          <p:cNvGraphicFramePr/>
          <p:nvPr>
            <p:extLst>
              <p:ext uri="{D42A27DB-BD31-4B8C-83A1-F6EECF244321}">
                <p14:modId xmlns:p14="http://schemas.microsoft.com/office/powerpoint/2010/main" val="782445882"/>
              </p:ext>
            </p:extLst>
          </p:nvPr>
        </p:nvGraphicFramePr>
        <p:xfrm>
          <a:off x="88150" y="702050"/>
          <a:ext cx="6939075" cy="3566100"/>
        </p:xfrm>
        <a:graphic>
          <a:graphicData uri="http://schemas.openxmlformats.org/drawingml/2006/table">
            <a:tbl>
              <a:tblPr>
                <a:noFill/>
                <a:tableStyleId>{79C44AE3-BDF2-4052-AD8A-EBCBC82D6171}</a:tableStyleId>
              </a:tblPr>
              <a:tblGrid>
                <a:gridCol w="3619500">
                  <a:extLst>
                    <a:ext uri="{9D8B030D-6E8A-4147-A177-3AD203B41FA5}">
                      <a16:colId xmlns:a16="http://schemas.microsoft.com/office/drawing/2014/main" val="20000"/>
                    </a:ext>
                  </a:extLst>
                </a:gridCol>
                <a:gridCol w="3319575">
                  <a:extLst>
                    <a:ext uri="{9D8B030D-6E8A-4147-A177-3AD203B41FA5}">
                      <a16:colId xmlns:a16="http://schemas.microsoft.com/office/drawing/2014/main" val="20001"/>
                    </a:ext>
                  </a:extLst>
                </a:gridCol>
              </a:tblGrid>
              <a:tr h="1668525">
                <a:tc>
                  <a:txBody>
                    <a:bodyPr/>
                    <a:lstStyle/>
                    <a:p>
                      <a:pPr lvl="0" rtl="0">
                        <a:spcBef>
                          <a:spcPts val="0"/>
                        </a:spcBef>
                        <a:buNone/>
                      </a:pPr>
                      <a:r>
                        <a:rPr lang="en">
                          <a:solidFill>
                            <a:schemeClr val="accent4"/>
                          </a:solidFill>
                          <a:latin typeface="Pacifico"/>
                          <a:ea typeface="Pacifico"/>
                          <a:cs typeface="Pacifico"/>
                          <a:sym typeface="Pacifico"/>
                        </a:rPr>
                        <a:t>Strengths</a:t>
                      </a:r>
                    </a:p>
                    <a:p>
                      <a:pPr marL="285750" lvl="0" indent="-285750" rtl="0">
                        <a:spcBef>
                          <a:spcPts val="0"/>
                        </a:spcBef>
                        <a:buFont typeface="Arial"/>
                        <a:buChar char="•"/>
                      </a:pPr>
                      <a:r>
                        <a:rPr lang="en" b="1">
                          <a:solidFill>
                            <a:schemeClr val="accent4"/>
                          </a:solidFill>
                          <a:latin typeface="Lato"/>
                          <a:ea typeface="Lato"/>
                          <a:cs typeface="Lato"/>
                        </a:rPr>
                        <a:t>IBM Watson has an experience of about 140 years, allowing company to much better carry out, in various circumstances</a:t>
                      </a:r>
                      <a:endParaRPr lang="en">
                        <a:solidFill>
                          <a:schemeClr val="accent4"/>
                        </a:solidFill>
                        <a:latin typeface="Lato"/>
                        <a:ea typeface="Lato"/>
                        <a:cs typeface="Lato"/>
                      </a:endParaRPr>
                    </a:p>
                    <a:p>
                      <a:pPr marL="285750" lvl="0" indent="-285750">
                        <a:spcBef>
                          <a:spcPts val="0"/>
                        </a:spcBef>
                        <a:buFont typeface="Arial"/>
                        <a:buChar char="•"/>
                      </a:pPr>
                      <a:r>
                        <a:rPr lang="en" b="1">
                          <a:solidFill>
                            <a:schemeClr val="accent4"/>
                          </a:solidFill>
                          <a:latin typeface="Lato"/>
                          <a:ea typeface="Lato"/>
                          <a:cs typeface="Lato"/>
                        </a:rPr>
                        <a:t>Natural Language Integration</a:t>
                      </a:r>
                      <a:endParaRPr lang="en">
                        <a:solidFill>
                          <a:schemeClr val="accent4"/>
                        </a:solidFill>
                        <a:latin typeface="Lato"/>
                        <a:ea typeface="Lato"/>
                        <a:cs typeface="Lato"/>
                      </a:endParaRPr>
                    </a:p>
                    <a:p>
                      <a:pPr marL="285750" lvl="0" indent="-285750">
                        <a:spcBef>
                          <a:spcPts val="0"/>
                        </a:spcBef>
                        <a:buFont typeface="Arial"/>
                        <a:buChar char="•"/>
                      </a:pPr>
                      <a:r>
                        <a:rPr lang="en" b="1">
                          <a:solidFill>
                            <a:schemeClr val="accent4"/>
                          </a:solidFill>
                          <a:latin typeface="Lato"/>
                          <a:ea typeface="Lato"/>
                          <a:cs typeface="Lato"/>
                        </a:rPr>
                        <a:t>Processing big data</a:t>
                      </a:r>
                      <a:endParaRPr lang="en">
                        <a:solidFill>
                          <a:schemeClr val="accent4"/>
                        </a:solidFill>
                        <a:latin typeface="Lato"/>
                        <a:ea typeface="Lato"/>
                        <a:cs typeface="Lato"/>
                      </a:endParaRPr>
                    </a:p>
                  </a:txBody>
                  <a:tcPr marL="91425" marR="91425" marT="91425" marB="91425">
                    <a:lnL w="9525" cap="flat" cmpd="sng">
                      <a:solidFill>
                        <a:schemeClr val="accent2"/>
                      </a:solidFill>
                      <a:prstDash val="solid"/>
                      <a:round/>
                      <a:headEnd type="none" w="med" len="med"/>
                      <a:tailEnd type="none" w="med" len="med"/>
                    </a:lnL>
                    <a:lnR w="9525" cap="flat" cmpd="sng">
                      <a:solidFill>
                        <a:schemeClr val="accent2"/>
                      </a:solidFill>
                      <a:prstDash val="solid"/>
                      <a:round/>
                      <a:headEnd type="none" w="med" len="med"/>
                      <a:tailEnd type="none" w="med" len="med"/>
                    </a:lnR>
                    <a:lnT w="9525" cap="flat" cmpd="sng">
                      <a:solidFill>
                        <a:schemeClr val="accent2"/>
                      </a:solidFill>
                      <a:prstDash val="solid"/>
                      <a:round/>
                      <a:headEnd type="none" w="med" len="med"/>
                      <a:tailEnd type="none" w="med" len="med"/>
                    </a:lnT>
                    <a:lnB w="9525" cap="flat" cmpd="sng">
                      <a:solidFill>
                        <a:schemeClr val="accent2"/>
                      </a:solidFill>
                      <a:prstDash val="solid"/>
                      <a:round/>
                      <a:headEnd type="none" w="med" len="med"/>
                      <a:tailEnd type="none" w="med" len="med"/>
                    </a:lnB>
                  </a:tcPr>
                </a:tc>
                <a:tc>
                  <a:txBody>
                    <a:bodyPr/>
                    <a:lstStyle/>
                    <a:p>
                      <a:pPr lvl="0" rtl="0">
                        <a:spcBef>
                          <a:spcPts val="0"/>
                        </a:spcBef>
                        <a:buNone/>
                      </a:pPr>
                      <a:r>
                        <a:rPr lang="en">
                          <a:solidFill>
                            <a:schemeClr val="dk2"/>
                          </a:solidFill>
                          <a:latin typeface="Pacifico"/>
                          <a:ea typeface="Pacifico"/>
                          <a:cs typeface="Pacifico"/>
                          <a:sym typeface="Pacifico"/>
                        </a:rPr>
                        <a:t>Weaknesses</a:t>
                      </a:r>
                    </a:p>
                    <a:p>
                      <a:pPr marL="285750" lvl="0" indent="-285750" rtl="0">
                        <a:spcBef>
                          <a:spcPts val="0"/>
                        </a:spcBef>
                        <a:buFont typeface="Arial"/>
                        <a:buChar char="•"/>
                      </a:pPr>
                      <a:r>
                        <a:rPr lang="en" b="1">
                          <a:solidFill>
                            <a:schemeClr val="dk2"/>
                          </a:solidFill>
                          <a:latin typeface="Lato"/>
                          <a:ea typeface="Lato"/>
                          <a:cs typeface="Lato"/>
                        </a:rPr>
                        <a:t>Slow Integration</a:t>
                      </a:r>
                    </a:p>
                    <a:p>
                      <a:pPr marL="285750" lvl="0" indent="-285750">
                        <a:spcBef>
                          <a:spcPts val="0"/>
                        </a:spcBef>
                        <a:buFont typeface="Arial"/>
                        <a:buChar char="•"/>
                      </a:pPr>
                      <a:r>
                        <a:rPr lang="en" b="1">
                          <a:solidFill>
                            <a:schemeClr val="dk2"/>
                          </a:solidFill>
                          <a:latin typeface="Lato"/>
                          <a:ea typeface="Lato"/>
                          <a:cs typeface="Lato"/>
                        </a:rPr>
                        <a:t>Steep learning curve</a:t>
                      </a:r>
                    </a:p>
                    <a:p>
                      <a:pPr marL="285750" lvl="0" indent="-285750">
                        <a:spcBef>
                          <a:spcPts val="0"/>
                        </a:spcBef>
                        <a:buFont typeface="Arial"/>
                        <a:buChar char="•"/>
                      </a:pPr>
                      <a:r>
                        <a:rPr lang="en" b="1">
                          <a:solidFill>
                            <a:schemeClr val="dk2"/>
                          </a:solidFill>
                          <a:latin typeface="Lato"/>
                          <a:ea typeface="Lato"/>
                          <a:cs typeface="Lato"/>
                        </a:rPr>
                        <a:t>High site maintenance</a:t>
                      </a:r>
                    </a:p>
                    <a:p>
                      <a:pPr marL="285750" lvl="0" indent="-285750">
                        <a:spcBef>
                          <a:spcPts val="0"/>
                        </a:spcBef>
                        <a:buFont typeface="Arial"/>
                        <a:buChar char="•"/>
                      </a:pPr>
                      <a:endParaRPr lang="en" b="1">
                        <a:solidFill>
                          <a:schemeClr val="dk2"/>
                        </a:solidFill>
                        <a:latin typeface="Lato"/>
                        <a:ea typeface="Lato"/>
                        <a:cs typeface="Lato"/>
                      </a:endParaRPr>
                    </a:p>
                  </a:txBody>
                  <a:tcPr marL="91425" marR="91425" marT="91425" marB="91425">
                    <a:lnL w="9525" cap="flat" cmpd="sng">
                      <a:solidFill>
                        <a:schemeClr val="accent2"/>
                      </a:solidFill>
                      <a:prstDash val="solid"/>
                      <a:round/>
                      <a:headEnd type="none" w="med" len="med"/>
                      <a:tailEnd type="none" w="med" len="med"/>
                    </a:lnL>
                    <a:lnR w="9525" cap="flat" cmpd="sng">
                      <a:solidFill>
                        <a:schemeClr val="accent2"/>
                      </a:solidFill>
                      <a:prstDash val="solid"/>
                      <a:round/>
                      <a:headEnd type="none" w="med" len="med"/>
                      <a:tailEnd type="none" w="med" len="med"/>
                    </a:lnR>
                    <a:lnT w="9525" cap="flat" cmpd="sng">
                      <a:solidFill>
                        <a:schemeClr val="accent2"/>
                      </a:solidFill>
                      <a:prstDash val="solid"/>
                      <a:round/>
                      <a:headEnd type="none" w="med" len="med"/>
                      <a:tailEnd type="none" w="med" len="med"/>
                    </a:lnT>
                    <a:lnB w="9525" cap="flat" cmpd="sng">
                      <a:solidFill>
                        <a:schemeClr val="accent2"/>
                      </a:solidFill>
                      <a:prstDash val="solid"/>
                      <a:round/>
                      <a:headEnd type="none" w="med" len="med"/>
                      <a:tailEnd type="none" w="med" len="med"/>
                    </a:lnB>
                  </a:tcPr>
                </a:tc>
                <a:extLst>
                  <a:ext uri="{0D108BD9-81ED-4DB2-BD59-A6C34878D82A}">
                    <a16:rowId xmlns:a16="http://schemas.microsoft.com/office/drawing/2014/main" val="10000"/>
                  </a:ext>
                </a:extLst>
              </a:tr>
              <a:tr h="1635100">
                <a:tc>
                  <a:txBody>
                    <a:bodyPr/>
                    <a:lstStyle/>
                    <a:p>
                      <a:pPr lvl="0" rtl="0">
                        <a:spcBef>
                          <a:spcPts val="0"/>
                        </a:spcBef>
                        <a:buNone/>
                      </a:pPr>
                      <a:r>
                        <a:rPr lang="en">
                          <a:solidFill>
                            <a:schemeClr val="dk2"/>
                          </a:solidFill>
                          <a:latin typeface="Pacifico"/>
                          <a:ea typeface="Pacifico"/>
                          <a:cs typeface="Pacifico"/>
                          <a:sym typeface="Pacifico"/>
                        </a:rPr>
                        <a:t>Opportunities</a:t>
                      </a:r>
                    </a:p>
                    <a:p>
                      <a:pPr marL="285750" lvl="0" indent="-285750" rtl="0">
                        <a:spcBef>
                          <a:spcPts val="0"/>
                        </a:spcBef>
                        <a:buFont typeface="Arial"/>
                        <a:buChar char="•"/>
                      </a:pPr>
                      <a:r>
                        <a:rPr lang="en" sz="1400" b="1" i="0" u="none" strike="noStrike" noProof="0">
                          <a:solidFill>
                            <a:srgbClr val="434343"/>
                          </a:solidFill>
                          <a:latin typeface="Lato"/>
                        </a:rPr>
                        <a:t>Demand for IBM Watson data insights to increase at a fast pace</a:t>
                      </a:r>
                      <a:endParaRPr lang="en" sz="1400" b="1" i="0" u="none" strike="noStrike" noProof="0">
                        <a:solidFill>
                          <a:srgbClr val="434343"/>
                        </a:solidFill>
                        <a:latin typeface="Lato"/>
                        <a:sym typeface="Lato"/>
                      </a:endParaRPr>
                    </a:p>
                    <a:p>
                      <a:pPr marL="285750" lvl="0" indent="-285750">
                        <a:spcBef>
                          <a:spcPts val="0"/>
                        </a:spcBef>
                        <a:buFont typeface="Arial"/>
                        <a:buChar char="•"/>
                      </a:pPr>
                      <a:r>
                        <a:rPr lang="en" sz="1400" b="1" i="0" u="none" strike="noStrike" noProof="0">
                          <a:solidFill>
                            <a:srgbClr val="434343"/>
                          </a:solidFill>
                          <a:latin typeface="Lato"/>
                        </a:rPr>
                        <a:t>Demand for IBM Watson text-to-speech services surging</a:t>
                      </a:r>
                      <a:endParaRPr lang="en" sz="1400" b="1" i="0" u="none" strike="noStrike" noProof="0">
                        <a:solidFill>
                          <a:srgbClr val="434343"/>
                        </a:solidFill>
                        <a:latin typeface="Lato"/>
                        <a:sym typeface="Lato"/>
                      </a:endParaRPr>
                    </a:p>
                    <a:p>
                      <a:pPr marL="285750" lvl="0" indent="-285750">
                        <a:spcBef>
                          <a:spcPts val="0"/>
                        </a:spcBef>
                        <a:buFont typeface="Arial"/>
                        <a:buChar char="•"/>
                      </a:pPr>
                      <a:r>
                        <a:rPr lang="en" sz="1400" b="1" i="0" u="none" strike="noStrike" noProof="0">
                          <a:solidFill>
                            <a:srgbClr val="434343"/>
                          </a:solidFill>
                          <a:latin typeface="Lato"/>
                        </a:rPr>
                        <a:t>IBM Watson services for prevention of cyber-attacks to gain traction</a:t>
                      </a:r>
                    </a:p>
                    <a:p>
                      <a:pPr lvl="0" rtl="0">
                        <a:spcBef>
                          <a:spcPts val="0"/>
                        </a:spcBef>
                        <a:buNone/>
                      </a:pPr>
                      <a:endParaRPr lang="en" b="1">
                        <a:solidFill>
                          <a:schemeClr val="dk2"/>
                        </a:solidFill>
                        <a:latin typeface="Lato"/>
                        <a:ea typeface="Lato"/>
                        <a:cs typeface="Lato"/>
                      </a:endParaRPr>
                    </a:p>
                  </a:txBody>
                  <a:tcPr marL="91425" marR="91425" marT="91425" marB="91425">
                    <a:lnL w="9525" cap="flat" cmpd="sng">
                      <a:solidFill>
                        <a:schemeClr val="accent2"/>
                      </a:solidFill>
                      <a:prstDash val="solid"/>
                      <a:round/>
                      <a:headEnd type="none" w="med" len="med"/>
                      <a:tailEnd type="none" w="med" len="med"/>
                    </a:lnL>
                    <a:lnR w="9525" cap="flat" cmpd="sng">
                      <a:solidFill>
                        <a:schemeClr val="accent2"/>
                      </a:solidFill>
                      <a:prstDash val="solid"/>
                      <a:round/>
                      <a:headEnd type="none" w="med" len="med"/>
                      <a:tailEnd type="none" w="med" len="med"/>
                    </a:lnR>
                    <a:lnT w="9525" cap="flat" cmpd="sng">
                      <a:solidFill>
                        <a:schemeClr val="accent2"/>
                      </a:solidFill>
                      <a:prstDash val="solid"/>
                      <a:round/>
                      <a:headEnd type="none" w="med" len="med"/>
                      <a:tailEnd type="none" w="med" len="med"/>
                    </a:lnT>
                    <a:lnB w="9525" cap="flat" cmpd="sng">
                      <a:solidFill>
                        <a:schemeClr val="accent2"/>
                      </a:solidFill>
                      <a:prstDash val="solid"/>
                      <a:round/>
                      <a:headEnd type="none" w="med" len="med"/>
                      <a:tailEnd type="none" w="med" len="med"/>
                    </a:lnB>
                  </a:tcPr>
                </a:tc>
                <a:tc>
                  <a:txBody>
                    <a:bodyPr/>
                    <a:lstStyle/>
                    <a:p>
                      <a:pPr lvl="0" rtl="0">
                        <a:spcBef>
                          <a:spcPts val="0"/>
                        </a:spcBef>
                        <a:buNone/>
                      </a:pPr>
                      <a:r>
                        <a:rPr lang="en">
                          <a:solidFill>
                            <a:schemeClr val="accent4"/>
                          </a:solidFill>
                          <a:latin typeface="Pacifico"/>
                          <a:ea typeface="Pacifico"/>
                          <a:cs typeface="Pacifico"/>
                          <a:sym typeface="Pacifico"/>
                        </a:rPr>
                        <a:t>Threats</a:t>
                      </a:r>
                    </a:p>
                    <a:p>
                      <a:pPr marL="285750" lvl="0" indent="-285750">
                        <a:spcBef>
                          <a:spcPts val="0"/>
                        </a:spcBef>
                        <a:buFont typeface="Arial"/>
                        <a:buChar char="•"/>
                      </a:pPr>
                      <a:r>
                        <a:rPr lang="en">
                          <a:solidFill>
                            <a:schemeClr val="accent4"/>
                          </a:solidFill>
                          <a:latin typeface="Lato"/>
                        </a:rPr>
                        <a:t>A lot of competitors in the market with same type of product</a:t>
                      </a:r>
                    </a:p>
                    <a:p>
                      <a:pPr marL="285750" lvl="0" indent="-285750">
                        <a:spcBef>
                          <a:spcPts val="0"/>
                        </a:spcBef>
                        <a:buFont typeface="Arial"/>
                        <a:buChar char="•"/>
                      </a:pPr>
                      <a:r>
                        <a:rPr lang="en">
                          <a:solidFill>
                            <a:schemeClr val="accent4"/>
                          </a:solidFill>
                          <a:latin typeface="Lato"/>
                        </a:rPr>
                        <a:t>Unethical use of sophisticated AI</a:t>
                      </a:r>
                    </a:p>
                    <a:p>
                      <a:pPr marL="285750" lvl="0" indent="-285750">
                        <a:spcBef>
                          <a:spcPts val="0"/>
                        </a:spcBef>
                        <a:buFont typeface="Arial"/>
                        <a:buChar char="•"/>
                      </a:pPr>
                      <a:r>
                        <a:rPr lang="en">
                          <a:solidFill>
                            <a:schemeClr val="accent4"/>
                          </a:solidFill>
                          <a:latin typeface="Lato"/>
                        </a:rPr>
                        <a:t>Cyber-attacks and data breaches</a:t>
                      </a:r>
                    </a:p>
                  </a:txBody>
                  <a:tcPr marL="91425" marR="91425" marT="91425" marB="91425">
                    <a:lnL w="9525" cap="flat" cmpd="sng">
                      <a:solidFill>
                        <a:schemeClr val="accent2"/>
                      </a:solidFill>
                      <a:prstDash val="solid"/>
                      <a:round/>
                      <a:headEnd type="none" w="med" len="med"/>
                      <a:tailEnd type="none" w="med" len="med"/>
                    </a:lnL>
                    <a:lnR w="9525" cap="flat" cmpd="sng">
                      <a:solidFill>
                        <a:schemeClr val="accent2"/>
                      </a:solidFill>
                      <a:prstDash val="solid"/>
                      <a:round/>
                      <a:headEnd type="none" w="med" len="med"/>
                      <a:tailEnd type="none" w="med" len="med"/>
                    </a:lnR>
                    <a:lnT w="9525" cap="flat" cmpd="sng">
                      <a:solidFill>
                        <a:schemeClr val="accent2"/>
                      </a:solidFill>
                      <a:prstDash val="solid"/>
                      <a:round/>
                      <a:headEnd type="none" w="med" len="med"/>
                      <a:tailEnd type="none" w="med" len="med"/>
                    </a:lnT>
                    <a:lnB w="9525" cap="flat" cmpd="sng">
                      <a:solidFill>
                        <a:schemeClr val="accent2"/>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67102865"/>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376E7-C6B8-4288-94EB-D824E9C4AC08}"/>
              </a:ext>
            </a:extLst>
          </p:cNvPr>
          <p:cNvSpPr>
            <a:spLocks noGrp="1"/>
          </p:cNvSpPr>
          <p:nvPr>
            <p:ph type="title"/>
          </p:nvPr>
        </p:nvSpPr>
        <p:spPr/>
        <p:txBody>
          <a:bodyPr/>
          <a:lstStyle/>
          <a:p>
            <a:r>
              <a:rPr lang="en-US"/>
              <a:t>Article Summary</a:t>
            </a:r>
          </a:p>
        </p:txBody>
      </p:sp>
      <p:sp>
        <p:nvSpPr>
          <p:cNvPr id="3" name="Text Placeholder 2">
            <a:extLst>
              <a:ext uri="{FF2B5EF4-FFF2-40B4-BE49-F238E27FC236}">
                <a16:creationId xmlns:a16="http://schemas.microsoft.com/office/drawing/2014/main" id="{39F8A320-0EFA-411C-9940-F6F5D9D06C13}"/>
              </a:ext>
            </a:extLst>
          </p:cNvPr>
          <p:cNvSpPr>
            <a:spLocks noGrp="1"/>
          </p:cNvSpPr>
          <p:nvPr>
            <p:ph type="body" idx="1"/>
          </p:nvPr>
        </p:nvSpPr>
        <p:spPr>
          <a:xfrm>
            <a:off x="311700" y="1229875"/>
            <a:ext cx="8520599" cy="3504434"/>
          </a:xfrm>
        </p:spPr>
        <p:txBody>
          <a:bodyPr/>
          <a:lstStyle/>
          <a:p>
            <a:pPr marL="285750" indent="-285750">
              <a:buFont typeface="Arial"/>
              <a:buChar char="•"/>
            </a:pPr>
            <a:r>
              <a:rPr lang="en-US"/>
              <a:t>Watson’s performance on standard natural language tasks is equal or better than top 3 tech giants – Google, Microsoft, Amazon</a:t>
            </a:r>
          </a:p>
          <a:p>
            <a:pPr marL="285750" indent="-285750">
              <a:lnSpc>
                <a:spcPct val="114999"/>
              </a:lnSpc>
              <a:buFont typeface="Arial"/>
              <a:buChar char="•"/>
            </a:pPr>
            <a:r>
              <a:rPr lang="en-US"/>
              <a:t>The business side of Watson is showing good signs</a:t>
            </a:r>
          </a:p>
          <a:p>
            <a:pPr marL="285750" indent="-285750">
              <a:lnSpc>
                <a:spcPct val="114999"/>
              </a:lnSpc>
              <a:buFont typeface="Arial"/>
              <a:buChar char="•"/>
            </a:pPr>
            <a:r>
              <a:rPr lang="en-US"/>
              <a:t>Watson serves as an AI application building platform as opposed to just an AI machine</a:t>
            </a:r>
          </a:p>
          <a:p>
            <a:pPr marL="285750" indent="-285750">
              <a:lnSpc>
                <a:spcPct val="114999"/>
              </a:lnSpc>
              <a:buFont typeface="Arial"/>
              <a:buChar char="•"/>
            </a:pPr>
            <a:r>
              <a:rPr lang="en-US"/>
              <a:t>Watson has 40,000 customers in 20 different industries</a:t>
            </a:r>
          </a:p>
          <a:p>
            <a:pPr marL="285750" indent="-285750">
              <a:lnSpc>
                <a:spcPct val="114999"/>
              </a:lnSpc>
              <a:buFont typeface="Arial"/>
              <a:buChar char="•"/>
            </a:pPr>
            <a:r>
              <a:rPr lang="en-US"/>
              <a:t>Watson may not be the hottest thing on the market but is a</a:t>
            </a:r>
            <a:br>
              <a:rPr lang="en-US"/>
            </a:br>
            <a:r>
              <a:rPr lang="en-US"/>
              <a:t>solid business for IBM</a:t>
            </a:r>
          </a:p>
        </p:txBody>
      </p:sp>
    </p:spTree>
    <p:extLst>
      <p:ext uri="{BB962C8B-B14F-4D97-AF65-F5344CB8AC3E}">
        <p14:creationId xmlns:p14="http://schemas.microsoft.com/office/powerpoint/2010/main" val="2668931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311700" y="1556400"/>
            <a:ext cx="8520599" cy="2030700"/>
          </a:xfrm>
          <a:prstGeom prst="rect">
            <a:avLst/>
          </a:prstGeom>
        </p:spPr>
        <p:txBody>
          <a:bodyPr lIns="91425" tIns="91425" rIns="91425" bIns="91425" anchor="b" anchorCtr="0">
            <a:noAutofit/>
          </a:bodyPr>
          <a:lstStyle/>
          <a:p>
            <a:pPr lvl="0">
              <a:spcBef>
                <a:spcPts val="0"/>
              </a:spcBef>
              <a:buNone/>
            </a:pPr>
            <a:r>
              <a:rPr lang="en">
                <a:latin typeface="Lato"/>
                <a:ea typeface="Lato"/>
                <a:cs typeface="Lato"/>
                <a:sym typeface="Lato"/>
              </a:rPr>
              <a:t>Thank you</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086225" y="220750"/>
            <a:ext cx="5057924" cy="4090800"/>
          </a:xfrm>
          <a:prstGeom prst="rect">
            <a:avLst/>
          </a:prstGeom>
        </p:spPr>
        <p:txBody>
          <a:bodyPr lIns="91425" tIns="91425" rIns="91425" bIns="91425" anchor="ctr" anchorCtr="0">
            <a:noAutofit/>
          </a:bodyPr>
          <a:lstStyle/>
          <a:p>
            <a:pPr lvl="0" algn="ctr"/>
            <a:r>
              <a:rPr lang="en-US" sz="2000" b="1"/>
              <a:t>The Outsider: How CEO-For-Hire Frank Slootman Turned Snowflake Into Software’s Biggest-Ever IPO</a:t>
            </a:r>
            <a:br>
              <a:rPr lang="en-US" sz="2400" b="1"/>
            </a:br>
            <a:endParaRPr lang="en" sz="3000">
              <a:latin typeface="Lato"/>
              <a:ea typeface="Lato"/>
              <a:cs typeface="Lato"/>
              <a:sym typeface="Lato"/>
            </a:endParaRPr>
          </a:p>
        </p:txBody>
      </p:sp>
      <p:sp>
        <p:nvSpPr>
          <p:cNvPr id="101" name="Shape 101"/>
          <p:cNvSpPr txBox="1">
            <a:spLocks noGrp="1"/>
          </p:cNvSpPr>
          <p:nvPr>
            <p:ph type="body" idx="4294967295"/>
          </p:nvPr>
        </p:nvSpPr>
        <p:spPr>
          <a:xfrm>
            <a:off x="160375" y="3210500"/>
            <a:ext cx="2113799" cy="1578599"/>
          </a:xfrm>
          <a:prstGeom prst="rect">
            <a:avLst/>
          </a:prstGeom>
        </p:spPr>
        <p:txBody>
          <a:bodyPr lIns="91425" tIns="91425" rIns="91425" bIns="91425" anchor="t" anchorCtr="0">
            <a:noAutofit/>
          </a:bodyPr>
          <a:lstStyle/>
          <a:p>
            <a:pPr lvl="0" rtl="0">
              <a:spcBef>
                <a:spcPts val="0"/>
              </a:spcBef>
              <a:buNone/>
            </a:pPr>
            <a:endParaRPr sz="1400"/>
          </a:p>
          <a:p>
            <a:pPr lvl="0">
              <a:spcBef>
                <a:spcPts val="0"/>
              </a:spcBef>
              <a:buNone/>
            </a:pPr>
            <a:endParaRPr/>
          </a:p>
        </p:txBody>
      </p:sp>
      <p:sp>
        <p:nvSpPr>
          <p:cNvPr id="103" name="Shape 103"/>
          <p:cNvSpPr txBox="1"/>
          <p:nvPr/>
        </p:nvSpPr>
        <p:spPr>
          <a:xfrm>
            <a:off x="5992800" y="4633650"/>
            <a:ext cx="3151200" cy="1311000"/>
          </a:xfrm>
          <a:prstGeom prst="rect">
            <a:avLst/>
          </a:prstGeom>
          <a:noFill/>
          <a:ln>
            <a:noFill/>
          </a:ln>
        </p:spPr>
        <p:txBody>
          <a:bodyPr lIns="91425" tIns="91425" rIns="91425" bIns="91425" anchor="t" anchorCtr="0">
            <a:noAutofit/>
          </a:bodyPr>
          <a:lstStyle/>
          <a:p>
            <a:pPr lvl="0">
              <a:spcBef>
                <a:spcPts val="0"/>
              </a:spcBef>
              <a:buNone/>
            </a:pPr>
            <a:r>
              <a:rPr lang="en" sz="1800">
                <a:solidFill>
                  <a:schemeClr val="accent5"/>
                </a:solidFill>
              </a:rPr>
              <a:t>Source: Forbes</a:t>
            </a:r>
          </a:p>
        </p:txBody>
      </p:sp>
      <p:pic>
        <p:nvPicPr>
          <p:cNvPr id="3" name="Picture 2">
            <a:extLst>
              <a:ext uri="{FF2B5EF4-FFF2-40B4-BE49-F238E27FC236}">
                <a16:creationId xmlns:a16="http://schemas.microsoft.com/office/drawing/2014/main" id="{59A8A1DC-2F6D-EA4B-AFEB-1087F68820DF}"/>
              </a:ext>
            </a:extLst>
          </p:cNvPr>
          <p:cNvPicPr>
            <a:picLocks noChangeAspect="1"/>
          </p:cNvPicPr>
          <p:nvPr/>
        </p:nvPicPr>
        <p:blipFill>
          <a:blip r:embed="rId3"/>
          <a:stretch>
            <a:fillRect/>
          </a:stretch>
        </p:blipFill>
        <p:spPr>
          <a:xfrm>
            <a:off x="0" y="0"/>
            <a:ext cx="3053219" cy="5143500"/>
          </a:xfrm>
          <a:prstGeom prst="rect">
            <a:avLst/>
          </a:prstGeom>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169225"/>
            <a:ext cx="8520599" cy="607800"/>
          </a:xfrm>
          <a:prstGeom prst="rect">
            <a:avLst/>
          </a:prstGeom>
        </p:spPr>
        <p:txBody>
          <a:bodyPr lIns="91425" tIns="91425" rIns="91425" bIns="91425" anchor="t" anchorCtr="0">
            <a:noAutofit/>
          </a:bodyPr>
          <a:lstStyle/>
          <a:p>
            <a:pPr lvl="0">
              <a:spcBef>
                <a:spcPts val="0"/>
              </a:spcBef>
              <a:buNone/>
            </a:pPr>
            <a:r>
              <a:rPr lang="en">
                <a:latin typeface="Lato"/>
                <a:ea typeface="Lato"/>
                <a:cs typeface="Lato"/>
                <a:sym typeface="Lato"/>
              </a:rPr>
              <a:t>Key Points</a:t>
            </a:r>
            <a:br>
              <a:rPr lang="en">
                <a:latin typeface="Lato"/>
                <a:ea typeface="Lato"/>
                <a:cs typeface="Lato"/>
                <a:sym typeface="Lato"/>
              </a:rPr>
            </a:br>
            <a:endParaRPr lang="en">
              <a:latin typeface="Lato"/>
              <a:ea typeface="Lato"/>
              <a:cs typeface="Lato"/>
              <a:sym typeface="Lato"/>
            </a:endParaRPr>
          </a:p>
        </p:txBody>
      </p:sp>
      <p:sp>
        <p:nvSpPr>
          <p:cNvPr id="109" name="Shape 109"/>
          <p:cNvSpPr txBox="1">
            <a:spLocks noGrp="1"/>
          </p:cNvSpPr>
          <p:nvPr>
            <p:ph type="body" idx="1"/>
          </p:nvPr>
        </p:nvSpPr>
        <p:spPr>
          <a:xfrm>
            <a:off x="60475" y="857450"/>
            <a:ext cx="8771824" cy="4401720"/>
          </a:xfrm>
          <a:prstGeom prst="rect">
            <a:avLst/>
          </a:prstGeom>
        </p:spPr>
        <p:txBody>
          <a:bodyPr lIns="91425" tIns="91425" rIns="91425" bIns="91425" anchor="t" anchorCtr="0">
            <a:noAutofit/>
          </a:bodyPr>
          <a:lstStyle/>
          <a:p>
            <a:pPr marL="514350" indent="-285750">
              <a:buFont typeface="Arial" panose="020B0604020202020204" pitchFamily="34" charset="0"/>
              <a:buChar char="•"/>
            </a:pPr>
            <a:r>
              <a:rPr lang="en-US" sz="1400"/>
              <a:t>Quick cloud data warehousing solution offering that acted like a one giant supercomputer </a:t>
            </a:r>
          </a:p>
          <a:p>
            <a:pPr marL="514350" indent="-285750">
              <a:buFont typeface="Arial" panose="020B0604020202020204" pitchFamily="34" charset="0"/>
              <a:buChar char="•"/>
            </a:pPr>
            <a:r>
              <a:rPr lang="en-US" sz="1400"/>
              <a:t>Located and organized large amounts of data, like consumer information,  product sales and employee overhead etc.</a:t>
            </a:r>
          </a:p>
          <a:p>
            <a:pPr marL="514350" lvl="0" indent="-285750">
              <a:buFont typeface="Arial" panose="020B0604020202020204" pitchFamily="34" charset="0"/>
              <a:buChar char="•"/>
            </a:pPr>
            <a:r>
              <a:rPr lang="en-US" sz="1400"/>
              <a:t>Customers could make sense of data by quickly and cheaply making useful business decision e.g. </a:t>
            </a:r>
            <a:r>
              <a:rPr lang="en" sz="1400">
                <a:latin typeface="Lato"/>
                <a:ea typeface="Lato"/>
                <a:cs typeface="Lato"/>
                <a:sym typeface="Lato"/>
              </a:rPr>
              <a:t>optimizing labor costs</a:t>
            </a:r>
            <a:endParaRPr lang="en" sz="1400">
              <a:latin typeface="Lato"/>
              <a:ea typeface="Lato"/>
              <a:cs typeface="Lato"/>
            </a:endParaRPr>
          </a:p>
          <a:p>
            <a:pPr marL="514350" lvl="0" indent="-285750">
              <a:buFont typeface="Arial" panose="020B0604020202020204" pitchFamily="34" charset="0"/>
              <a:buChar char="•"/>
            </a:pPr>
            <a:r>
              <a:rPr lang="en" sz="1400">
                <a:latin typeface="Lato"/>
                <a:ea typeface="Lato"/>
                <a:cs typeface="Lato"/>
                <a:sym typeface="Lato"/>
              </a:rPr>
              <a:t>Competitor – Amazon Webservice (subscription model), </a:t>
            </a:r>
            <a:r>
              <a:rPr lang="en-US" sz="1400"/>
              <a:t>Redshift, Google’s Big Query and Microsoft’s Azure Synapse products</a:t>
            </a:r>
            <a:endParaRPr lang="en" sz="1400"/>
          </a:p>
          <a:p>
            <a:pPr marL="514350" lvl="0" indent="-285750">
              <a:buFont typeface="Arial" panose="020B0604020202020204" pitchFamily="34" charset="0"/>
              <a:buChar char="•"/>
            </a:pPr>
            <a:r>
              <a:rPr lang="en" sz="1400">
                <a:latin typeface="Lato"/>
                <a:ea typeface="Lato"/>
                <a:cs typeface="Lato"/>
                <a:sym typeface="Lato"/>
              </a:rPr>
              <a:t>Offered pay as you go alternative vs subscription model</a:t>
            </a:r>
            <a:endParaRPr lang="en" sz="1400">
              <a:latin typeface="Lato"/>
              <a:ea typeface="Lato"/>
              <a:cs typeface="Lato"/>
            </a:endParaRPr>
          </a:p>
          <a:p>
            <a:pPr marL="514350" lvl="0" indent="-285750">
              <a:buFont typeface="Arial" panose="020B0604020202020204" pitchFamily="34" charset="0"/>
              <a:buChar char="•"/>
            </a:pPr>
            <a:r>
              <a:rPr lang="en" sz="1400">
                <a:latin typeface="Lato"/>
                <a:ea typeface="Lato"/>
                <a:cs typeface="Lato"/>
                <a:sym typeface="Lato"/>
              </a:rPr>
              <a:t>Challenges - </a:t>
            </a:r>
            <a:r>
              <a:rPr lang="en-US" sz="1400">
                <a:latin typeface="Lato"/>
                <a:ea typeface="Lato"/>
                <a:cs typeface="Lato"/>
              </a:rPr>
              <a:t>required a large and continuous amount of R&amp;D spending.</a:t>
            </a:r>
          </a:p>
          <a:p>
            <a:pPr marL="514350" indent="-285750">
              <a:lnSpc>
                <a:spcPct val="114999"/>
              </a:lnSpc>
              <a:buFont typeface="Arial" panose="020B0604020202020204" pitchFamily="34" charset="0"/>
              <a:buChar char="•"/>
            </a:pPr>
            <a:r>
              <a:rPr lang="en-US" sz="1400">
                <a:latin typeface="Lato"/>
                <a:ea typeface="Lato"/>
                <a:cs typeface="Lato"/>
              </a:rPr>
              <a:t>Frank </a:t>
            </a:r>
            <a:r>
              <a:rPr lang="en-US" sz="1400" err="1">
                <a:latin typeface="Lato"/>
                <a:ea typeface="Lato"/>
                <a:cs typeface="Lato"/>
              </a:rPr>
              <a:t>Stootman</a:t>
            </a:r>
            <a:r>
              <a:rPr lang="en-US" sz="1400">
                <a:latin typeface="Lato"/>
                <a:ea typeface="Lato"/>
                <a:cs typeface="Lato"/>
              </a:rPr>
              <a:t> was hired as a CEO by Snowflake</a:t>
            </a:r>
          </a:p>
          <a:p>
            <a:endParaRPr lang="en-US">
              <a:latin typeface="Lato"/>
              <a:ea typeface="Lato"/>
              <a:cs typeface="Lato"/>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169225"/>
            <a:ext cx="8520599" cy="607800"/>
          </a:xfrm>
          <a:prstGeom prst="rect">
            <a:avLst/>
          </a:prstGeom>
        </p:spPr>
        <p:txBody>
          <a:bodyPr lIns="91425" tIns="91425" rIns="91425" bIns="91425" anchor="t" anchorCtr="0">
            <a:noAutofit/>
          </a:bodyPr>
          <a:lstStyle/>
          <a:p>
            <a:pPr lvl="0">
              <a:spcBef>
                <a:spcPts val="0"/>
              </a:spcBef>
              <a:buNone/>
            </a:pPr>
            <a:r>
              <a:rPr lang="en">
                <a:latin typeface="Lato"/>
                <a:ea typeface="Lato"/>
                <a:cs typeface="Lato"/>
                <a:sym typeface="Lato"/>
              </a:rPr>
              <a:t>Strategic Decisions taken by Slootman as CEO</a:t>
            </a:r>
            <a:br>
              <a:rPr lang="en">
                <a:latin typeface="Lato"/>
                <a:ea typeface="Lato"/>
                <a:cs typeface="Lato"/>
              </a:rPr>
            </a:br>
            <a:endParaRPr lang="en">
              <a:latin typeface="Lato"/>
              <a:ea typeface="Lato"/>
              <a:cs typeface="Lato"/>
              <a:sym typeface="Lato"/>
            </a:endParaRPr>
          </a:p>
        </p:txBody>
      </p:sp>
      <p:sp>
        <p:nvSpPr>
          <p:cNvPr id="109" name="Shape 109"/>
          <p:cNvSpPr txBox="1">
            <a:spLocks noGrp="1"/>
          </p:cNvSpPr>
          <p:nvPr>
            <p:ph type="body" idx="1"/>
          </p:nvPr>
        </p:nvSpPr>
        <p:spPr>
          <a:xfrm>
            <a:off x="60475" y="857450"/>
            <a:ext cx="8771824" cy="3784500"/>
          </a:xfrm>
          <a:prstGeom prst="rect">
            <a:avLst/>
          </a:prstGeom>
        </p:spPr>
        <p:txBody>
          <a:bodyPr lIns="91425" tIns="91425" rIns="91425" bIns="91425" anchor="t" anchorCtr="0">
            <a:noAutofit/>
          </a:bodyPr>
          <a:lstStyle/>
          <a:p>
            <a:pPr marL="514350" lvl="0" indent="-285750">
              <a:buFont typeface="Arial" panose="020B0604020202020204" pitchFamily="34" charset="0"/>
              <a:buChar char="•"/>
            </a:pPr>
            <a:r>
              <a:rPr lang="en-US" sz="1600"/>
              <a:t>Reorganized the business to focus on converting few large clients vs many small ones</a:t>
            </a:r>
          </a:p>
          <a:p>
            <a:pPr marL="514350" lvl="0" indent="-285750">
              <a:buFont typeface="Arial" panose="020B0604020202020204" pitchFamily="34" charset="0"/>
              <a:buChar char="•"/>
            </a:pPr>
            <a:r>
              <a:rPr lang="en-US" sz="1600"/>
              <a:t>Large customers were presented with Cost saving opportunities</a:t>
            </a:r>
          </a:p>
          <a:p>
            <a:pPr marL="514350" lvl="0" indent="-285750">
              <a:buFont typeface="Arial" panose="020B0604020202020204" pitchFamily="34" charset="0"/>
              <a:buChar char="•"/>
            </a:pPr>
            <a:r>
              <a:rPr lang="en-US" sz="1600"/>
              <a:t>Brought in his top lieutenants from Service Now to execute his strategy</a:t>
            </a:r>
          </a:p>
          <a:p>
            <a:pPr marL="514350" lvl="0" indent="-285750">
              <a:buFont typeface="Arial" panose="020B0604020202020204" pitchFamily="34" charset="0"/>
              <a:buChar char="•"/>
            </a:pPr>
            <a:r>
              <a:rPr lang="en-US" sz="1600"/>
              <a:t>Promoted Performance Based Business</a:t>
            </a:r>
          </a:p>
          <a:p>
            <a:pPr marL="514350" lvl="0" indent="-285750">
              <a:buFont typeface="Arial" panose="020B0604020202020204" pitchFamily="34" charset="0"/>
              <a:buChar char="•"/>
            </a:pPr>
            <a:r>
              <a:rPr lang="en-US" sz="1600"/>
              <a:t>Valued executives with loyalty and enthusiasm to the product</a:t>
            </a:r>
          </a:p>
          <a:p>
            <a:pPr marL="514350" lvl="0" indent="-285750">
              <a:buFont typeface="Arial" panose="020B0604020202020204" pitchFamily="34" charset="0"/>
              <a:buChar char="•"/>
            </a:pPr>
            <a:r>
              <a:rPr lang="en-US" sz="1600"/>
              <a:t>Focused spending on “drive train”—product, engineering, sales and legal</a:t>
            </a:r>
          </a:p>
          <a:p>
            <a:pPr marL="514350" lvl="0" indent="-285750">
              <a:buFont typeface="Arial" panose="020B0604020202020204" pitchFamily="34" charset="0"/>
              <a:buChar char="•"/>
            </a:pPr>
            <a:r>
              <a:rPr lang="en-US" sz="1600"/>
              <a:t>Made it Wall Street Ready for IPO launch</a:t>
            </a:r>
          </a:p>
          <a:p>
            <a:pPr marL="514350" lvl="0" indent="-285750">
              <a:buFont typeface="Arial" panose="020B0604020202020204" pitchFamily="34" charset="0"/>
              <a:buChar char="•"/>
            </a:pPr>
            <a:r>
              <a:rPr lang="en-US" sz="1600"/>
              <a:t>Created enthusiasm in the product that inflated stock valuation.</a:t>
            </a:r>
          </a:p>
          <a:p>
            <a:pPr lvl="0">
              <a:spcBef>
                <a:spcPts val="0"/>
              </a:spcBef>
              <a:buNone/>
            </a:pPr>
            <a:endParaRPr>
              <a:latin typeface="Lato"/>
              <a:ea typeface="Lato"/>
              <a:cs typeface="Lato"/>
              <a:sym typeface="Lato"/>
            </a:endParaRPr>
          </a:p>
        </p:txBody>
      </p:sp>
    </p:spTree>
    <p:extLst>
      <p:ext uri="{BB962C8B-B14F-4D97-AF65-F5344CB8AC3E}">
        <p14:creationId xmlns:p14="http://schemas.microsoft.com/office/powerpoint/2010/main" val="3642561043"/>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169225"/>
            <a:ext cx="8520599" cy="607800"/>
          </a:xfrm>
          <a:prstGeom prst="rect">
            <a:avLst/>
          </a:prstGeom>
        </p:spPr>
        <p:txBody>
          <a:bodyPr lIns="91425" tIns="91425" rIns="91425" bIns="91425" anchor="t" anchorCtr="0">
            <a:noAutofit/>
          </a:bodyPr>
          <a:lstStyle/>
          <a:p>
            <a:pPr lvl="0">
              <a:spcBef>
                <a:spcPts val="0"/>
              </a:spcBef>
              <a:buNone/>
            </a:pPr>
            <a:r>
              <a:rPr lang="en">
                <a:latin typeface="Lato"/>
                <a:ea typeface="Lato"/>
                <a:cs typeface="Lato"/>
                <a:sym typeface="Lato"/>
              </a:rPr>
              <a:t>Future Strategy</a:t>
            </a:r>
            <a:br>
              <a:rPr lang="en">
                <a:latin typeface="Lato"/>
                <a:ea typeface="Lato"/>
                <a:cs typeface="Lato"/>
                <a:sym typeface="Lato"/>
              </a:rPr>
            </a:br>
            <a:endParaRPr lang="en">
              <a:latin typeface="Lato"/>
              <a:ea typeface="Lato"/>
              <a:cs typeface="Lato"/>
              <a:sym typeface="Lato"/>
            </a:endParaRPr>
          </a:p>
        </p:txBody>
      </p:sp>
      <p:sp>
        <p:nvSpPr>
          <p:cNvPr id="109" name="Shape 109"/>
          <p:cNvSpPr txBox="1">
            <a:spLocks noGrp="1"/>
          </p:cNvSpPr>
          <p:nvPr>
            <p:ph type="body" idx="1"/>
          </p:nvPr>
        </p:nvSpPr>
        <p:spPr>
          <a:xfrm>
            <a:off x="60475" y="857450"/>
            <a:ext cx="8771824" cy="3784500"/>
          </a:xfrm>
          <a:prstGeom prst="rect">
            <a:avLst/>
          </a:prstGeom>
        </p:spPr>
        <p:txBody>
          <a:bodyPr lIns="91425" tIns="91425" rIns="91425" bIns="91425" anchor="t" anchorCtr="0">
            <a:noAutofit/>
          </a:bodyPr>
          <a:lstStyle/>
          <a:p>
            <a:pPr marL="514350" lvl="0" indent="-285750">
              <a:buFont typeface="Arial" panose="020B0604020202020204" pitchFamily="34" charset="0"/>
              <a:buChar char="•"/>
            </a:pPr>
            <a:r>
              <a:rPr lang="en-US" sz="1600"/>
              <a:t>Move towards data hub concept </a:t>
            </a:r>
          </a:p>
          <a:p>
            <a:pPr marL="514350" lvl="0" indent="-285750">
              <a:buFont typeface="Arial" panose="020B0604020202020204" pitchFamily="34" charset="0"/>
              <a:buChar char="•"/>
            </a:pPr>
            <a:r>
              <a:rPr lang="en-US" sz="1600"/>
              <a:t>Business can securely (and temporarily) share information with each other, develop apps and feed their data into artificial intelligence tools</a:t>
            </a:r>
            <a:r>
              <a:rPr lang="en-US"/>
              <a:t>.</a:t>
            </a:r>
          </a:p>
          <a:p>
            <a:pPr marL="514350" lvl="0" indent="-285750">
              <a:buFont typeface="Arial" panose="020B0604020202020204" pitchFamily="34" charset="0"/>
              <a:buChar char="•"/>
            </a:pPr>
            <a:r>
              <a:rPr lang="en-US" sz="1600"/>
              <a:t>Lock in Large enterprise into snowflake solution for long term basis</a:t>
            </a:r>
          </a:p>
          <a:p>
            <a:pPr marL="514350" lvl="0" indent="-285750">
              <a:buFont typeface="Arial" panose="020B0604020202020204" pitchFamily="34" charset="0"/>
              <a:buChar char="•"/>
            </a:pPr>
            <a:r>
              <a:rPr lang="en-US" sz="1600"/>
              <a:t>Manage stock price bubble and retain employees with IPO stock benefits</a:t>
            </a:r>
          </a:p>
          <a:p>
            <a:pPr lvl="0">
              <a:spcBef>
                <a:spcPts val="0"/>
              </a:spcBef>
              <a:buNone/>
            </a:pPr>
            <a:endParaRPr>
              <a:latin typeface="Lato"/>
              <a:ea typeface="Lato"/>
              <a:cs typeface="Lato"/>
              <a:sym typeface="Lato"/>
            </a:endParaRPr>
          </a:p>
        </p:txBody>
      </p:sp>
    </p:spTree>
    <p:extLst>
      <p:ext uri="{BB962C8B-B14F-4D97-AF65-F5344CB8AC3E}">
        <p14:creationId xmlns:p14="http://schemas.microsoft.com/office/powerpoint/2010/main" val="478281648"/>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238125" y="94250"/>
            <a:ext cx="8520599" cy="607800"/>
          </a:xfrm>
          <a:prstGeom prst="rect">
            <a:avLst/>
          </a:prstGeom>
        </p:spPr>
        <p:txBody>
          <a:bodyPr lIns="91425" tIns="91425" rIns="91425" bIns="91425" anchor="t" anchorCtr="0">
            <a:noAutofit/>
          </a:bodyPr>
          <a:lstStyle/>
          <a:p>
            <a:pPr lvl="0">
              <a:spcBef>
                <a:spcPts val="0"/>
              </a:spcBef>
              <a:buNone/>
            </a:pPr>
            <a:r>
              <a:rPr lang="en">
                <a:latin typeface="Lato"/>
                <a:ea typeface="Lato"/>
                <a:cs typeface="Lato"/>
                <a:sym typeface="Lato"/>
              </a:rPr>
              <a:t>SWOT Analysis</a:t>
            </a:r>
          </a:p>
        </p:txBody>
      </p:sp>
      <p:graphicFrame>
        <p:nvGraphicFramePr>
          <p:cNvPr id="122" name="Shape 122"/>
          <p:cNvGraphicFramePr/>
          <p:nvPr>
            <p:extLst>
              <p:ext uri="{D42A27DB-BD31-4B8C-83A1-F6EECF244321}">
                <p14:modId xmlns:p14="http://schemas.microsoft.com/office/powerpoint/2010/main" val="879197363"/>
              </p:ext>
            </p:extLst>
          </p:nvPr>
        </p:nvGraphicFramePr>
        <p:xfrm>
          <a:off x="88150" y="702050"/>
          <a:ext cx="6939075" cy="3992820"/>
        </p:xfrm>
        <a:graphic>
          <a:graphicData uri="http://schemas.openxmlformats.org/drawingml/2006/table">
            <a:tbl>
              <a:tblPr>
                <a:noFill/>
                <a:tableStyleId>{79C44AE3-BDF2-4052-AD8A-EBCBC82D6171}</a:tableStyleId>
              </a:tblPr>
              <a:tblGrid>
                <a:gridCol w="3619500">
                  <a:extLst>
                    <a:ext uri="{9D8B030D-6E8A-4147-A177-3AD203B41FA5}">
                      <a16:colId xmlns:a16="http://schemas.microsoft.com/office/drawing/2014/main" val="20000"/>
                    </a:ext>
                  </a:extLst>
                </a:gridCol>
                <a:gridCol w="3319575">
                  <a:extLst>
                    <a:ext uri="{9D8B030D-6E8A-4147-A177-3AD203B41FA5}">
                      <a16:colId xmlns:a16="http://schemas.microsoft.com/office/drawing/2014/main" val="20001"/>
                    </a:ext>
                  </a:extLst>
                </a:gridCol>
              </a:tblGrid>
              <a:tr h="1668525">
                <a:tc>
                  <a:txBody>
                    <a:bodyPr/>
                    <a:lstStyle/>
                    <a:p>
                      <a:pPr lvl="0" rtl="0">
                        <a:spcBef>
                          <a:spcPts val="0"/>
                        </a:spcBef>
                        <a:buNone/>
                      </a:pPr>
                      <a:r>
                        <a:rPr lang="en">
                          <a:solidFill>
                            <a:schemeClr val="accent4"/>
                          </a:solidFill>
                          <a:latin typeface="Pacifico"/>
                          <a:ea typeface="Pacifico"/>
                          <a:cs typeface="Pacifico"/>
                          <a:sym typeface="Pacifico"/>
                        </a:rPr>
                        <a:t>Strengths</a:t>
                      </a:r>
                    </a:p>
                    <a:p>
                      <a:pPr lvl="0" rtl="0">
                        <a:spcBef>
                          <a:spcPts val="0"/>
                        </a:spcBef>
                        <a:buNone/>
                      </a:pPr>
                      <a:endParaRPr>
                        <a:solidFill>
                          <a:schemeClr val="accent4"/>
                        </a:solidFill>
                        <a:latin typeface="Lato"/>
                        <a:ea typeface="Lato"/>
                        <a:cs typeface="Lato"/>
                        <a:sym typeface="Lato"/>
                      </a:endParaRPr>
                    </a:p>
                    <a:p>
                      <a:pPr lvl="0" rtl="0">
                        <a:spcBef>
                          <a:spcPts val="0"/>
                        </a:spcBef>
                        <a:buNone/>
                      </a:pPr>
                      <a:r>
                        <a:rPr lang="en" b="1">
                          <a:solidFill>
                            <a:schemeClr val="accent4"/>
                          </a:solidFill>
                          <a:latin typeface="Lato"/>
                          <a:ea typeface="Lato"/>
                          <a:cs typeface="Lato"/>
                          <a:sym typeface="Lato"/>
                        </a:rPr>
                        <a:t>- Advanced technology</a:t>
                      </a:r>
                    </a:p>
                    <a:p>
                      <a:pPr lvl="0" rtl="0">
                        <a:spcBef>
                          <a:spcPts val="0"/>
                        </a:spcBef>
                        <a:buNone/>
                      </a:pPr>
                      <a:r>
                        <a:rPr lang="en" b="1">
                          <a:solidFill>
                            <a:schemeClr val="accent4"/>
                          </a:solidFill>
                          <a:latin typeface="Lato"/>
                          <a:ea typeface="Lato"/>
                          <a:cs typeface="Lato"/>
                          <a:sym typeface="Lato"/>
                        </a:rPr>
                        <a:t>- </a:t>
                      </a:r>
                      <a:r>
                        <a:rPr lang="en-US" b="1">
                          <a:solidFill>
                            <a:schemeClr val="accent4"/>
                          </a:solidFill>
                          <a:latin typeface="Lato"/>
                          <a:ea typeface="Lato"/>
                          <a:cs typeface="Lato"/>
                          <a:sym typeface="Lato"/>
                        </a:rPr>
                        <a:t>Strong </a:t>
                      </a:r>
                      <a:r>
                        <a:rPr lang="en" b="1">
                          <a:solidFill>
                            <a:schemeClr val="accent4"/>
                          </a:solidFill>
                          <a:latin typeface="Lato"/>
                          <a:ea typeface="Lato"/>
                          <a:cs typeface="Lato"/>
                          <a:sym typeface="Lato"/>
                        </a:rPr>
                        <a:t>CEO and </a:t>
                      </a:r>
                      <a:r>
                        <a:rPr lang="en-US" b="1">
                          <a:solidFill>
                            <a:schemeClr val="accent4"/>
                          </a:solidFill>
                          <a:latin typeface="Lato"/>
                          <a:ea typeface="Lato"/>
                          <a:cs typeface="Lato"/>
                          <a:sym typeface="Lato"/>
                        </a:rPr>
                        <a:t>management</a:t>
                      </a:r>
                      <a:r>
                        <a:rPr lang="en" b="1">
                          <a:solidFill>
                            <a:schemeClr val="accent4"/>
                          </a:solidFill>
                          <a:latin typeface="Lato"/>
                          <a:ea typeface="Lato"/>
                          <a:cs typeface="Lato"/>
                          <a:sym typeface="Lato"/>
                        </a:rPr>
                        <a:t> team with proven track record</a:t>
                      </a:r>
                    </a:p>
                    <a:p>
                      <a:pPr lvl="0">
                        <a:spcBef>
                          <a:spcPts val="0"/>
                        </a:spcBef>
                        <a:buNone/>
                      </a:pPr>
                      <a:r>
                        <a:rPr lang="en" b="1">
                          <a:solidFill>
                            <a:schemeClr val="accent4"/>
                          </a:solidFill>
                          <a:latin typeface="Lato"/>
                          <a:ea typeface="Lato"/>
                          <a:cs typeface="Lato"/>
                          <a:sym typeface="Lato"/>
                        </a:rPr>
                        <a:t>-</a:t>
                      </a:r>
                      <a:r>
                        <a:rPr lang="en" b="1">
                          <a:solidFill>
                            <a:schemeClr val="accent4"/>
                          </a:solidFill>
                          <a:latin typeface="Lato"/>
                          <a:ea typeface="Lato"/>
                          <a:cs typeface="Lato"/>
                        </a:rPr>
                        <a:t>Clear Objectives</a:t>
                      </a:r>
                      <a:endParaRPr lang="en" b="1">
                        <a:solidFill>
                          <a:schemeClr val="accent4"/>
                        </a:solidFill>
                        <a:latin typeface="Lato"/>
                        <a:ea typeface="Lato"/>
                        <a:cs typeface="Lato"/>
                        <a:sym typeface="Lato"/>
                      </a:endParaRPr>
                    </a:p>
                  </a:txBody>
                  <a:tcPr marL="91425" marR="91425" marT="91425" marB="91425">
                    <a:lnL w="9525" cap="flat" cmpd="sng">
                      <a:solidFill>
                        <a:schemeClr val="accent2"/>
                      </a:solidFill>
                      <a:prstDash val="solid"/>
                      <a:round/>
                      <a:headEnd type="none" w="med" len="med"/>
                      <a:tailEnd type="none" w="med" len="med"/>
                    </a:lnL>
                    <a:lnR w="9525" cap="flat" cmpd="sng">
                      <a:solidFill>
                        <a:schemeClr val="accent2"/>
                      </a:solidFill>
                      <a:prstDash val="solid"/>
                      <a:round/>
                      <a:headEnd type="none" w="med" len="med"/>
                      <a:tailEnd type="none" w="med" len="med"/>
                    </a:lnR>
                    <a:lnT w="9525" cap="flat" cmpd="sng">
                      <a:solidFill>
                        <a:schemeClr val="accent2"/>
                      </a:solidFill>
                      <a:prstDash val="solid"/>
                      <a:round/>
                      <a:headEnd type="none" w="med" len="med"/>
                      <a:tailEnd type="none" w="med" len="med"/>
                    </a:lnT>
                    <a:lnB w="9525" cap="flat" cmpd="sng">
                      <a:solidFill>
                        <a:schemeClr val="accent2"/>
                      </a:solidFill>
                      <a:prstDash val="solid"/>
                      <a:round/>
                      <a:headEnd type="none" w="med" len="med"/>
                      <a:tailEnd type="none" w="med" len="med"/>
                    </a:lnB>
                  </a:tcPr>
                </a:tc>
                <a:tc>
                  <a:txBody>
                    <a:bodyPr/>
                    <a:lstStyle/>
                    <a:p>
                      <a:pPr lvl="0" rtl="0">
                        <a:spcBef>
                          <a:spcPts val="0"/>
                        </a:spcBef>
                        <a:buNone/>
                      </a:pPr>
                      <a:r>
                        <a:rPr lang="en">
                          <a:solidFill>
                            <a:schemeClr val="dk2"/>
                          </a:solidFill>
                          <a:latin typeface="Pacifico"/>
                          <a:ea typeface="Pacifico"/>
                          <a:cs typeface="Pacifico"/>
                          <a:sym typeface="Pacifico"/>
                        </a:rPr>
                        <a:t>Weaknesses</a:t>
                      </a:r>
                    </a:p>
                    <a:p>
                      <a:pPr lvl="0" rtl="0">
                        <a:spcBef>
                          <a:spcPts val="0"/>
                        </a:spcBef>
                        <a:buNone/>
                      </a:pPr>
                      <a:endParaRPr>
                        <a:solidFill>
                          <a:schemeClr val="dk2"/>
                        </a:solidFill>
                      </a:endParaRPr>
                    </a:p>
                    <a:p>
                      <a:pPr marL="285750" lvl="0" indent="-285750" rtl="0">
                        <a:spcBef>
                          <a:spcPts val="0"/>
                        </a:spcBef>
                        <a:buFont typeface="Arial"/>
                        <a:buChar char="•"/>
                      </a:pPr>
                      <a:r>
                        <a:rPr lang="en" b="1">
                          <a:solidFill>
                            <a:schemeClr val="dk2"/>
                          </a:solidFill>
                          <a:latin typeface="Lato"/>
                          <a:ea typeface="Lato"/>
                          <a:cs typeface="Lato"/>
                        </a:rPr>
                        <a:t>High Webservices cost based solution</a:t>
                      </a:r>
                      <a:endParaRPr lang="en"/>
                    </a:p>
                    <a:p>
                      <a:pPr marL="285750" lvl="0" indent="-285750">
                        <a:spcBef>
                          <a:spcPts val="0"/>
                        </a:spcBef>
                        <a:buFont typeface="Arial"/>
                        <a:buChar char="•"/>
                      </a:pPr>
                      <a:r>
                        <a:rPr lang="en" b="1">
                          <a:solidFill>
                            <a:schemeClr val="dk2"/>
                          </a:solidFill>
                          <a:latin typeface="Lato"/>
                          <a:ea typeface="Lato"/>
                          <a:cs typeface="Lato"/>
                        </a:rPr>
                        <a:t>Dependence on Capital raised from IPO and inflated stock valuation. Decrease in market CAP may reduce its ability to fund its future R&amp;D</a:t>
                      </a:r>
                      <a:endParaRPr lang="en"/>
                    </a:p>
                  </a:txBody>
                  <a:tcPr marL="91425" marR="91425" marT="91425" marB="91425">
                    <a:lnL w="9525" cap="flat" cmpd="sng">
                      <a:solidFill>
                        <a:schemeClr val="accent2"/>
                      </a:solidFill>
                      <a:prstDash val="solid"/>
                      <a:round/>
                      <a:headEnd type="none" w="med" len="med"/>
                      <a:tailEnd type="none" w="med" len="med"/>
                    </a:lnL>
                    <a:lnR w="9525" cap="flat" cmpd="sng">
                      <a:solidFill>
                        <a:schemeClr val="accent2"/>
                      </a:solidFill>
                      <a:prstDash val="solid"/>
                      <a:round/>
                      <a:headEnd type="none" w="med" len="med"/>
                      <a:tailEnd type="none" w="med" len="med"/>
                    </a:lnR>
                    <a:lnT w="9525" cap="flat" cmpd="sng">
                      <a:solidFill>
                        <a:schemeClr val="accent2"/>
                      </a:solidFill>
                      <a:prstDash val="solid"/>
                      <a:round/>
                      <a:headEnd type="none" w="med" len="med"/>
                      <a:tailEnd type="none" w="med" len="med"/>
                    </a:lnT>
                    <a:lnB w="9525" cap="flat" cmpd="sng">
                      <a:solidFill>
                        <a:schemeClr val="accent2"/>
                      </a:solidFill>
                      <a:prstDash val="solid"/>
                      <a:round/>
                      <a:headEnd type="none" w="med" len="med"/>
                      <a:tailEnd type="none" w="med" len="med"/>
                    </a:lnB>
                  </a:tcPr>
                </a:tc>
                <a:extLst>
                  <a:ext uri="{0D108BD9-81ED-4DB2-BD59-A6C34878D82A}">
                    <a16:rowId xmlns:a16="http://schemas.microsoft.com/office/drawing/2014/main" val="10000"/>
                  </a:ext>
                </a:extLst>
              </a:tr>
              <a:tr h="1635100">
                <a:tc>
                  <a:txBody>
                    <a:bodyPr/>
                    <a:lstStyle/>
                    <a:p>
                      <a:pPr lvl="0" rtl="0">
                        <a:spcBef>
                          <a:spcPts val="0"/>
                        </a:spcBef>
                        <a:buNone/>
                      </a:pPr>
                      <a:r>
                        <a:rPr lang="en">
                          <a:solidFill>
                            <a:schemeClr val="dk2"/>
                          </a:solidFill>
                          <a:latin typeface="Pacifico"/>
                          <a:ea typeface="Pacifico"/>
                          <a:cs typeface="Pacifico"/>
                          <a:sym typeface="Pacifico"/>
                        </a:rPr>
                        <a:t>Opportunities</a:t>
                      </a:r>
                    </a:p>
                    <a:p>
                      <a:pPr lvl="0" rtl="0">
                        <a:spcBef>
                          <a:spcPts val="0"/>
                        </a:spcBef>
                        <a:buNone/>
                      </a:pPr>
                      <a:endParaRPr>
                        <a:solidFill>
                          <a:schemeClr val="dk2"/>
                        </a:solidFill>
                      </a:endParaRPr>
                    </a:p>
                    <a:p>
                      <a:pPr lvl="0" rtl="0">
                        <a:spcBef>
                          <a:spcPts val="0"/>
                        </a:spcBef>
                        <a:buNone/>
                      </a:pPr>
                      <a:r>
                        <a:rPr lang="en" b="1">
                          <a:solidFill>
                            <a:schemeClr val="dk2"/>
                          </a:solidFill>
                          <a:latin typeface="Lato"/>
                          <a:ea typeface="Lato"/>
                          <a:cs typeface="Lato"/>
                          <a:sym typeface="Lato"/>
                        </a:rPr>
                        <a:t>- Growing industry due to global supply chain challenges </a:t>
                      </a:r>
                    </a:p>
                    <a:p>
                      <a:pPr lvl="0" rtl="0">
                        <a:spcBef>
                          <a:spcPts val="0"/>
                        </a:spcBef>
                        <a:buNone/>
                      </a:pPr>
                      <a:r>
                        <a:rPr lang="en" b="1">
                          <a:solidFill>
                            <a:schemeClr val="dk2"/>
                          </a:solidFill>
                          <a:latin typeface="Lato"/>
                          <a:ea typeface="Lato"/>
                          <a:cs typeface="Lato"/>
                          <a:sym typeface="Lato"/>
                        </a:rPr>
                        <a:t>- Extreme inclination of </a:t>
                      </a:r>
                      <a:r>
                        <a:rPr lang="en-US" b="1">
                          <a:solidFill>
                            <a:schemeClr val="dk2"/>
                          </a:solidFill>
                          <a:latin typeface="Lato"/>
                          <a:ea typeface="Lato"/>
                          <a:cs typeface="Lato"/>
                          <a:sym typeface="Lato"/>
                        </a:rPr>
                        <a:t>businesses</a:t>
                      </a:r>
                      <a:r>
                        <a:rPr lang="en" b="1">
                          <a:solidFill>
                            <a:schemeClr val="dk2"/>
                          </a:solidFill>
                          <a:latin typeface="Lato"/>
                          <a:ea typeface="Lato"/>
                          <a:cs typeface="Lato"/>
                          <a:sym typeface="Lato"/>
                        </a:rPr>
                        <a:t> to improve data retention and data mining through AI based data </a:t>
                      </a:r>
                      <a:r>
                        <a:rPr lang="en-US" b="1">
                          <a:solidFill>
                            <a:schemeClr val="dk2"/>
                          </a:solidFill>
                          <a:latin typeface="Lato"/>
                          <a:ea typeface="Lato"/>
                          <a:cs typeface="Lato"/>
                          <a:sym typeface="Lato"/>
                        </a:rPr>
                        <a:t>management</a:t>
                      </a:r>
                      <a:r>
                        <a:rPr lang="en" b="1">
                          <a:solidFill>
                            <a:schemeClr val="dk2"/>
                          </a:solidFill>
                          <a:latin typeface="Lato"/>
                          <a:ea typeface="Lato"/>
                          <a:cs typeface="Lato"/>
                          <a:sym typeface="Lato"/>
                        </a:rPr>
                        <a:t> tools</a:t>
                      </a:r>
                    </a:p>
                    <a:p>
                      <a:pPr lvl="0" rtl="0">
                        <a:spcBef>
                          <a:spcPts val="0"/>
                        </a:spcBef>
                        <a:buNone/>
                      </a:pPr>
                      <a:endParaRPr lang="en" b="1">
                        <a:solidFill>
                          <a:schemeClr val="dk2"/>
                        </a:solidFill>
                        <a:latin typeface="Lato"/>
                        <a:ea typeface="Lato"/>
                        <a:cs typeface="Lato"/>
                        <a:sym typeface="Lato"/>
                      </a:endParaRPr>
                    </a:p>
                  </a:txBody>
                  <a:tcPr marL="91425" marR="91425" marT="91425" marB="91425">
                    <a:lnL w="9525" cap="flat" cmpd="sng">
                      <a:solidFill>
                        <a:schemeClr val="accent2"/>
                      </a:solidFill>
                      <a:prstDash val="solid"/>
                      <a:round/>
                      <a:headEnd type="none" w="med" len="med"/>
                      <a:tailEnd type="none" w="med" len="med"/>
                    </a:lnL>
                    <a:lnR w="9525" cap="flat" cmpd="sng">
                      <a:solidFill>
                        <a:schemeClr val="accent2"/>
                      </a:solidFill>
                      <a:prstDash val="solid"/>
                      <a:round/>
                      <a:headEnd type="none" w="med" len="med"/>
                      <a:tailEnd type="none" w="med" len="med"/>
                    </a:lnR>
                    <a:lnT w="9525" cap="flat" cmpd="sng">
                      <a:solidFill>
                        <a:schemeClr val="accent2"/>
                      </a:solidFill>
                      <a:prstDash val="solid"/>
                      <a:round/>
                      <a:headEnd type="none" w="med" len="med"/>
                      <a:tailEnd type="none" w="med" len="med"/>
                    </a:lnT>
                    <a:lnB w="9525" cap="flat" cmpd="sng">
                      <a:solidFill>
                        <a:schemeClr val="accent2"/>
                      </a:solidFill>
                      <a:prstDash val="solid"/>
                      <a:round/>
                      <a:headEnd type="none" w="med" len="med"/>
                      <a:tailEnd type="none" w="med" len="med"/>
                    </a:lnB>
                  </a:tcPr>
                </a:tc>
                <a:tc>
                  <a:txBody>
                    <a:bodyPr/>
                    <a:lstStyle/>
                    <a:p>
                      <a:pPr lvl="0" rtl="0">
                        <a:spcBef>
                          <a:spcPts val="0"/>
                        </a:spcBef>
                        <a:buNone/>
                      </a:pPr>
                      <a:r>
                        <a:rPr lang="en">
                          <a:solidFill>
                            <a:schemeClr val="accent4"/>
                          </a:solidFill>
                          <a:latin typeface="Pacifico"/>
                          <a:ea typeface="Pacifico"/>
                          <a:cs typeface="Pacifico"/>
                          <a:sym typeface="Pacifico"/>
                        </a:rPr>
                        <a:t>Threats</a:t>
                      </a:r>
                    </a:p>
                    <a:p>
                      <a:pPr lvl="0" rtl="0">
                        <a:spcBef>
                          <a:spcPts val="0"/>
                        </a:spcBef>
                        <a:buNone/>
                      </a:pPr>
                      <a:endParaRPr>
                        <a:solidFill>
                          <a:schemeClr val="accent4"/>
                        </a:solidFill>
                      </a:endParaRPr>
                    </a:p>
                    <a:p>
                      <a:pPr lvl="0" rtl="0">
                        <a:spcBef>
                          <a:spcPts val="0"/>
                        </a:spcBef>
                        <a:buNone/>
                      </a:pPr>
                      <a:r>
                        <a:rPr lang="en" b="1">
                          <a:solidFill>
                            <a:schemeClr val="accent4"/>
                          </a:solidFill>
                          <a:latin typeface="Lato"/>
                          <a:ea typeface="Lato"/>
                          <a:cs typeface="Lato"/>
                          <a:sym typeface="Lato"/>
                        </a:rPr>
                        <a:t>- Large competitors like Amazon webservices with huge capital investment available at their disposal</a:t>
                      </a:r>
                    </a:p>
                    <a:p>
                      <a:pPr lvl="0" rtl="0">
                        <a:spcBef>
                          <a:spcPts val="0"/>
                        </a:spcBef>
                        <a:buNone/>
                      </a:pPr>
                      <a:endParaRPr lang="en" b="1">
                        <a:solidFill>
                          <a:schemeClr val="accent4"/>
                        </a:solidFill>
                        <a:latin typeface="Lato"/>
                        <a:ea typeface="Lato"/>
                        <a:cs typeface="Lato"/>
                        <a:sym typeface="Lato"/>
                      </a:endParaRPr>
                    </a:p>
                  </a:txBody>
                  <a:tcPr marL="91425" marR="91425" marT="91425" marB="91425">
                    <a:lnL w="9525" cap="flat" cmpd="sng">
                      <a:solidFill>
                        <a:schemeClr val="accent2"/>
                      </a:solidFill>
                      <a:prstDash val="solid"/>
                      <a:round/>
                      <a:headEnd type="none" w="med" len="med"/>
                      <a:tailEnd type="none" w="med" len="med"/>
                    </a:lnL>
                    <a:lnR w="9525" cap="flat" cmpd="sng">
                      <a:solidFill>
                        <a:schemeClr val="accent2"/>
                      </a:solidFill>
                      <a:prstDash val="solid"/>
                      <a:round/>
                      <a:headEnd type="none" w="med" len="med"/>
                      <a:tailEnd type="none" w="med" len="med"/>
                    </a:lnR>
                    <a:lnT w="9525" cap="flat" cmpd="sng">
                      <a:solidFill>
                        <a:schemeClr val="accent2"/>
                      </a:solidFill>
                      <a:prstDash val="solid"/>
                      <a:round/>
                      <a:headEnd type="none" w="med" len="med"/>
                      <a:tailEnd type="none" w="med" len="med"/>
                    </a:lnT>
                    <a:lnB w="9525" cap="flat" cmpd="sng">
                      <a:solidFill>
                        <a:schemeClr val="accent2"/>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69CD9-170E-4AB9-B4C4-F264F80F803F}"/>
              </a:ext>
            </a:extLst>
          </p:cNvPr>
          <p:cNvSpPr>
            <a:spLocks noGrp="1"/>
          </p:cNvSpPr>
          <p:nvPr>
            <p:ph type="title"/>
          </p:nvPr>
        </p:nvSpPr>
        <p:spPr>
          <a:xfrm>
            <a:off x="3391" y="-3586"/>
            <a:ext cx="8520599" cy="607800"/>
          </a:xfrm>
        </p:spPr>
        <p:txBody>
          <a:bodyPr/>
          <a:lstStyle/>
          <a:p>
            <a:r>
              <a:rPr lang="en-US">
                <a:latin typeface="Lato"/>
              </a:rPr>
              <a:t>Porter's</a:t>
            </a:r>
            <a:r>
              <a:rPr lang="en-US"/>
              <a:t> Five Forces</a:t>
            </a:r>
          </a:p>
        </p:txBody>
      </p:sp>
      <p:pic>
        <p:nvPicPr>
          <p:cNvPr id="5" name="Graphic 5" descr="Arrow circle with solid fill">
            <a:extLst>
              <a:ext uri="{FF2B5EF4-FFF2-40B4-BE49-F238E27FC236}">
                <a16:creationId xmlns:a16="http://schemas.microsoft.com/office/drawing/2014/main" id="{03DE1BCD-1757-4753-A33E-DED32A7FBF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48577" y="1753603"/>
            <a:ext cx="2049877" cy="1967159"/>
          </a:xfrm>
          <a:prstGeom prst="rect">
            <a:avLst/>
          </a:prstGeom>
        </p:spPr>
      </p:pic>
      <p:sp>
        <p:nvSpPr>
          <p:cNvPr id="6" name="Arrow: Down 5">
            <a:extLst>
              <a:ext uri="{FF2B5EF4-FFF2-40B4-BE49-F238E27FC236}">
                <a16:creationId xmlns:a16="http://schemas.microsoft.com/office/drawing/2014/main" id="{5DAB224B-3B2C-4B4E-98A6-1411E17554AB}"/>
              </a:ext>
            </a:extLst>
          </p:cNvPr>
          <p:cNvSpPr/>
          <p:nvPr/>
        </p:nvSpPr>
        <p:spPr>
          <a:xfrm>
            <a:off x="3698026" y="398126"/>
            <a:ext cx="2022806" cy="1624261"/>
          </a:xfrm>
          <a:prstGeom prst="downArrow">
            <a:avLst/>
          </a:prstGeom>
          <a:solidFill>
            <a:schemeClr val="bg1"/>
          </a:solidFill>
          <a:ln>
            <a:solidFill>
              <a:srgbClr val="43434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00B050"/>
                </a:solidFill>
                <a:latin typeface="Arial"/>
                <a:cs typeface="Arial"/>
              </a:rPr>
              <a:t>Threat of New Entry</a:t>
            </a:r>
            <a:endParaRPr lang="en-US">
              <a:solidFill>
                <a:srgbClr val="00B050"/>
              </a:solidFill>
              <a:latin typeface="Arial"/>
              <a:cs typeface="Arial"/>
            </a:endParaRPr>
          </a:p>
        </p:txBody>
      </p:sp>
      <p:sp>
        <p:nvSpPr>
          <p:cNvPr id="7" name="TextBox 6">
            <a:extLst>
              <a:ext uri="{FF2B5EF4-FFF2-40B4-BE49-F238E27FC236}">
                <a16:creationId xmlns:a16="http://schemas.microsoft.com/office/drawing/2014/main" id="{A662D173-B552-4472-BD7D-AE3AB87F022F}"/>
              </a:ext>
            </a:extLst>
          </p:cNvPr>
          <p:cNvSpPr txBox="1"/>
          <p:nvPr/>
        </p:nvSpPr>
        <p:spPr>
          <a:xfrm>
            <a:off x="3373354" y="2448426"/>
            <a:ext cx="274319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FF0000"/>
                </a:solidFill>
              </a:rPr>
              <a:t>Competitive</a:t>
            </a:r>
            <a:br>
              <a:rPr lang="en-US">
                <a:solidFill>
                  <a:srgbClr val="FF0000"/>
                </a:solidFill>
              </a:rPr>
            </a:br>
            <a:r>
              <a:rPr lang="en-US">
                <a:solidFill>
                  <a:srgbClr val="FF0000"/>
                </a:solidFill>
              </a:rPr>
              <a:t>Rivalries</a:t>
            </a:r>
          </a:p>
          <a:p>
            <a:pPr algn="l"/>
            <a:endParaRPr lang="en-US"/>
          </a:p>
        </p:txBody>
      </p:sp>
      <p:sp>
        <p:nvSpPr>
          <p:cNvPr id="9" name="Arrow: Right 8">
            <a:extLst>
              <a:ext uri="{FF2B5EF4-FFF2-40B4-BE49-F238E27FC236}">
                <a16:creationId xmlns:a16="http://schemas.microsoft.com/office/drawing/2014/main" id="{F962CBD5-92E5-4765-AE27-73AA2D9F2AD6}"/>
              </a:ext>
            </a:extLst>
          </p:cNvPr>
          <p:cNvSpPr/>
          <p:nvPr/>
        </p:nvSpPr>
        <p:spPr>
          <a:xfrm>
            <a:off x="112376" y="1487223"/>
            <a:ext cx="3714746" cy="2338635"/>
          </a:xfrm>
          <a:prstGeom prst="rightArrow">
            <a:avLst/>
          </a:prstGeom>
          <a:solidFill>
            <a:schemeClr val="bg1"/>
          </a:solidFill>
          <a:ln>
            <a:solidFill>
              <a:srgbClr val="43434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b="1">
                <a:solidFill>
                  <a:srgbClr val="FF0000"/>
                </a:solidFill>
                <a:cs typeface="Arial"/>
              </a:rPr>
              <a:t>Bargaining Power of Suppliers (high)</a:t>
            </a:r>
          </a:p>
          <a:p>
            <a:pPr marL="285750" indent="-285750">
              <a:buFont typeface="Arial"/>
              <a:buChar char="•"/>
            </a:pPr>
            <a:r>
              <a:rPr lang="en-US">
                <a:solidFill>
                  <a:srgbClr val="434343"/>
                </a:solidFill>
                <a:cs typeface="Arial"/>
              </a:rPr>
              <a:t>Theat of forward integration is high from partners like Amazon</a:t>
            </a:r>
            <a:endParaRPr lang="en-US" b="1">
              <a:solidFill>
                <a:srgbClr val="434343"/>
              </a:solidFill>
              <a:cs typeface="Arial"/>
            </a:endParaRPr>
          </a:p>
        </p:txBody>
      </p:sp>
      <p:sp>
        <p:nvSpPr>
          <p:cNvPr id="10" name="Arrow: Left 9">
            <a:extLst>
              <a:ext uri="{FF2B5EF4-FFF2-40B4-BE49-F238E27FC236}">
                <a16:creationId xmlns:a16="http://schemas.microsoft.com/office/drawing/2014/main" id="{1AEF0BCB-67B7-4FCA-ADEC-0597E6F5838D}"/>
              </a:ext>
            </a:extLst>
          </p:cNvPr>
          <p:cNvSpPr/>
          <p:nvPr/>
        </p:nvSpPr>
        <p:spPr>
          <a:xfrm>
            <a:off x="5519065" y="1359390"/>
            <a:ext cx="3624509" cy="2466468"/>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b="1">
                <a:solidFill>
                  <a:srgbClr val="00B050"/>
                </a:solidFill>
                <a:ea typeface="+mn-lt"/>
                <a:cs typeface="+mn-lt"/>
              </a:rPr>
              <a:t>Bargaining Power of Customers (low)</a:t>
            </a:r>
            <a:endParaRPr lang="en-US">
              <a:solidFill>
                <a:srgbClr val="00B050"/>
              </a:solidFill>
              <a:cs typeface="Arial"/>
            </a:endParaRPr>
          </a:p>
          <a:p>
            <a:pPr marL="285750" indent="-285750">
              <a:buFont typeface="Arial"/>
              <a:buChar char="•"/>
            </a:pPr>
            <a:r>
              <a:rPr lang="en-US">
                <a:solidFill>
                  <a:srgbClr val="434343"/>
                </a:solidFill>
                <a:cs typeface="Arial"/>
              </a:rPr>
              <a:t>Price sensitivity is high</a:t>
            </a:r>
          </a:p>
          <a:p>
            <a:pPr marL="285750" indent="-285750">
              <a:buFont typeface="Arial"/>
              <a:buChar char="•"/>
            </a:pPr>
            <a:r>
              <a:rPr lang="en-US">
                <a:solidFill>
                  <a:srgbClr val="434343"/>
                </a:solidFill>
                <a:ea typeface="+mn-lt"/>
                <a:cs typeface="+mn-lt"/>
              </a:rPr>
              <a:t>Switching Cost is high</a:t>
            </a:r>
          </a:p>
          <a:p>
            <a:pPr marL="285750" indent="-285750">
              <a:buFont typeface="Arial"/>
              <a:buChar char="•"/>
            </a:pPr>
            <a:r>
              <a:rPr lang="en-US">
                <a:solidFill>
                  <a:srgbClr val="434343"/>
                </a:solidFill>
                <a:ea typeface="+mn-lt"/>
                <a:cs typeface="+mn-lt"/>
              </a:rPr>
              <a:t>Backward integration is low</a:t>
            </a:r>
            <a:endParaRPr lang="en-US">
              <a:solidFill>
                <a:srgbClr val="434343"/>
              </a:solidFill>
              <a:cs typeface="Arial"/>
            </a:endParaRPr>
          </a:p>
        </p:txBody>
      </p:sp>
      <p:sp>
        <p:nvSpPr>
          <p:cNvPr id="11" name="Arrow: Up 10">
            <a:extLst>
              <a:ext uri="{FF2B5EF4-FFF2-40B4-BE49-F238E27FC236}">
                <a16:creationId xmlns:a16="http://schemas.microsoft.com/office/drawing/2014/main" id="{530B03A7-799B-49B7-9947-C334673EF84C}"/>
              </a:ext>
            </a:extLst>
          </p:cNvPr>
          <p:cNvSpPr/>
          <p:nvPr/>
        </p:nvSpPr>
        <p:spPr>
          <a:xfrm>
            <a:off x="3540111" y="3421060"/>
            <a:ext cx="2406315" cy="1473868"/>
          </a:xfrm>
          <a:prstGeom prst="upArrow">
            <a:avLst/>
          </a:prstGeom>
          <a:solidFill>
            <a:schemeClr val="bg1"/>
          </a:solidFill>
          <a:ln>
            <a:solidFill>
              <a:srgbClr val="43434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00B050"/>
                </a:solidFill>
                <a:cs typeface="Arial"/>
              </a:rPr>
              <a:t>Threat of Substitutes</a:t>
            </a:r>
          </a:p>
        </p:txBody>
      </p:sp>
      <p:sp>
        <p:nvSpPr>
          <p:cNvPr id="12" name="TextBox 11">
            <a:extLst>
              <a:ext uri="{FF2B5EF4-FFF2-40B4-BE49-F238E27FC236}">
                <a16:creationId xmlns:a16="http://schemas.microsoft.com/office/drawing/2014/main" id="{D6A78C66-A532-4480-8230-2DB60A7A2DB9}"/>
              </a:ext>
            </a:extLst>
          </p:cNvPr>
          <p:cNvSpPr txBox="1"/>
          <p:nvPr/>
        </p:nvSpPr>
        <p:spPr>
          <a:xfrm>
            <a:off x="6247312" y="82122"/>
            <a:ext cx="288607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FF0000"/>
                </a:solidFill>
              </a:rPr>
              <a:t>Competitive Rivalries (High)</a:t>
            </a:r>
          </a:p>
          <a:p>
            <a:pPr marL="285750" indent="-285750">
              <a:buFont typeface="Arial"/>
              <a:buChar char="•"/>
            </a:pPr>
            <a:r>
              <a:rPr lang="en-US"/>
              <a:t>High Number of competitors</a:t>
            </a:r>
          </a:p>
          <a:p>
            <a:pPr marL="285750" indent="-285750">
              <a:buFont typeface="Arial"/>
              <a:buChar char="•"/>
            </a:pPr>
            <a:r>
              <a:rPr lang="en-US"/>
              <a:t>Unique feature product</a:t>
            </a:r>
          </a:p>
          <a:p>
            <a:pPr marL="285750" indent="-285750">
              <a:buFont typeface="Arial"/>
              <a:buChar char="•"/>
            </a:pPr>
            <a:r>
              <a:rPr lang="en-US"/>
              <a:t>High Industry growth</a:t>
            </a:r>
          </a:p>
        </p:txBody>
      </p:sp>
      <p:sp>
        <p:nvSpPr>
          <p:cNvPr id="4" name="TextBox 3">
            <a:extLst>
              <a:ext uri="{FF2B5EF4-FFF2-40B4-BE49-F238E27FC236}">
                <a16:creationId xmlns:a16="http://schemas.microsoft.com/office/drawing/2014/main" id="{2A419A93-5415-4430-98BB-8B838D244322}"/>
              </a:ext>
            </a:extLst>
          </p:cNvPr>
          <p:cNvSpPr txBox="1"/>
          <p:nvPr/>
        </p:nvSpPr>
        <p:spPr>
          <a:xfrm>
            <a:off x="109788" y="560972"/>
            <a:ext cx="2743199"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00B050"/>
                </a:solidFill>
              </a:rPr>
              <a:t>Threat of New Entry is low</a:t>
            </a:r>
          </a:p>
          <a:p>
            <a:pPr marL="285750" indent="-285750">
              <a:buFont typeface="Arial"/>
              <a:buChar char="•"/>
            </a:pPr>
            <a:r>
              <a:rPr lang="en-US"/>
              <a:t>Barriers to entry</a:t>
            </a:r>
            <a:br>
              <a:rPr lang="en-US"/>
            </a:br>
            <a:r>
              <a:rPr lang="en-US"/>
              <a:t>- Requires high economies of scale</a:t>
            </a:r>
            <a:br>
              <a:rPr lang="en-US"/>
            </a:br>
            <a:r>
              <a:rPr lang="en-US"/>
              <a:t>- High Capital Investment</a:t>
            </a:r>
          </a:p>
          <a:p>
            <a:pPr marL="285750" indent="-285750">
              <a:buFont typeface="Arial"/>
              <a:buChar char="•"/>
            </a:pPr>
            <a:endParaRPr lang="en-US"/>
          </a:p>
        </p:txBody>
      </p:sp>
      <p:sp>
        <p:nvSpPr>
          <p:cNvPr id="3" name="TextBox 2">
            <a:extLst>
              <a:ext uri="{FF2B5EF4-FFF2-40B4-BE49-F238E27FC236}">
                <a16:creationId xmlns:a16="http://schemas.microsoft.com/office/drawing/2014/main" id="{69E4882B-66F6-48D9-97E7-28451F5A31A4}"/>
              </a:ext>
            </a:extLst>
          </p:cNvPr>
          <p:cNvSpPr txBox="1"/>
          <p:nvPr/>
        </p:nvSpPr>
        <p:spPr>
          <a:xfrm>
            <a:off x="52893" y="3662793"/>
            <a:ext cx="295885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298F57"/>
                </a:solidFill>
              </a:rPr>
              <a:t>T</a:t>
            </a:r>
            <a:r>
              <a:rPr lang="en-US" b="1">
                <a:solidFill>
                  <a:srgbClr val="00B050"/>
                </a:solidFill>
              </a:rPr>
              <a:t>hreat of Substitutes (low)</a:t>
            </a:r>
            <a:endParaRPr lang="en-US">
              <a:solidFill>
                <a:srgbClr val="00B050"/>
              </a:solidFill>
            </a:endParaRPr>
          </a:p>
          <a:p>
            <a:pPr marL="285750" indent="-285750">
              <a:buFont typeface="Arial"/>
              <a:buChar char="•"/>
            </a:pPr>
            <a:r>
              <a:rPr lang="en-US"/>
              <a:t>Existing solutions are slow and do not provide analytics or automation or data sharing</a:t>
            </a:r>
          </a:p>
        </p:txBody>
      </p:sp>
      <p:sp>
        <p:nvSpPr>
          <p:cNvPr id="8" name="TextBox 7">
            <a:extLst>
              <a:ext uri="{FF2B5EF4-FFF2-40B4-BE49-F238E27FC236}">
                <a16:creationId xmlns:a16="http://schemas.microsoft.com/office/drawing/2014/main" id="{44FCC8FC-5212-49A6-A9B5-A90EBF41EBD9}"/>
              </a:ext>
            </a:extLst>
          </p:cNvPr>
          <p:cNvSpPr txBox="1"/>
          <p:nvPr/>
        </p:nvSpPr>
        <p:spPr>
          <a:xfrm>
            <a:off x="1000665" y="4898725"/>
            <a:ext cx="703484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lumMod val="95000"/>
                  </a:schemeClr>
                </a:solidFill>
              </a:rPr>
              <a:t>As per Porter analysis it’s a profitable industry to be in as 3 out of 5 forces are in favor</a:t>
            </a:r>
          </a:p>
        </p:txBody>
      </p:sp>
    </p:spTree>
    <p:extLst>
      <p:ext uri="{BB962C8B-B14F-4D97-AF65-F5344CB8AC3E}">
        <p14:creationId xmlns:p14="http://schemas.microsoft.com/office/powerpoint/2010/main" val="4256520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94600" y="161825"/>
            <a:ext cx="8832299" cy="974400"/>
          </a:xfrm>
          <a:prstGeom prst="rect">
            <a:avLst/>
          </a:prstGeom>
        </p:spPr>
        <p:txBody>
          <a:bodyPr lIns="91425" tIns="91425" rIns="91425" bIns="91425" anchor="t" anchorCtr="0">
            <a:noAutofit/>
          </a:bodyPr>
          <a:lstStyle/>
          <a:p>
            <a:pPr lvl="0">
              <a:spcBef>
                <a:spcPts val="0"/>
              </a:spcBef>
              <a:buNone/>
            </a:pPr>
            <a:r>
              <a:rPr lang="en"/>
              <a:t>Points to Consider</a:t>
            </a:r>
          </a:p>
        </p:txBody>
      </p:sp>
      <p:sp>
        <p:nvSpPr>
          <p:cNvPr id="142" name="Shape 142"/>
          <p:cNvSpPr txBox="1">
            <a:spLocks noGrp="1"/>
          </p:cNvSpPr>
          <p:nvPr>
            <p:ph type="body" idx="1"/>
          </p:nvPr>
        </p:nvSpPr>
        <p:spPr>
          <a:xfrm>
            <a:off x="195062" y="800225"/>
            <a:ext cx="8520599" cy="3679200"/>
          </a:xfrm>
          <a:prstGeom prst="rect">
            <a:avLst/>
          </a:prstGeom>
        </p:spPr>
        <p:txBody>
          <a:bodyPr lIns="91425" tIns="91425" rIns="91425" bIns="91425" anchor="t" anchorCtr="0">
            <a:noAutofit/>
          </a:bodyPr>
          <a:lstStyle/>
          <a:p>
            <a:pPr marL="457200" indent="-228600"/>
            <a:r>
              <a:rPr lang="en" sz="1400" b="1"/>
              <a:t>How does this relate to the changing role of the CIO?</a:t>
            </a:r>
            <a:endParaRPr lang="en-US"/>
          </a:p>
          <a:p>
            <a:pPr marL="914400" lvl="1" indent="-228600" rtl="0">
              <a:lnSpc>
                <a:spcPct val="114999"/>
              </a:lnSpc>
              <a:spcBef>
                <a:spcPts val="0"/>
              </a:spcBef>
            </a:pPr>
            <a:r>
              <a:rPr lang="en"/>
              <a:t>The CIO must be adaptable and possess quick and adaptive decision making skills like </a:t>
            </a:r>
            <a:r>
              <a:rPr lang="en" err="1"/>
              <a:t>Slootman</a:t>
            </a:r>
          </a:p>
          <a:p>
            <a:pPr marL="914400" lvl="1" indent="-228600">
              <a:lnSpc>
                <a:spcPct val="114999"/>
              </a:lnSpc>
            </a:pPr>
            <a:r>
              <a:rPr lang="en"/>
              <a:t>CIO must and the management team must of have prior experience in this capacity</a:t>
            </a:r>
          </a:p>
          <a:p>
            <a:pPr marL="457200" lvl="0" indent="-228600" rtl="0">
              <a:spcBef>
                <a:spcPts val="0"/>
              </a:spcBef>
            </a:pPr>
            <a:r>
              <a:rPr lang="en" sz="1400" b="1"/>
              <a:t>Does more spending increase competitive advantage?</a:t>
            </a:r>
          </a:p>
          <a:p>
            <a:pPr marL="914400" lvl="1" indent="-228600"/>
            <a:r>
              <a:rPr lang="en"/>
              <a:t>It  has the potential to, if implemented properly however CEO and CIOs need to be </a:t>
            </a:r>
            <a:r>
              <a:rPr lang="en-US"/>
              <a:t>conscious</a:t>
            </a:r>
            <a:r>
              <a:rPr lang="en"/>
              <a:t> that shareholders expect them to make profits</a:t>
            </a:r>
          </a:p>
          <a:p>
            <a:pPr marL="457200" lvl="0" indent="-228600" rtl="0">
              <a:spcBef>
                <a:spcPts val="0"/>
              </a:spcBef>
            </a:pPr>
            <a:r>
              <a:rPr lang="en" sz="1400" b="1"/>
              <a:t>How can companies try to ensure their investments will be successful?</a:t>
            </a:r>
          </a:p>
          <a:p>
            <a:pPr marL="914400" lvl="1" indent="-228600" rtl="0">
              <a:spcBef>
                <a:spcPts val="0"/>
              </a:spcBef>
            </a:pPr>
            <a:r>
              <a:rPr lang="en"/>
              <a:t>IT strategy should be connected with the business model that would benefit the businesses to gain more market share in future through </a:t>
            </a:r>
            <a:r>
              <a:rPr lang="en-US"/>
              <a:t>competitive</a:t>
            </a:r>
            <a:r>
              <a:rPr lang="en"/>
              <a:t> advantage</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C2E8916C-9149-4828-8C48-52140E7E27EE}"/>
              </a:ext>
            </a:extLst>
          </p:cNvPr>
          <p:cNvPicPr>
            <a:picLocks noChangeAspect="1"/>
          </p:cNvPicPr>
          <p:nvPr/>
        </p:nvPicPr>
        <p:blipFill rotWithShape="1">
          <a:blip r:embed="rId2">
            <a:extLst>
              <a:ext uri="{28A0092B-C50C-407E-A947-70E740481C1C}">
                <a14:useLocalDpi xmlns:a14="http://schemas.microsoft.com/office/drawing/2010/main" val="0"/>
              </a:ext>
            </a:extLst>
          </a:blip>
          <a:srcRect t="38122" r="9091" b="20883"/>
          <a:stretch/>
        </p:blipFill>
        <p:spPr>
          <a:xfrm>
            <a:off x="3427476" y="7"/>
            <a:ext cx="6501384" cy="5143493"/>
          </a:xfrm>
          <a:prstGeom prst="rect">
            <a:avLst/>
          </a:prstGeom>
        </p:spPr>
      </p:pic>
      <p:sp>
        <p:nvSpPr>
          <p:cNvPr id="2" name="Title 1">
            <a:extLst>
              <a:ext uri="{FF2B5EF4-FFF2-40B4-BE49-F238E27FC236}">
                <a16:creationId xmlns:a16="http://schemas.microsoft.com/office/drawing/2014/main" id="{8E3143F3-129B-4C9E-9902-DB68895BB64B}"/>
              </a:ext>
            </a:extLst>
          </p:cNvPr>
          <p:cNvSpPr>
            <a:spLocks noGrp="1"/>
          </p:cNvSpPr>
          <p:nvPr>
            <p:ph type="ctrTitle"/>
          </p:nvPr>
        </p:nvSpPr>
        <p:spPr>
          <a:xfrm>
            <a:off x="358486" y="841772"/>
            <a:ext cx="3017520" cy="2403101"/>
          </a:xfrm>
        </p:spPr>
        <p:txBody>
          <a:bodyPr anchor="b">
            <a:normAutofit/>
          </a:bodyPr>
          <a:lstStyle/>
          <a:p>
            <a:pPr algn="l"/>
            <a:r>
              <a:rPr lang="en-IN" sz="3600"/>
              <a:t>Whatever Happened to IBM’s Watson</a:t>
            </a:r>
            <a:br>
              <a:rPr lang="en-IN" sz="3600"/>
            </a:br>
            <a:r>
              <a:rPr lang="en-IN" sz="2100"/>
              <a:t>By Steve </a:t>
            </a:r>
            <a:r>
              <a:rPr lang="en-IN" sz="2100" err="1"/>
              <a:t>Lohr</a:t>
            </a:r>
            <a:endParaRPr lang="en-IN" sz="3600"/>
          </a:p>
        </p:txBody>
      </p:sp>
      <p:sp>
        <p:nvSpPr>
          <p:cNvPr id="3" name="Subtitle 2">
            <a:extLst>
              <a:ext uri="{FF2B5EF4-FFF2-40B4-BE49-F238E27FC236}">
                <a16:creationId xmlns:a16="http://schemas.microsoft.com/office/drawing/2014/main" id="{5E01C16F-D134-4F63-B841-501FBB6A55DB}"/>
              </a:ext>
            </a:extLst>
          </p:cNvPr>
          <p:cNvSpPr>
            <a:spLocks noGrp="1"/>
          </p:cNvSpPr>
          <p:nvPr>
            <p:ph type="subTitle" idx="1"/>
          </p:nvPr>
        </p:nvSpPr>
        <p:spPr>
          <a:xfrm>
            <a:off x="358486" y="3654692"/>
            <a:ext cx="3017519" cy="906106"/>
          </a:xfrm>
        </p:spPr>
        <p:txBody>
          <a:bodyPr>
            <a:normAutofit/>
          </a:bodyPr>
          <a:lstStyle/>
          <a:p>
            <a:pPr algn="l"/>
            <a:r>
              <a:rPr lang="en-IN" sz="1500"/>
              <a:t>The New York Times</a:t>
            </a:r>
          </a:p>
        </p:txBody>
      </p:sp>
    </p:spTree>
    <p:extLst>
      <p:ext uri="{BB962C8B-B14F-4D97-AF65-F5344CB8AC3E}">
        <p14:creationId xmlns:p14="http://schemas.microsoft.com/office/powerpoint/2010/main" val="83237858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16</Slides>
  <Notes>9</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geometric</vt:lpstr>
      <vt:lpstr>Current Articles Presentation </vt:lpstr>
      <vt:lpstr>The Outsider: How CEO-For-Hire Frank Slootman Turned Snowflake Into Software’s Biggest-Ever IPO </vt:lpstr>
      <vt:lpstr>Key Points </vt:lpstr>
      <vt:lpstr>Strategic Decisions taken by Slootman as CEO </vt:lpstr>
      <vt:lpstr>Future Strategy </vt:lpstr>
      <vt:lpstr>SWOT Analysis</vt:lpstr>
      <vt:lpstr>Porter's Five Forces</vt:lpstr>
      <vt:lpstr>Points to Consider</vt:lpstr>
      <vt:lpstr>Whatever Happened to IBM’s Watson By Steve Lohr</vt:lpstr>
      <vt:lpstr>A Short Overview</vt:lpstr>
      <vt:lpstr>Product Lifecycle Chart</vt:lpstr>
      <vt:lpstr>Journey of Watson</vt:lpstr>
      <vt:lpstr>Key Success Factors</vt:lpstr>
      <vt:lpstr>SWOT Analysis</vt:lpstr>
      <vt:lpstr>Article 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Articles Presentation</dc:title>
  <dc:creator>Michael Parfett</dc:creator>
  <cp:revision>2</cp:revision>
  <dcterms:modified xsi:type="dcterms:W3CDTF">2022-09-14T02:55:18Z</dcterms:modified>
</cp:coreProperties>
</file>