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58" r:id="rId3"/>
    <p:sldId id="261" r:id="rId4"/>
    <p:sldId id="266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5559C-BC8E-433F-A4E6-A07C9F72099A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369B1-158C-4B9A-8A87-C889B3068A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588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217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976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774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765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67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151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852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069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24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63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44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74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45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10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84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59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18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6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98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595A6-4555-4F4D-AAE8-BCA86D99260A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49533" y="106160"/>
            <a:ext cx="2121335" cy="425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User Primary search Input</a:t>
            </a:r>
            <a:endParaRPr lang="fr-FR" sz="1100" dirty="0"/>
          </a:p>
        </p:txBody>
      </p:sp>
      <p:sp>
        <p:nvSpPr>
          <p:cNvPr id="4" name="Losange 3"/>
          <p:cNvSpPr/>
          <p:nvPr/>
        </p:nvSpPr>
        <p:spPr>
          <a:xfrm>
            <a:off x="5205353" y="708303"/>
            <a:ext cx="1809697" cy="1187918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Is the user input in the Names or Descriptions</a:t>
            </a:r>
            <a:endParaRPr lang="fr-FR" sz="1100" dirty="0"/>
          </a:p>
        </p:txBody>
      </p:sp>
      <p:sp>
        <p:nvSpPr>
          <p:cNvPr id="5" name="Losange 4"/>
          <p:cNvSpPr/>
          <p:nvPr/>
        </p:nvSpPr>
        <p:spPr>
          <a:xfrm>
            <a:off x="7524371" y="4139113"/>
            <a:ext cx="2120127" cy="116894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Ingredient(s), Appliance(s) or Utensil(s) chosen already</a:t>
            </a:r>
          </a:p>
          <a:p>
            <a:pPr algn="ctr"/>
            <a:r>
              <a:rPr lang="en-GB" sz="1100" dirty="0" smtClean="0"/>
              <a:t>tag(s)</a:t>
            </a:r>
            <a:endParaRPr lang="fr-FR" sz="11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165861" y="4267537"/>
            <a:ext cx="1836000" cy="902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the tag(s) to the REMAINING recipes</a:t>
            </a: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24" name="Connecteur droit avec flèche 23"/>
          <p:cNvCxnSpPr>
            <a:stCxn id="3" idx="2"/>
            <a:endCxn id="4" idx="0"/>
          </p:cNvCxnSpPr>
          <p:nvPr/>
        </p:nvCxnSpPr>
        <p:spPr>
          <a:xfrm>
            <a:off x="6110201" y="531632"/>
            <a:ext cx="1" cy="1766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22910" y="4354026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30017" y="5800031"/>
            <a:ext cx="2114480" cy="65263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to main search input only</a:t>
            </a:r>
            <a:endParaRPr lang="fr-FR" sz="1100" dirty="0"/>
          </a:p>
        </p:txBody>
      </p:sp>
      <p:cxnSp>
        <p:nvCxnSpPr>
          <p:cNvPr id="28" name="Connecteur droit avec flèche 27"/>
          <p:cNvCxnSpPr>
            <a:stCxn id="5" idx="2"/>
            <a:endCxn id="26" idx="0"/>
          </p:cNvCxnSpPr>
          <p:nvPr/>
        </p:nvCxnSpPr>
        <p:spPr>
          <a:xfrm>
            <a:off x="8584435" y="5308055"/>
            <a:ext cx="2822" cy="491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089333" y="4354026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782878" y="2684676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6091635" y="396936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2528871" y="5800031"/>
            <a:ext cx="2114480" cy="65263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no recipes error message</a:t>
            </a:r>
            <a:endParaRPr lang="fr-FR" sz="1100" dirty="0"/>
          </a:p>
        </p:txBody>
      </p:sp>
      <p:cxnSp>
        <p:nvCxnSpPr>
          <p:cNvPr id="63" name="Connecteur en angle 62"/>
          <p:cNvCxnSpPr>
            <a:stCxn id="38" idx="1"/>
            <a:endCxn id="70" idx="0"/>
          </p:cNvCxnSpPr>
          <p:nvPr/>
        </p:nvCxnSpPr>
        <p:spPr>
          <a:xfrm rot="10800000" flipV="1">
            <a:off x="3588936" y="2680861"/>
            <a:ext cx="1616417" cy="1458252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8590220" y="5333888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NO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5029445" y="5800030"/>
            <a:ext cx="2114480" cy="65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to main search &amp; tags</a:t>
            </a:r>
          </a:p>
        </p:txBody>
      </p:sp>
      <p:sp>
        <p:nvSpPr>
          <p:cNvPr id="70" name="Losange 69"/>
          <p:cNvSpPr/>
          <p:nvPr/>
        </p:nvSpPr>
        <p:spPr>
          <a:xfrm>
            <a:off x="2528871" y="4139113"/>
            <a:ext cx="2120127" cy="1168942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Ingredient(s), Appliance(s) or Utensil(s) chosen already</a:t>
            </a:r>
          </a:p>
          <a:p>
            <a:pPr algn="ctr"/>
            <a:r>
              <a:rPr lang="en-GB" sz="1100" dirty="0" smtClean="0"/>
              <a:t>tag(s)</a:t>
            </a:r>
            <a:endParaRPr lang="fr-FR" sz="1100" dirty="0"/>
          </a:p>
        </p:txBody>
      </p:sp>
      <p:cxnSp>
        <p:nvCxnSpPr>
          <p:cNvPr id="75" name="Connecteur droit avec flèche 74"/>
          <p:cNvCxnSpPr>
            <a:stCxn id="70" idx="2"/>
            <a:endCxn id="61" idx="0"/>
          </p:cNvCxnSpPr>
          <p:nvPr/>
        </p:nvCxnSpPr>
        <p:spPr>
          <a:xfrm flipH="1">
            <a:off x="3586111" y="5308055"/>
            <a:ext cx="2824" cy="49197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590605" y="5329382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cxnSp>
        <p:nvCxnSpPr>
          <p:cNvPr id="97" name="Connecteur droit avec flèche 96"/>
          <p:cNvCxnSpPr>
            <a:stCxn id="5" idx="1"/>
            <a:endCxn id="6" idx="3"/>
          </p:cNvCxnSpPr>
          <p:nvPr/>
        </p:nvCxnSpPr>
        <p:spPr>
          <a:xfrm flipH="1" flipV="1">
            <a:off x="7001861" y="4718613"/>
            <a:ext cx="522510" cy="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6083861" y="5169688"/>
            <a:ext cx="2824" cy="63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040305" y="1302262"/>
            <a:ext cx="412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YES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6078476" y="526228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09" name="Rectangle à coins arrondis 108"/>
          <p:cNvSpPr/>
          <p:nvPr/>
        </p:nvSpPr>
        <p:spPr>
          <a:xfrm>
            <a:off x="5028033" y="3457232"/>
            <a:ext cx="2114480" cy="49014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no recipes error message</a:t>
            </a:r>
            <a:endParaRPr lang="fr-FR" sz="1100" dirty="0"/>
          </a:p>
        </p:txBody>
      </p:sp>
      <p:cxnSp>
        <p:nvCxnSpPr>
          <p:cNvPr id="117" name="Connecteur droit avec flèche 116"/>
          <p:cNvCxnSpPr>
            <a:stCxn id="6" idx="0"/>
            <a:endCxn id="109" idx="2"/>
          </p:cNvCxnSpPr>
          <p:nvPr/>
        </p:nvCxnSpPr>
        <p:spPr>
          <a:xfrm flipV="1">
            <a:off x="6083861" y="3947381"/>
            <a:ext cx="1412" cy="32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à coins arrondis 118"/>
          <p:cNvSpPr/>
          <p:nvPr/>
        </p:nvSpPr>
        <p:spPr>
          <a:xfrm>
            <a:off x="228224" y="4267537"/>
            <a:ext cx="1836000" cy="902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the tag(s) to ALL the recipes</a:t>
            </a: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121" name="Connecteur droit avec flèche 120"/>
          <p:cNvCxnSpPr>
            <a:stCxn id="70" idx="1"/>
            <a:endCxn id="119" idx="3"/>
          </p:cNvCxnSpPr>
          <p:nvPr/>
        </p:nvCxnSpPr>
        <p:spPr>
          <a:xfrm flipH="1" flipV="1">
            <a:off x="2064224" y="4718613"/>
            <a:ext cx="464647" cy="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88984" y="5800030"/>
            <a:ext cx="2114480" cy="65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 to tag(s) only</a:t>
            </a:r>
            <a:endParaRPr lang="fr-FR" sz="1100" dirty="0"/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>
            <a:off x="1146224" y="5169688"/>
            <a:ext cx="0" cy="63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à coins arrondis 134"/>
          <p:cNvSpPr/>
          <p:nvPr/>
        </p:nvSpPr>
        <p:spPr>
          <a:xfrm>
            <a:off x="88984" y="6452662"/>
            <a:ext cx="2114480" cy="216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Result in Array: RecipeArray</a:t>
            </a:r>
            <a:endParaRPr lang="fr-FR" sz="1100" dirty="0"/>
          </a:p>
        </p:txBody>
      </p:sp>
      <p:sp>
        <p:nvSpPr>
          <p:cNvPr id="136" name="Rectangle à coins arrondis 135"/>
          <p:cNvSpPr/>
          <p:nvPr/>
        </p:nvSpPr>
        <p:spPr>
          <a:xfrm>
            <a:off x="5023797" y="6457002"/>
            <a:ext cx="2118716" cy="216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Result in Array: RecipeArray</a:t>
            </a:r>
            <a:endParaRPr lang="fr-FR" sz="1100" dirty="0"/>
          </a:p>
        </p:txBody>
      </p:sp>
      <p:sp>
        <p:nvSpPr>
          <p:cNvPr id="137" name="Rectangle à coins arrondis 136"/>
          <p:cNvSpPr/>
          <p:nvPr/>
        </p:nvSpPr>
        <p:spPr>
          <a:xfrm>
            <a:off x="7524371" y="6457002"/>
            <a:ext cx="2120126" cy="216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Array: </a:t>
            </a:r>
            <a:r>
              <a:rPr lang="fr-FR" sz="1100" dirty="0" smtClean="0"/>
              <a:t>sortedrecipesLeftArray</a:t>
            </a:r>
            <a:endParaRPr lang="fr-FR" sz="1100" dirty="0"/>
          </a:p>
        </p:txBody>
      </p:sp>
      <p:sp>
        <p:nvSpPr>
          <p:cNvPr id="38" name="Losange 37"/>
          <p:cNvSpPr/>
          <p:nvPr/>
        </p:nvSpPr>
        <p:spPr>
          <a:xfrm>
            <a:off x="5205352" y="2083563"/>
            <a:ext cx="1809698" cy="1194596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Is the user input in the Ingredients</a:t>
            </a:r>
          </a:p>
        </p:txBody>
      </p:sp>
      <p:cxnSp>
        <p:nvCxnSpPr>
          <p:cNvPr id="58" name="Connecteur droit avec flèche 57"/>
          <p:cNvCxnSpPr>
            <a:stCxn id="4" idx="2"/>
            <a:endCxn id="38" idx="0"/>
          </p:cNvCxnSpPr>
          <p:nvPr/>
        </p:nvCxnSpPr>
        <p:spPr>
          <a:xfrm flipH="1">
            <a:off x="6110201" y="1896221"/>
            <a:ext cx="1" cy="187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6118985" y="1853494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NO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62" name="Connecteur droit avec flèche 61"/>
          <p:cNvCxnSpPr>
            <a:stCxn id="38" idx="3"/>
            <a:endCxn id="105" idx="1"/>
          </p:cNvCxnSpPr>
          <p:nvPr/>
        </p:nvCxnSpPr>
        <p:spPr>
          <a:xfrm flipV="1">
            <a:off x="7015050" y="2677612"/>
            <a:ext cx="688704" cy="32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7001861" y="2680861"/>
            <a:ext cx="412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YES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99" name="Rectangle à coins arrondis 98"/>
          <p:cNvSpPr/>
          <p:nvPr/>
        </p:nvSpPr>
        <p:spPr>
          <a:xfrm>
            <a:off x="228223" y="4749324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Arrays: recipes &amp;</a:t>
            </a:r>
          </a:p>
          <a:p>
            <a:pPr algn="ctr"/>
            <a:r>
              <a:rPr lang="fr-FR" sz="1100" dirty="0" smtClean="0"/>
              <a:t>tagListArray</a:t>
            </a:r>
            <a:endParaRPr lang="fr-FR" sz="1100" dirty="0"/>
          </a:p>
        </p:txBody>
      </p:sp>
      <p:sp>
        <p:nvSpPr>
          <p:cNvPr id="100" name="Rectangle à coins arrondis 99"/>
          <p:cNvSpPr/>
          <p:nvPr/>
        </p:nvSpPr>
        <p:spPr>
          <a:xfrm>
            <a:off x="5164842" y="4750253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Arrays: </a:t>
            </a:r>
            <a:r>
              <a:rPr lang="fr-FR" sz="1100" dirty="0" smtClean="0"/>
              <a:t>sortedrecipesLeftArray &amp;</a:t>
            </a:r>
          </a:p>
          <a:p>
            <a:pPr algn="ctr"/>
            <a:r>
              <a:rPr lang="fr-FR" sz="1100" dirty="0" smtClean="0"/>
              <a:t>tagListArray</a:t>
            </a:r>
            <a:endParaRPr lang="fr-FR" sz="1100" dirty="0"/>
          </a:p>
        </p:txBody>
      </p:sp>
      <p:sp>
        <p:nvSpPr>
          <p:cNvPr id="104" name="ZoneTexte 103"/>
          <p:cNvSpPr txBox="1"/>
          <p:nvPr/>
        </p:nvSpPr>
        <p:spPr>
          <a:xfrm>
            <a:off x="228223" y="246638"/>
            <a:ext cx="2897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Primary Search: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Algorithm 1</a:t>
            </a:r>
            <a:r>
              <a:rPr lang="en-GB" dirty="0" smtClean="0"/>
              <a:t>:</a:t>
            </a:r>
          </a:p>
          <a:p>
            <a:r>
              <a:rPr lang="en-GB" dirty="0" smtClean="0"/>
              <a:t>Implementation using either </a:t>
            </a:r>
            <a:r>
              <a:rPr lang="en-GB" dirty="0" err="1" smtClean="0"/>
              <a:t>ForEach</a:t>
            </a:r>
            <a:r>
              <a:rPr lang="en-GB" dirty="0" smtClean="0"/>
              <a:t> or classic For Loop.</a:t>
            </a:r>
            <a:endParaRPr lang="fr-FR" dirty="0"/>
          </a:p>
        </p:txBody>
      </p:sp>
      <p:sp>
        <p:nvSpPr>
          <p:cNvPr id="105" name="Rectangle à coins arrondis 104"/>
          <p:cNvSpPr/>
          <p:nvPr/>
        </p:nvSpPr>
        <p:spPr>
          <a:xfrm>
            <a:off x="7703754" y="2231519"/>
            <a:ext cx="1778280" cy="89218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Push corresponding recipes to</a:t>
            </a:r>
            <a:r>
              <a:rPr lang="fr-FR" sz="1100" dirty="0" smtClean="0"/>
              <a:t> sortedrecipesLeftArray</a:t>
            </a:r>
          </a:p>
          <a:p>
            <a:pPr algn="ctr"/>
            <a:r>
              <a:rPr lang="fr-FR" sz="1100" dirty="0" smtClean="0"/>
              <a:t>array</a:t>
            </a:r>
            <a:r>
              <a:rPr lang="en-GB" sz="1100" dirty="0" smtClean="0"/>
              <a:t> </a:t>
            </a:r>
            <a:endParaRPr lang="fr-FR" sz="1100" dirty="0"/>
          </a:p>
        </p:txBody>
      </p:sp>
      <p:cxnSp>
        <p:nvCxnSpPr>
          <p:cNvPr id="84" name="Connecteur en angle 83"/>
          <p:cNvCxnSpPr>
            <a:stCxn id="4" idx="3"/>
            <a:endCxn id="105" idx="0"/>
          </p:cNvCxnSpPr>
          <p:nvPr/>
        </p:nvCxnSpPr>
        <p:spPr>
          <a:xfrm>
            <a:off x="7015050" y="1302262"/>
            <a:ext cx="1577844" cy="92925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>
            <a:stCxn id="105" idx="2"/>
            <a:endCxn id="5" idx="0"/>
          </p:cNvCxnSpPr>
          <p:nvPr/>
        </p:nvCxnSpPr>
        <p:spPr>
          <a:xfrm flipH="1">
            <a:off x="8584435" y="3123705"/>
            <a:ext cx="8459" cy="10154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28223" y="1712606"/>
            <a:ext cx="2974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00" b="1" u="sng" dirty="0"/>
              <a:t>Note: </a:t>
            </a:r>
            <a:r>
              <a:rPr lang="en-GB" sz="1000" dirty="0"/>
              <a:t>To increase the chances of a successful search all the user input data &amp; recipe data is "cleaned" before the search. </a:t>
            </a:r>
            <a:r>
              <a:rPr lang="en-GB" sz="1000" dirty="0" smtClean="0"/>
              <a:t>(i.e., </a:t>
            </a:r>
            <a:r>
              <a:rPr lang="en-GB" sz="1000" dirty="0"/>
              <a:t>the text has all accents removed &amp; changed to lower case letters).</a:t>
            </a:r>
            <a:endParaRPr lang="fr-FR" sz="1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697" y="106160"/>
            <a:ext cx="2125307" cy="73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68019" y="287913"/>
            <a:ext cx="2121335" cy="425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User Primary search Input</a:t>
            </a:r>
            <a:endParaRPr lang="fr-FR" sz="1100" dirty="0"/>
          </a:p>
        </p:txBody>
      </p:sp>
      <p:sp>
        <p:nvSpPr>
          <p:cNvPr id="4" name="Losange 3"/>
          <p:cNvSpPr/>
          <p:nvPr/>
        </p:nvSpPr>
        <p:spPr>
          <a:xfrm>
            <a:off x="5071798" y="913706"/>
            <a:ext cx="2120127" cy="1399386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Is the user input in the Names, the Descriptions or Ingredients</a:t>
            </a:r>
          </a:p>
        </p:txBody>
      </p:sp>
      <p:sp>
        <p:nvSpPr>
          <p:cNvPr id="5" name="Losange 4"/>
          <p:cNvSpPr/>
          <p:nvPr/>
        </p:nvSpPr>
        <p:spPr>
          <a:xfrm>
            <a:off x="7564356" y="3485029"/>
            <a:ext cx="2120127" cy="1399386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Ingredient(s), Appliance(s) or Utensil(s) chosen already?</a:t>
            </a:r>
          </a:p>
          <a:p>
            <a:pPr algn="ctr"/>
            <a:r>
              <a:rPr lang="en-GB" sz="1100" dirty="0" smtClean="0"/>
              <a:t>tag(s)</a:t>
            </a:r>
            <a:endParaRPr lang="fr-FR" sz="11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205847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the tag(s) to the REMAINING recipes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24" name="Connecteur droit avec flèche 23"/>
          <p:cNvCxnSpPr>
            <a:stCxn id="3" idx="2"/>
            <a:endCxn id="4" idx="0"/>
          </p:cNvCxnSpPr>
          <p:nvPr/>
        </p:nvCxnSpPr>
        <p:spPr>
          <a:xfrm>
            <a:off x="6128687" y="713385"/>
            <a:ext cx="3175" cy="200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62896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70003" y="5483190"/>
            <a:ext cx="2114480" cy="78129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to main search input only</a:t>
            </a:r>
            <a:endParaRPr lang="fr-FR" sz="1100" dirty="0"/>
          </a:p>
        </p:txBody>
      </p:sp>
      <p:cxnSp>
        <p:nvCxnSpPr>
          <p:cNvPr id="28" name="Connecteur droit avec flèche 27"/>
          <p:cNvCxnSpPr>
            <a:stCxn id="5" idx="2"/>
            <a:endCxn id="26" idx="0"/>
          </p:cNvCxnSpPr>
          <p:nvPr/>
        </p:nvCxnSpPr>
        <p:spPr>
          <a:xfrm>
            <a:off x="8624420" y="4884415"/>
            <a:ext cx="2823" cy="598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129319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648998" y="163949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6131862" y="3367723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2568857" y="5483190"/>
            <a:ext cx="2114480" cy="7812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no recipes error message</a:t>
            </a:r>
            <a:endParaRPr lang="fr-FR" sz="1100" dirty="0"/>
          </a:p>
        </p:txBody>
      </p:sp>
      <p:cxnSp>
        <p:nvCxnSpPr>
          <p:cNvPr id="63" name="Connecteur en angle 62"/>
          <p:cNvCxnSpPr>
            <a:stCxn id="4" idx="1"/>
            <a:endCxn id="70" idx="0"/>
          </p:cNvCxnSpPr>
          <p:nvPr/>
        </p:nvCxnSpPr>
        <p:spPr>
          <a:xfrm rot="10800000" flipV="1">
            <a:off x="3623274" y="1613399"/>
            <a:ext cx="1448524" cy="1871630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8630206" y="488892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NO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5069431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to main search &amp; tags</a:t>
            </a:r>
          </a:p>
        </p:txBody>
      </p:sp>
      <p:sp>
        <p:nvSpPr>
          <p:cNvPr id="70" name="Losange 69"/>
          <p:cNvSpPr/>
          <p:nvPr/>
        </p:nvSpPr>
        <p:spPr>
          <a:xfrm>
            <a:off x="2563210" y="3485029"/>
            <a:ext cx="2120127" cy="1399386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Ingredient(s), Appliance(s) or Utensil(s) chosen already?</a:t>
            </a:r>
          </a:p>
          <a:p>
            <a:pPr algn="ctr"/>
            <a:r>
              <a:rPr lang="en-GB" sz="1100" dirty="0" smtClean="0"/>
              <a:t>tag(s)</a:t>
            </a:r>
            <a:endParaRPr lang="fr-FR" sz="1100" dirty="0"/>
          </a:p>
        </p:txBody>
      </p:sp>
      <p:cxnSp>
        <p:nvCxnSpPr>
          <p:cNvPr id="75" name="Connecteur droit avec flèche 74"/>
          <p:cNvCxnSpPr>
            <a:stCxn id="70" idx="2"/>
            <a:endCxn id="61" idx="0"/>
          </p:cNvCxnSpPr>
          <p:nvPr/>
        </p:nvCxnSpPr>
        <p:spPr>
          <a:xfrm>
            <a:off x="3623274" y="4884415"/>
            <a:ext cx="2823" cy="59877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630591" y="4884415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cxnSp>
        <p:nvCxnSpPr>
          <p:cNvPr id="87" name="Connecteur en angle 86"/>
          <p:cNvCxnSpPr>
            <a:stCxn id="4" idx="3"/>
            <a:endCxn id="5" idx="0"/>
          </p:cNvCxnSpPr>
          <p:nvPr/>
        </p:nvCxnSpPr>
        <p:spPr>
          <a:xfrm>
            <a:off x="7191925" y="1613399"/>
            <a:ext cx="1432495" cy="187163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>
            <a:stCxn id="5" idx="1"/>
            <a:endCxn id="6" idx="3"/>
          </p:cNvCxnSpPr>
          <p:nvPr/>
        </p:nvCxnSpPr>
        <p:spPr>
          <a:xfrm flipH="1">
            <a:off x="7041847" y="4184722"/>
            <a:ext cx="52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6123847" y="4724722"/>
            <a:ext cx="2824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189354" y="164014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YES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6118462" y="4724722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09" name="Rectangle à coins arrondis 108"/>
          <p:cNvSpPr/>
          <p:nvPr/>
        </p:nvSpPr>
        <p:spPr>
          <a:xfrm>
            <a:off x="5068019" y="2583092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no recipes error message</a:t>
            </a:r>
            <a:endParaRPr lang="fr-FR" sz="1100" dirty="0"/>
          </a:p>
        </p:txBody>
      </p:sp>
      <p:cxnSp>
        <p:nvCxnSpPr>
          <p:cNvPr id="117" name="Connecteur droit avec flèche 116"/>
          <p:cNvCxnSpPr>
            <a:stCxn id="6" idx="0"/>
            <a:endCxn id="109" idx="2"/>
          </p:cNvCxnSpPr>
          <p:nvPr/>
        </p:nvCxnSpPr>
        <p:spPr>
          <a:xfrm flipV="1">
            <a:off x="6123847" y="3364383"/>
            <a:ext cx="1412" cy="28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à coins arrondis 118"/>
          <p:cNvSpPr/>
          <p:nvPr/>
        </p:nvSpPr>
        <p:spPr>
          <a:xfrm>
            <a:off x="268210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the tag(s) to ALL the recipes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121" name="Connecteur droit avec flèche 120"/>
          <p:cNvCxnSpPr>
            <a:stCxn id="70" idx="1"/>
            <a:endCxn id="119" idx="3"/>
          </p:cNvCxnSpPr>
          <p:nvPr/>
        </p:nvCxnSpPr>
        <p:spPr>
          <a:xfrm flipH="1">
            <a:off x="2104210" y="4184722"/>
            <a:ext cx="45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128970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 to tag(s) only</a:t>
            </a:r>
            <a:endParaRPr lang="fr-FR" sz="1100" dirty="0"/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>
            <a:off x="1186210" y="4724722"/>
            <a:ext cx="0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à coins arrondis 132"/>
          <p:cNvSpPr/>
          <p:nvPr/>
        </p:nvSpPr>
        <p:spPr>
          <a:xfrm>
            <a:off x="5205846" y="4229578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Arrays: </a:t>
            </a:r>
            <a:r>
              <a:rPr lang="fr-FR" sz="1100" dirty="0" smtClean="0"/>
              <a:t>sortedrecipesLeftArray &amp;</a:t>
            </a:r>
          </a:p>
          <a:p>
            <a:pPr algn="ctr"/>
            <a:r>
              <a:rPr lang="fr-FR" sz="1100" dirty="0" smtClean="0"/>
              <a:t>tagListArray</a:t>
            </a:r>
            <a:endParaRPr lang="fr-FR" sz="1100" dirty="0"/>
          </a:p>
        </p:txBody>
      </p:sp>
      <p:sp>
        <p:nvSpPr>
          <p:cNvPr id="134" name="Rectangle à coins arrondis 133"/>
          <p:cNvSpPr/>
          <p:nvPr/>
        </p:nvSpPr>
        <p:spPr>
          <a:xfrm>
            <a:off x="268209" y="4222505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Arrays: recipes &amp;</a:t>
            </a:r>
          </a:p>
          <a:p>
            <a:pPr algn="ctr"/>
            <a:r>
              <a:rPr lang="fr-FR" sz="1100" dirty="0" smtClean="0"/>
              <a:t>tagListArray</a:t>
            </a:r>
            <a:endParaRPr lang="fr-FR" sz="1100" dirty="0"/>
          </a:p>
        </p:txBody>
      </p:sp>
      <p:sp>
        <p:nvSpPr>
          <p:cNvPr id="135" name="Rectangle à coins arrondis 134"/>
          <p:cNvSpPr/>
          <p:nvPr/>
        </p:nvSpPr>
        <p:spPr>
          <a:xfrm>
            <a:off x="128970" y="6264480"/>
            <a:ext cx="2114480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Result in Array: RecipeArray</a:t>
            </a:r>
            <a:endParaRPr lang="fr-FR" sz="1100" dirty="0"/>
          </a:p>
        </p:txBody>
      </p:sp>
      <p:sp>
        <p:nvSpPr>
          <p:cNvPr id="136" name="Rectangle à coins arrondis 135"/>
          <p:cNvSpPr/>
          <p:nvPr/>
        </p:nvSpPr>
        <p:spPr>
          <a:xfrm>
            <a:off x="5068019" y="6262044"/>
            <a:ext cx="2121335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Result in Array: RecipeArray</a:t>
            </a:r>
            <a:endParaRPr lang="fr-FR" sz="1100" dirty="0"/>
          </a:p>
        </p:txBody>
      </p:sp>
      <p:sp>
        <p:nvSpPr>
          <p:cNvPr id="137" name="Rectangle à coins arrondis 136"/>
          <p:cNvSpPr/>
          <p:nvPr/>
        </p:nvSpPr>
        <p:spPr>
          <a:xfrm>
            <a:off x="7564357" y="6262044"/>
            <a:ext cx="2120126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Array: </a:t>
            </a:r>
            <a:r>
              <a:rPr lang="fr-FR" sz="1100" dirty="0" smtClean="0"/>
              <a:t>sortedrecipesLeftArray</a:t>
            </a:r>
            <a:endParaRPr lang="fr-FR" sz="1100" dirty="0"/>
          </a:p>
        </p:txBody>
      </p:sp>
      <p:sp>
        <p:nvSpPr>
          <p:cNvPr id="139" name="ZoneTexte 138"/>
          <p:cNvSpPr txBox="1"/>
          <p:nvPr/>
        </p:nvSpPr>
        <p:spPr>
          <a:xfrm>
            <a:off x="268209" y="251720"/>
            <a:ext cx="2897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Primary Search: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Algorithm 2:</a:t>
            </a:r>
          </a:p>
          <a:p>
            <a:r>
              <a:rPr lang="en-GB" dirty="0" smtClean="0"/>
              <a:t>Implementation using higher order functions.</a:t>
            </a:r>
            <a:endParaRPr lang="fr-FR" dirty="0"/>
          </a:p>
        </p:txBody>
      </p:sp>
      <p:sp>
        <p:nvSpPr>
          <p:cNvPr id="141" name="Rectangle à coins arrondis 140"/>
          <p:cNvSpPr/>
          <p:nvPr/>
        </p:nvSpPr>
        <p:spPr>
          <a:xfrm>
            <a:off x="7752070" y="1169825"/>
            <a:ext cx="1778280" cy="89218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Push corresponding recipes to</a:t>
            </a:r>
            <a:r>
              <a:rPr lang="fr-FR" sz="1100" dirty="0" smtClean="0"/>
              <a:t> sortedrecipesLeftArray</a:t>
            </a:r>
          </a:p>
          <a:p>
            <a:pPr algn="ctr"/>
            <a:r>
              <a:rPr lang="fr-FR" sz="1100" dirty="0" smtClean="0"/>
              <a:t>array</a:t>
            </a:r>
            <a:r>
              <a:rPr lang="en-GB" sz="1100" dirty="0" smtClean="0"/>
              <a:t> </a:t>
            </a:r>
            <a:endParaRPr lang="fr-FR" sz="1100" dirty="0"/>
          </a:p>
        </p:txBody>
      </p:sp>
      <p:sp>
        <p:nvSpPr>
          <p:cNvPr id="41" name="ZoneTexte 40"/>
          <p:cNvSpPr txBox="1"/>
          <p:nvPr/>
        </p:nvSpPr>
        <p:spPr>
          <a:xfrm>
            <a:off x="228223" y="1712606"/>
            <a:ext cx="2974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00" b="1" u="sng" dirty="0"/>
              <a:t>Note: </a:t>
            </a:r>
            <a:r>
              <a:rPr lang="en-GB" sz="1000" dirty="0"/>
              <a:t>To increase the chances of a successful search all the user input data &amp; recipe data is "cleaned" before the search. </a:t>
            </a:r>
            <a:r>
              <a:rPr lang="en-GB" sz="1000" dirty="0" smtClean="0"/>
              <a:t>(i.e., </a:t>
            </a:r>
            <a:r>
              <a:rPr lang="en-GB" sz="1000" dirty="0"/>
              <a:t>the text has all accents removed &amp; changed to lower case letters).</a:t>
            </a:r>
            <a:endParaRPr lang="fr-FR" sz="1000" dirty="0"/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697" y="106160"/>
            <a:ext cx="2125307" cy="73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2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68019" y="132415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User adds/deletes Tag</a:t>
            </a:r>
          </a:p>
          <a:p>
            <a:pPr algn="ctr"/>
            <a:r>
              <a:rPr lang="en-GB" sz="1000" dirty="0" smtClean="0"/>
              <a:t>(ingredient, appliance or utensil)</a:t>
            </a:r>
            <a:endParaRPr lang="fr-FR" sz="1000" dirty="0"/>
          </a:p>
        </p:txBody>
      </p:sp>
      <p:sp>
        <p:nvSpPr>
          <p:cNvPr id="4" name="Losange 3"/>
          <p:cNvSpPr/>
          <p:nvPr/>
        </p:nvSpPr>
        <p:spPr>
          <a:xfrm>
            <a:off x="5074370" y="2281267"/>
            <a:ext cx="2120127" cy="1399386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Are there recipes in the array: </a:t>
            </a:r>
            <a:r>
              <a:rPr lang="fr-FR" sz="1200" dirty="0" smtClean="0"/>
              <a:t>sortedrecipesLeftArray</a:t>
            </a:r>
            <a:r>
              <a:rPr lang="en-GB" sz="1200" dirty="0" smtClean="0"/>
              <a:t> 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7706420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Compare the tag(s) to the REMAINING recipes</a:t>
            </a: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664478" y="2703960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cxnSp>
        <p:nvCxnSpPr>
          <p:cNvPr id="63" name="Connecteur en angle 62"/>
          <p:cNvCxnSpPr>
            <a:stCxn id="4" idx="1"/>
            <a:endCxn id="119" idx="0"/>
          </p:cNvCxnSpPr>
          <p:nvPr/>
        </p:nvCxnSpPr>
        <p:spPr>
          <a:xfrm rot="10800000" flipV="1">
            <a:off x="3641264" y="2980959"/>
            <a:ext cx="1433106" cy="661979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à coins arrondis 68"/>
          <p:cNvSpPr/>
          <p:nvPr/>
        </p:nvSpPr>
        <p:spPr>
          <a:xfrm>
            <a:off x="7570004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DISPLAY RECIPES</a:t>
            </a:r>
          </a:p>
        </p:txBody>
      </p:sp>
      <p:cxnSp>
        <p:nvCxnSpPr>
          <p:cNvPr id="87" name="Connecteur en angle 86"/>
          <p:cNvCxnSpPr>
            <a:stCxn id="4" idx="3"/>
            <a:endCxn id="6" idx="0"/>
          </p:cNvCxnSpPr>
          <p:nvPr/>
        </p:nvCxnSpPr>
        <p:spPr>
          <a:xfrm>
            <a:off x="7194497" y="2980960"/>
            <a:ext cx="1429923" cy="663762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8624420" y="4724722"/>
            <a:ext cx="2824" cy="75846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192996" y="270572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8619035" y="4724722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09" name="Rectangle à coins arrondis 108"/>
          <p:cNvSpPr/>
          <p:nvPr/>
        </p:nvSpPr>
        <p:spPr>
          <a:xfrm>
            <a:off x="5074370" y="5480753"/>
            <a:ext cx="2114984" cy="7812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DISPLAY NO RECIPES ERROR MESSAGE</a:t>
            </a:r>
            <a:endParaRPr lang="fr-FR" sz="1200" dirty="0"/>
          </a:p>
        </p:txBody>
      </p:sp>
      <p:sp>
        <p:nvSpPr>
          <p:cNvPr id="119" name="Rectangle à coins arrondis 118"/>
          <p:cNvSpPr/>
          <p:nvPr/>
        </p:nvSpPr>
        <p:spPr>
          <a:xfrm>
            <a:off x="2723264" y="3642939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Compare the tag(s) to ALL the recipes</a:t>
            </a: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sp>
        <p:nvSpPr>
          <p:cNvPr id="122" name="Rectangle à coins arrondis 121"/>
          <p:cNvSpPr/>
          <p:nvPr/>
        </p:nvSpPr>
        <p:spPr>
          <a:xfrm>
            <a:off x="2582064" y="5480753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DISPLAY RECIPES</a:t>
            </a:r>
            <a:endParaRPr lang="fr-FR" sz="1200" dirty="0"/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 flipH="1">
            <a:off x="3639304" y="4722939"/>
            <a:ext cx="1960" cy="75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à coins arrondis 132"/>
          <p:cNvSpPr/>
          <p:nvPr/>
        </p:nvSpPr>
        <p:spPr>
          <a:xfrm>
            <a:off x="7706419" y="4229578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Compare Arrays: </a:t>
            </a:r>
            <a:r>
              <a:rPr lang="fr-FR" sz="1050" dirty="0" smtClean="0"/>
              <a:t>sortedrecipesLeftArray &amp;</a:t>
            </a:r>
          </a:p>
          <a:p>
            <a:pPr algn="ctr"/>
            <a:r>
              <a:rPr lang="fr-FR" sz="1050" dirty="0" smtClean="0"/>
              <a:t>tagListArray</a:t>
            </a:r>
            <a:endParaRPr lang="fr-FR" sz="1050" dirty="0"/>
          </a:p>
        </p:txBody>
      </p:sp>
      <p:sp>
        <p:nvSpPr>
          <p:cNvPr id="134" name="Rectangle à coins arrondis 133"/>
          <p:cNvSpPr/>
          <p:nvPr/>
        </p:nvSpPr>
        <p:spPr>
          <a:xfrm>
            <a:off x="2723263" y="4220722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Compare Arrays: recipes &amp;</a:t>
            </a:r>
          </a:p>
          <a:p>
            <a:pPr algn="ctr"/>
            <a:r>
              <a:rPr lang="fr-FR" sz="1050" dirty="0" smtClean="0"/>
              <a:t>tagListArray</a:t>
            </a:r>
            <a:endParaRPr lang="fr-FR" sz="1050" dirty="0"/>
          </a:p>
        </p:txBody>
      </p:sp>
      <p:sp>
        <p:nvSpPr>
          <p:cNvPr id="135" name="Rectangle à coins arrondis 134"/>
          <p:cNvSpPr/>
          <p:nvPr/>
        </p:nvSpPr>
        <p:spPr>
          <a:xfrm>
            <a:off x="2746412" y="6262044"/>
            <a:ext cx="1836001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Result in Array: RecipeArray</a:t>
            </a:r>
            <a:endParaRPr lang="fr-FR" sz="1050" dirty="0"/>
          </a:p>
        </p:txBody>
      </p:sp>
      <p:sp>
        <p:nvSpPr>
          <p:cNvPr id="136" name="Rectangle à coins arrondis 135"/>
          <p:cNvSpPr/>
          <p:nvPr/>
        </p:nvSpPr>
        <p:spPr>
          <a:xfrm>
            <a:off x="7719608" y="6262044"/>
            <a:ext cx="1836001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Result in Array: RecipeArray</a:t>
            </a:r>
            <a:endParaRPr lang="fr-FR" sz="1050" dirty="0"/>
          </a:p>
        </p:txBody>
      </p:sp>
      <p:cxnSp>
        <p:nvCxnSpPr>
          <p:cNvPr id="21" name="Connecteur en angle 20"/>
          <p:cNvCxnSpPr>
            <a:stCxn id="6" idx="1"/>
            <a:endCxn id="109" idx="0"/>
          </p:cNvCxnSpPr>
          <p:nvPr/>
        </p:nvCxnSpPr>
        <p:spPr>
          <a:xfrm rot="10800000" flipV="1">
            <a:off x="6131862" y="4184721"/>
            <a:ext cx="1574558" cy="12960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7237935" y="390809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54" name="ZoneTexte 53"/>
          <p:cNvSpPr txBox="1"/>
          <p:nvPr/>
        </p:nvSpPr>
        <p:spPr>
          <a:xfrm>
            <a:off x="268209" y="251720"/>
            <a:ext cx="3586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Advanced Search (By Tag):</a:t>
            </a:r>
          </a:p>
          <a:p>
            <a:r>
              <a:rPr lang="en-GB" dirty="0" smtClean="0"/>
              <a:t>Ingredients, appliances or utensils.</a:t>
            </a:r>
            <a:endParaRPr lang="fr-FR" dirty="0"/>
          </a:p>
        </p:txBody>
      </p:sp>
      <p:sp>
        <p:nvSpPr>
          <p:cNvPr id="58" name="Rectangle à coins arrondis 57"/>
          <p:cNvSpPr/>
          <p:nvPr/>
        </p:nvSpPr>
        <p:spPr>
          <a:xfrm>
            <a:off x="5074370" y="1115441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Push/splice to/from array: </a:t>
            </a:r>
            <a:r>
              <a:rPr lang="fr-FR" sz="1200" dirty="0" smtClean="0"/>
              <a:t>tagListArray</a:t>
            </a:r>
          </a:p>
        </p:txBody>
      </p:sp>
      <p:cxnSp>
        <p:nvCxnSpPr>
          <p:cNvPr id="32" name="Connecteur droit avec flèche 31"/>
          <p:cNvCxnSpPr>
            <a:stCxn id="3" idx="2"/>
            <a:endCxn id="58" idx="0"/>
          </p:cNvCxnSpPr>
          <p:nvPr/>
        </p:nvCxnSpPr>
        <p:spPr>
          <a:xfrm>
            <a:off x="6128687" y="713385"/>
            <a:ext cx="6351" cy="40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58" idx="2"/>
            <a:endCxn id="4" idx="0"/>
          </p:cNvCxnSpPr>
          <p:nvPr/>
        </p:nvCxnSpPr>
        <p:spPr>
          <a:xfrm flipH="1">
            <a:off x="6134434" y="1696411"/>
            <a:ext cx="604" cy="58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697" y="106160"/>
            <a:ext cx="2125307" cy="73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68019" y="287913"/>
            <a:ext cx="2121335" cy="425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User Primary search Input</a:t>
            </a:r>
            <a:endParaRPr lang="fr-FR" sz="1100" dirty="0"/>
          </a:p>
        </p:txBody>
      </p:sp>
      <p:sp>
        <p:nvSpPr>
          <p:cNvPr id="4" name="Losange 3"/>
          <p:cNvSpPr/>
          <p:nvPr/>
        </p:nvSpPr>
        <p:spPr>
          <a:xfrm>
            <a:off x="5071798" y="913706"/>
            <a:ext cx="2120127" cy="1399386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Is the user input in the Names, the Descriptions or Ingredients</a:t>
            </a:r>
          </a:p>
        </p:txBody>
      </p:sp>
      <p:sp>
        <p:nvSpPr>
          <p:cNvPr id="5" name="Losange 4"/>
          <p:cNvSpPr/>
          <p:nvPr/>
        </p:nvSpPr>
        <p:spPr>
          <a:xfrm>
            <a:off x="7564356" y="3485029"/>
            <a:ext cx="2120127" cy="1399386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Ingredient(s), Appliance(s) or Utensil(s) chosen already?</a:t>
            </a:r>
          </a:p>
          <a:p>
            <a:pPr algn="ctr"/>
            <a:r>
              <a:rPr lang="en-GB" sz="1100" dirty="0" smtClean="0"/>
              <a:t>tag(s)</a:t>
            </a:r>
            <a:endParaRPr lang="fr-FR" sz="11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205847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the tag(s) to the REMAINING recipes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24" name="Connecteur droit avec flèche 23"/>
          <p:cNvCxnSpPr>
            <a:stCxn id="3" idx="2"/>
            <a:endCxn id="4" idx="0"/>
          </p:cNvCxnSpPr>
          <p:nvPr/>
        </p:nvCxnSpPr>
        <p:spPr>
          <a:xfrm>
            <a:off x="6128687" y="713385"/>
            <a:ext cx="3175" cy="200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62896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70003" y="5483190"/>
            <a:ext cx="2114480" cy="78129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to main search input only</a:t>
            </a:r>
            <a:endParaRPr lang="fr-FR" sz="1100" dirty="0"/>
          </a:p>
        </p:txBody>
      </p:sp>
      <p:cxnSp>
        <p:nvCxnSpPr>
          <p:cNvPr id="28" name="Connecteur droit avec flèche 27"/>
          <p:cNvCxnSpPr>
            <a:stCxn id="5" idx="2"/>
            <a:endCxn id="26" idx="0"/>
          </p:cNvCxnSpPr>
          <p:nvPr/>
        </p:nvCxnSpPr>
        <p:spPr>
          <a:xfrm>
            <a:off x="8624420" y="4884415"/>
            <a:ext cx="2823" cy="598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129319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648998" y="163949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6131862" y="3367723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2568857" y="5483190"/>
            <a:ext cx="2114480" cy="7812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no recipes error message</a:t>
            </a:r>
            <a:endParaRPr lang="fr-FR" sz="1100" dirty="0"/>
          </a:p>
        </p:txBody>
      </p:sp>
      <p:cxnSp>
        <p:nvCxnSpPr>
          <p:cNvPr id="63" name="Connecteur en angle 62"/>
          <p:cNvCxnSpPr>
            <a:stCxn id="4" idx="1"/>
            <a:endCxn id="70" idx="0"/>
          </p:cNvCxnSpPr>
          <p:nvPr/>
        </p:nvCxnSpPr>
        <p:spPr>
          <a:xfrm rot="10800000" flipV="1">
            <a:off x="3623274" y="1613399"/>
            <a:ext cx="1448524" cy="1871630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8630206" y="488892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NO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5069431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to main search &amp; tags</a:t>
            </a:r>
          </a:p>
        </p:txBody>
      </p:sp>
      <p:sp>
        <p:nvSpPr>
          <p:cNvPr id="70" name="Losange 69"/>
          <p:cNvSpPr/>
          <p:nvPr/>
        </p:nvSpPr>
        <p:spPr>
          <a:xfrm>
            <a:off x="2563210" y="3485029"/>
            <a:ext cx="2120127" cy="1399386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Ingredient(s), Appliance(s) or Utensil(s) chosen already?</a:t>
            </a:r>
          </a:p>
          <a:p>
            <a:pPr algn="ctr"/>
            <a:r>
              <a:rPr lang="en-GB" sz="1100" dirty="0" smtClean="0"/>
              <a:t>tag(s)</a:t>
            </a:r>
            <a:endParaRPr lang="fr-FR" sz="1100" dirty="0"/>
          </a:p>
        </p:txBody>
      </p:sp>
      <p:cxnSp>
        <p:nvCxnSpPr>
          <p:cNvPr id="75" name="Connecteur droit avec flèche 74"/>
          <p:cNvCxnSpPr>
            <a:stCxn id="70" idx="2"/>
            <a:endCxn id="61" idx="0"/>
          </p:cNvCxnSpPr>
          <p:nvPr/>
        </p:nvCxnSpPr>
        <p:spPr>
          <a:xfrm>
            <a:off x="3623274" y="4884415"/>
            <a:ext cx="2823" cy="59877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630591" y="4884415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cxnSp>
        <p:nvCxnSpPr>
          <p:cNvPr id="87" name="Connecteur en angle 86"/>
          <p:cNvCxnSpPr>
            <a:stCxn id="4" idx="3"/>
            <a:endCxn id="5" idx="0"/>
          </p:cNvCxnSpPr>
          <p:nvPr/>
        </p:nvCxnSpPr>
        <p:spPr>
          <a:xfrm>
            <a:off x="7191925" y="1613399"/>
            <a:ext cx="1432495" cy="187163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>
            <a:stCxn id="5" idx="1"/>
            <a:endCxn id="6" idx="3"/>
          </p:cNvCxnSpPr>
          <p:nvPr/>
        </p:nvCxnSpPr>
        <p:spPr>
          <a:xfrm flipH="1">
            <a:off x="7041847" y="4184722"/>
            <a:ext cx="52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6123847" y="4724722"/>
            <a:ext cx="2824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189354" y="164014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YES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6118462" y="4724722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09" name="Rectangle à coins arrondis 108"/>
          <p:cNvSpPr/>
          <p:nvPr/>
        </p:nvSpPr>
        <p:spPr>
          <a:xfrm>
            <a:off x="5068019" y="2583092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no recipes error message</a:t>
            </a:r>
            <a:endParaRPr lang="fr-FR" sz="1100" dirty="0"/>
          </a:p>
        </p:txBody>
      </p:sp>
      <p:cxnSp>
        <p:nvCxnSpPr>
          <p:cNvPr id="117" name="Connecteur droit avec flèche 116"/>
          <p:cNvCxnSpPr>
            <a:stCxn id="6" idx="0"/>
            <a:endCxn id="109" idx="2"/>
          </p:cNvCxnSpPr>
          <p:nvPr/>
        </p:nvCxnSpPr>
        <p:spPr>
          <a:xfrm flipV="1">
            <a:off x="6123847" y="3364383"/>
            <a:ext cx="1412" cy="28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à coins arrondis 118"/>
          <p:cNvSpPr/>
          <p:nvPr/>
        </p:nvSpPr>
        <p:spPr>
          <a:xfrm>
            <a:off x="268210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the tag(s) to ALL the recipes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121" name="Connecteur droit avec flèche 120"/>
          <p:cNvCxnSpPr>
            <a:stCxn id="70" idx="1"/>
            <a:endCxn id="119" idx="3"/>
          </p:cNvCxnSpPr>
          <p:nvPr/>
        </p:nvCxnSpPr>
        <p:spPr>
          <a:xfrm flipH="1">
            <a:off x="2104210" y="4184722"/>
            <a:ext cx="45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128970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 to tag(s) only</a:t>
            </a:r>
            <a:endParaRPr lang="fr-FR" sz="1100" dirty="0"/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>
            <a:off x="1186210" y="4724722"/>
            <a:ext cx="0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à coins arrondis 132"/>
          <p:cNvSpPr/>
          <p:nvPr/>
        </p:nvSpPr>
        <p:spPr>
          <a:xfrm>
            <a:off x="5205846" y="4229578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Arrays: </a:t>
            </a:r>
            <a:r>
              <a:rPr lang="fr-FR" sz="1100" dirty="0" smtClean="0"/>
              <a:t>sortedrecipesLeftArray &amp;</a:t>
            </a:r>
          </a:p>
          <a:p>
            <a:pPr algn="ctr"/>
            <a:r>
              <a:rPr lang="fr-FR" sz="1100" dirty="0" smtClean="0"/>
              <a:t>tagListArray</a:t>
            </a:r>
            <a:endParaRPr lang="fr-FR" sz="1100" dirty="0"/>
          </a:p>
        </p:txBody>
      </p:sp>
      <p:sp>
        <p:nvSpPr>
          <p:cNvPr id="134" name="Rectangle à coins arrondis 133"/>
          <p:cNvSpPr/>
          <p:nvPr/>
        </p:nvSpPr>
        <p:spPr>
          <a:xfrm>
            <a:off x="268209" y="4222505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Arrays: recipes &amp;</a:t>
            </a:r>
          </a:p>
          <a:p>
            <a:pPr algn="ctr"/>
            <a:r>
              <a:rPr lang="fr-FR" sz="1100" dirty="0" smtClean="0"/>
              <a:t>tagListArray</a:t>
            </a:r>
            <a:endParaRPr lang="fr-FR" sz="1100" dirty="0"/>
          </a:p>
        </p:txBody>
      </p:sp>
      <p:sp>
        <p:nvSpPr>
          <p:cNvPr id="135" name="Rectangle à coins arrondis 134"/>
          <p:cNvSpPr/>
          <p:nvPr/>
        </p:nvSpPr>
        <p:spPr>
          <a:xfrm>
            <a:off x="128970" y="6264480"/>
            <a:ext cx="2114480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Result in Array: RecipeArray</a:t>
            </a:r>
            <a:endParaRPr lang="fr-FR" sz="1100" dirty="0"/>
          </a:p>
        </p:txBody>
      </p:sp>
      <p:sp>
        <p:nvSpPr>
          <p:cNvPr id="136" name="Rectangle à coins arrondis 135"/>
          <p:cNvSpPr/>
          <p:nvPr/>
        </p:nvSpPr>
        <p:spPr>
          <a:xfrm>
            <a:off x="5068019" y="6262044"/>
            <a:ext cx="2121335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Result in Array: RecipeArray</a:t>
            </a:r>
            <a:endParaRPr lang="fr-FR" sz="1100" dirty="0"/>
          </a:p>
        </p:txBody>
      </p:sp>
      <p:sp>
        <p:nvSpPr>
          <p:cNvPr id="137" name="Rectangle à coins arrondis 136"/>
          <p:cNvSpPr/>
          <p:nvPr/>
        </p:nvSpPr>
        <p:spPr>
          <a:xfrm>
            <a:off x="7564357" y="6262044"/>
            <a:ext cx="2120126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Array: </a:t>
            </a:r>
            <a:r>
              <a:rPr lang="fr-FR" sz="1100" dirty="0" smtClean="0"/>
              <a:t>sortedrecipesLeftArray</a:t>
            </a:r>
            <a:endParaRPr lang="fr-FR" sz="1100" dirty="0"/>
          </a:p>
        </p:txBody>
      </p:sp>
      <p:sp>
        <p:nvSpPr>
          <p:cNvPr id="141" name="Rectangle à coins arrondis 140"/>
          <p:cNvSpPr/>
          <p:nvPr/>
        </p:nvSpPr>
        <p:spPr>
          <a:xfrm>
            <a:off x="7752070" y="1169825"/>
            <a:ext cx="1778280" cy="89218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Push corresponding recipes to</a:t>
            </a:r>
            <a:r>
              <a:rPr lang="fr-FR" sz="1100" dirty="0" smtClean="0"/>
              <a:t> sortedrecipesLeftArray</a:t>
            </a:r>
          </a:p>
          <a:p>
            <a:pPr algn="ctr"/>
            <a:r>
              <a:rPr lang="fr-FR" sz="1100" dirty="0" smtClean="0"/>
              <a:t>array</a:t>
            </a:r>
            <a:r>
              <a:rPr lang="en-GB" sz="1100" dirty="0" smtClean="0"/>
              <a:t> </a:t>
            </a:r>
            <a:endParaRPr lang="fr-FR" sz="1100" dirty="0"/>
          </a:p>
        </p:txBody>
      </p:sp>
      <p:sp>
        <p:nvSpPr>
          <p:cNvPr id="41" name="ZoneTexte 40"/>
          <p:cNvSpPr txBox="1"/>
          <p:nvPr/>
        </p:nvSpPr>
        <p:spPr>
          <a:xfrm>
            <a:off x="9081998" y="2313092"/>
            <a:ext cx="2974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00" b="1" u="sng" dirty="0"/>
              <a:t>Note: </a:t>
            </a:r>
            <a:r>
              <a:rPr lang="en-GB" sz="1000" dirty="0"/>
              <a:t>To increase the chances of a successful search all the user input data &amp; recipe data is "cleaned" before the search. </a:t>
            </a:r>
            <a:r>
              <a:rPr lang="en-GB" sz="1000" dirty="0" smtClean="0"/>
              <a:t>(i.e., </a:t>
            </a:r>
            <a:r>
              <a:rPr lang="en-GB" sz="1000" dirty="0"/>
              <a:t>the text has all accents removed &amp; changed to lower case letters).</a:t>
            </a:r>
            <a:endParaRPr lang="fr-FR" sz="1000" dirty="0"/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697" y="106160"/>
            <a:ext cx="2125307" cy="737513"/>
          </a:xfrm>
          <a:prstGeom prst="rect">
            <a:avLst/>
          </a:prstGeom>
        </p:spPr>
      </p:pic>
      <p:sp>
        <p:nvSpPr>
          <p:cNvPr id="40" name="Losange 39"/>
          <p:cNvSpPr/>
          <p:nvPr/>
        </p:nvSpPr>
        <p:spPr>
          <a:xfrm>
            <a:off x="128970" y="1866994"/>
            <a:ext cx="2120127" cy="1399386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Are there recipes in the array: </a:t>
            </a:r>
            <a:r>
              <a:rPr lang="fr-FR" sz="1200" dirty="0" smtClean="0"/>
              <a:t>sortedrecipesLeftArray</a:t>
            </a:r>
            <a:r>
              <a:rPr lang="en-GB" sz="1200" dirty="0" smtClean="0"/>
              <a:t> </a:t>
            </a:r>
          </a:p>
        </p:txBody>
      </p:sp>
      <p:sp>
        <p:nvSpPr>
          <p:cNvPr id="43" name="Rectangle à coins arrondis 42"/>
          <p:cNvSpPr/>
          <p:nvPr/>
        </p:nvSpPr>
        <p:spPr>
          <a:xfrm>
            <a:off x="128970" y="1016024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Push/splice to/from array: </a:t>
            </a:r>
            <a:r>
              <a:rPr lang="fr-FR" sz="1200" dirty="0" smtClean="0"/>
              <a:t>tagListArray</a:t>
            </a:r>
          </a:p>
        </p:txBody>
      </p:sp>
      <p:sp>
        <p:nvSpPr>
          <p:cNvPr id="44" name="Rectangle à coins arrondis 43"/>
          <p:cNvSpPr/>
          <p:nvPr/>
        </p:nvSpPr>
        <p:spPr>
          <a:xfrm>
            <a:off x="128970" y="132415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User adds/deletes Tag</a:t>
            </a:r>
          </a:p>
          <a:p>
            <a:pPr algn="ctr"/>
            <a:r>
              <a:rPr lang="en-GB" sz="1000" dirty="0" smtClean="0"/>
              <a:t>(ingredient, appliance or utensil)</a:t>
            </a:r>
            <a:endParaRPr lang="fr-FR" sz="1000" dirty="0"/>
          </a:p>
        </p:txBody>
      </p:sp>
      <p:cxnSp>
        <p:nvCxnSpPr>
          <p:cNvPr id="7" name="Connecteur droit avec flèche 6"/>
          <p:cNvCxnSpPr>
            <a:stCxn id="44" idx="2"/>
            <a:endCxn id="43" idx="0"/>
          </p:cNvCxnSpPr>
          <p:nvPr/>
        </p:nvCxnSpPr>
        <p:spPr>
          <a:xfrm>
            <a:off x="1189638" y="713385"/>
            <a:ext cx="0" cy="302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43" idx="2"/>
            <a:endCxn id="40" idx="0"/>
          </p:cNvCxnSpPr>
          <p:nvPr/>
        </p:nvCxnSpPr>
        <p:spPr>
          <a:xfrm flipH="1">
            <a:off x="1189034" y="1596994"/>
            <a:ext cx="604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40" idx="2"/>
            <a:endCxn id="119" idx="0"/>
          </p:cNvCxnSpPr>
          <p:nvPr/>
        </p:nvCxnSpPr>
        <p:spPr>
          <a:xfrm flipH="1">
            <a:off x="1186210" y="3266380"/>
            <a:ext cx="2824" cy="37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1186209" y="327135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cxnSp>
        <p:nvCxnSpPr>
          <p:cNvPr id="51" name="Connecteur en angle 50"/>
          <p:cNvCxnSpPr>
            <a:stCxn id="40" idx="3"/>
          </p:cNvCxnSpPr>
          <p:nvPr/>
        </p:nvCxnSpPr>
        <p:spPr>
          <a:xfrm>
            <a:off x="2249097" y="2566687"/>
            <a:ext cx="2956750" cy="1618035"/>
          </a:xfrm>
          <a:prstGeom prst="bentConnector3">
            <a:avLst>
              <a:gd name="adj1" fmla="val 86906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2243450" y="2566910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55" name="ZoneTexte 54"/>
          <p:cNvSpPr txBox="1"/>
          <p:nvPr/>
        </p:nvSpPr>
        <p:spPr>
          <a:xfrm>
            <a:off x="9598674" y="901251"/>
            <a:ext cx="2527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complete</a:t>
            </a:r>
            <a:r>
              <a:rPr lang="fr-FR" dirty="0" smtClean="0"/>
              <a:t> model (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algorithm</a:t>
            </a:r>
            <a:r>
              <a:rPr lang="fr-FR" dirty="0" smtClean="0"/>
              <a:t> 2)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090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49533" y="106160"/>
            <a:ext cx="2121335" cy="425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Utilisateur </a:t>
            </a:r>
            <a:r>
              <a:rPr lang="en-GB" sz="1000" dirty="0" err="1"/>
              <a:t>Recherche</a:t>
            </a:r>
            <a:r>
              <a:rPr lang="en-GB" sz="1000" dirty="0"/>
              <a:t> </a:t>
            </a:r>
            <a:r>
              <a:rPr lang="en-GB" sz="1000" dirty="0" err="1"/>
              <a:t>primaire</a:t>
            </a:r>
            <a:r>
              <a:rPr lang="en-GB" sz="1000" dirty="0"/>
              <a:t> Entrée</a:t>
            </a:r>
          </a:p>
        </p:txBody>
      </p:sp>
      <p:sp>
        <p:nvSpPr>
          <p:cNvPr id="4" name="Losange 3"/>
          <p:cNvSpPr/>
          <p:nvPr/>
        </p:nvSpPr>
        <p:spPr>
          <a:xfrm>
            <a:off x="5205353" y="708303"/>
            <a:ext cx="1809697" cy="1187918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Est-ce que l'entrée de l'utilisateur dans les Noms ou les Descriptions</a:t>
            </a:r>
          </a:p>
        </p:txBody>
      </p:sp>
      <p:sp>
        <p:nvSpPr>
          <p:cNvPr id="5" name="Losange 4"/>
          <p:cNvSpPr/>
          <p:nvPr/>
        </p:nvSpPr>
        <p:spPr>
          <a:xfrm>
            <a:off x="7524371" y="4139113"/>
            <a:ext cx="2120127" cy="116894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Ingrédient(s), appareil(s) ou ustensile(s) déjà </a:t>
            </a:r>
            <a:r>
              <a:rPr lang="fr-FR" sz="1000" dirty="0" smtClean="0"/>
              <a:t>choisis ?</a:t>
            </a:r>
            <a:endParaRPr lang="fr-FR" sz="1000" dirty="0"/>
          </a:p>
          <a:p>
            <a:pPr algn="ctr"/>
            <a:r>
              <a:rPr lang="fr-FR" sz="1000" dirty="0" smtClean="0"/>
              <a:t>« tag(s) »</a:t>
            </a:r>
            <a:endParaRPr lang="fr-FR" sz="10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165861" y="4267537"/>
            <a:ext cx="1836000" cy="902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le(s) tag(s) aux recettes </a:t>
            </a:r>
            <a:r>
              <a:rPr lang="fr-FR" sz="1000" dirty="0" smtClean="0"/>
              <a:t>RESTANTES</a:t>
            </a:r>
            <a:r>
              <a:rPr lang="fr-FR" sz="1200" dirty="0" smtClean="0"/>
              <a:t>.</a:t>
            </a:r>
            <a:endParaRPr lang="fr-FR" sz="1200" dirty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24" name="Connecteur droit avec flèche 23"/>
          <p:cNvCxnSpPr>
            <a:stCxn id="3" idx="2"/>
            <a:endCxn id="4" idx="0"/>
          </p:cNvCxnSpPr>
          <p:nvPr/>
        </p:nvCxnSpPr>
        <p:spPr>
          <a:xfrm>
            <a:off x="6110201" y="531632"/>
            <a:ext cx="1" cy="1766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22910" y="4354026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30017" y="5800031"/>
            <a:ext cx="2114480" cy="65263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Afficher uniquement les recettes correspondant à l'entrée de la recherche principale</a:t>
            </a:r>
            <a:endParaRPr lang="fr-FR" sz="1000" dirty="0"/>
          </a:p>
        </p:txBody>
      </p:sp>
      <p:cxnSp>
        <p:nvCxnSpPr>
          <p:cNvPr id="28" name="Connecteur droit avec flèche 27"/>
          <p:cNvCxnSpPr>
            <a:stCxn id="5" idx="2"/>
            <a:endCxn id="26" idx="0"/>
          </p:cNvCxnSpPr>
          <p:nvPr/>
        </p:nvCxnSpPr>
        <p:spPr>
          <a:xfrm>
            <a:off x="8584435" y="5308055"/>
            <a:ext cx="2822" cy="491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089333" y="4354026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683143" y="2684676"/>
            <a:ext cx="52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6091634" y="3979465"/>
            <a:ext cx="517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2528871" y="5800031"/>
            <a:ext cx="2114480" cy="65263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Afficher le message d'erreur "pas de recettes".</a:t>
            </a:r>
            <a:endParaRPr lang="fr-FR" sz="1000" dirty="0"/>
          </a:p>
        </p:txBody>
      </p:sp>
      <p:cxnSp>
        <p:nvCxnSpPr>
          <p:cNvPr id="63" name="Connecteur en angle 62"/>
          <p:cNvCxnSpPr>
            <a:stCxn id="38" idx="1"/>
            <a:endCxn id="70" idx="0"/>
          </p:cNvCxnSpPr>
          <p:nvPr/>
        </p:nvCxnSpPr>
        <p:spPr>
          <a:xfrm rot="10800000" flipV="1">
            <a:off x="3588936" y="2680861"/>
            <a:ext cx="1616417" cy="1458252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8590220" y="5333888"/>
            <a:ext cx="545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NON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5029445" y="5800030"/>
            <a:ext cx="2114480" cy="65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Afficher les recettes correspondant à la recherche principale et aux tags</a:t>
            </a:r>
            <a:endParaRPr lang="fr-FR" sz="1000" dirty="0"/>
          </a:p>
        </p:txBody>
      </p:sp>
      <p:sp>
        <p:nvSpPr>
          <p:cNvPr id="70" name="Losange 69"/>
          <p:cNvSpPr/>
          <p:nvPr/>
        </p:nvSpPr>
        <p:spPr>
          <a:xfrm>
            <a:off x="2528871" y="4139113"/>
            <a:ext cx="2120127" cy="1168942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Ingrédient(s), appareil(s) ou ustensile(s) déjà </a:t>
            </a:r>
            <a:r>
              <a:rPr lang="fr-FR" sz="1000" dirty="0" smtClean="0"/>
              <a:t>choisis ?</a:t>
            </a:r>
            <a:endParaRPr lang="fr-FR" sz="1000" dirty="0"/>
          </a:p>
          <a:p>
            <a:pPr algn="ctr"/>
            <a:r>
              <a:rPr lang="fr-FR" sz="1000" dirty="0" smtClean="0"/>
              <a:t>« tag(s) »</a:t>
            </a:r>
            <a:endParaRPr lang="fr-FR" sz="1000" dirty="0"/>
          </a:p>
        </p:txBody>
      </p:sp>
      <p:cxnSp>
        <p:nvCxnSpPr>
          <p:cNvPr id="75" name="Connecteur droit avec flèche 74"/>
          <p:cNvCxnSpPr>
            <a:stCxn id="70" idx="2"/>
            <a:endCxn id="61" idx="0"/>
          </p:cNvCxnSpPr>
          <p:nvPr/>
        </p:nvCxnSpPr>
        <p:spPr>
          <a:xfrm flipH="1">
            <a:off x="3586111" y="5308055"/>
            <a:ext cx="2824" cy="49197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590604" y="5329382"/>
            <a:ext cx="496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cxnSp>
        <p:nvCxnSpPr>
          <p:cNvPr id="97" name="Connecteur droit avec flèche 96"/>
          <p:cNvCxnSpPr>
            <a:stCxn id="5" idx="1"/>
            <a:endCxn id="6" idx="3"/>
          </p:cNvCxnSpPr>
          <p:nvPr/>
        </p:nvCxnSpPr>
        <p:spPr>
          <a:xfrm flipH="1" flipV="1">
            <a:off x="7001861" y="4718613"/>
            <a:ext cx="522510" cy="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6083861" y="5169688"/>
            <a:ext cx="2824" cy="63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040305" y="1302262"/>
            <a:ext cx="484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OUI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6078476" y="526228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09" name="Rectangle à coins arrondis 108"/>
          <p:cNvSpPr/>
          <p:nvPr/>
        </p:nvSpPr>
        <p:spPr>
          <a:xfrm>
            <a:off x="5028033" y="3462284"/>
            <a:ext cx="2114480" cy="490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Afficher le message d'erreur "pas de recettes".</a:t>
            </a:r>
            <a:endParaRPr lang="fr-FR" sz="1000" dirty="0"/>
          </a:p>
        </p:txBody>
      </p:sp>
      <p:cxnSp>
        <p:nvCxnSpPr>
          <p:cNvPr id="117" name="Connecteur droit avec flèche 116"/>
          <p:cNvCxnSpPr>
            <a:stCxn id="6" idx="0"/>
            <a:endCxn id="109" idx="2"/>
          </p:cNvCxnSpPr>
          <p:nvPr/>
        </p:nvCxnSpPr>
        <p:spPr>
          <a:xfrm flipV="1">
            <a:off x="6083861" y="3952433"/>
            <a:ext cx="1412" cy="31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à coins arrondis 118"/>
          <p:cNvSpPr/>
          <p:nvPr/>
        </p:nvSpPr>
        <p:spPr>
          <a:xfrm>
            <a:off x="228224" y="4267537"/>
            <a:ext cx="1836000" cy="902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le(s) tag(s) à TOUTES les recettes</a:t>
            </a: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121" name="Connecteur droit avec flèche 120"/>
          <p:cNvCxnSpPr>
            <a:stCxn id="70" idx="1"/>
            <a:endCxn id="119" idx="3"/>
          </p:cNvCxnSpPr>
          <p:nvPr/>
        </p:nvCxnSpPr>
        <p:spPr>
          <a:xfrm flipH="1" flipV="1">
            <a:off x="2064224" y="4718613"/>
            <a:ext cx="464647" cy="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88984" y="5800030"/>
            <a:ext cx="2114480" cy="65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Afficher les recettes correspondant au(x) tag(s) uniquement</a:t>
            </a:r>
            <a:endParaRPr lang="fr-FR" sz="1000" dirty="0"/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>
            <a:off x="1146224" y="5169688"/>
            <a:ext cx="0" cy="63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à coins arrondis 134"/>
          <p:cNvSpPr/>
          <p:nvPr/>
        </p:nvSpPr>
        <p:spPr>
          <a:xfrm>
            <a:off x="88984" y="6460173"/>
            <a:ext cx="2114480" cy="2993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 dans le tableau : RecipeArray</a:t>
            </a:r>
          </a:p>
        </p:txBody>
      </p:sp>
      <p:sp>
        <p:nvSpPr>
          <p:cNvPr id="136" name="Rectangle à coins arrondis 135"/>
          <p:cNvSpPr/>
          <p:nvPr/>
        </p:nvSpPr>
        <p:spPr>
          <a:xfrm>
            <a:off x="5049533" y="6457001"/>
            <a:ext cx="2092980" cy="3024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 dans le tableau : RecipeArray</a:t>
            </a:r>
          </a:p>
        </p:txBody>
      </p:sp>
      <p:sp>
        <p:nvSpPr>
          <p:cNvPr id="137" name="Rectangle à coins arrondis 136"/>
          <p:cNvSpPr/>
          <p:nvPr/>
        </p:nvSpPr>
        <p:spPr>
          <a:xfrm>
            <a:off x="7545387" y="6457002"/>
            <a:ext cx="2099110" cy="3024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Le tableau </a:t>
            </a:r>
            <a:r>
              <a:rPr lang="en-GB" sz="1000" dirty="0"/>
              <a:t>: sortedrecipesLeftArray</a:t>
            </a:r>
          </a:p>
        </p:txBody>
      </p:sp>
      <p:sp>
        <p:nvSpPr>
          <p:cNvPr id="38" name="Losange 37"/>
          <p:cNvSpPr/>
          <p:nvPr/>
        </p:nvSpPr>
        <p:spPr>
          <a:xfrm>
            <a:off x="5205352" y="2083563"/>
            <a:ext cx="1809698" cy="1194596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Est-ce que l'entrée de l'utilisateur dans les ingrédients</a:t>
            </a:r>
          </a:p>
        </p:txBody>
      </p:sp>
      <p:cxnSp>
        <p:nvCxnSpPr>
          <p:cNvPr id="58" name="Connecteur droit avec flèche 57"/>
          <p:cNvCxnSpPr>
            <a:stCxn id="4" idx="2"/>
            <a:endCxn id="38" idx="0"/>
          </p:cNvCxnSpPr>
          <p:nvPr/>
        </p:nvCxnSpPr>
        <p:spPr>
          <a:xfrm flipH="1">
            <a:off x="6110201" y="1896221"/>
            <a:ext cx="1" cy="187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6118985" y="1853494"/>
            <a:ext cx="499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NON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62" name="Connecteur droit avec flèche 61"/>
          <p:cNvCxnSpPr>
            <a:stCxn id="38" idx="3"/>
            <a:endCxn id="105" idx="1"/>
          </p:cNvCxnSpPr>
          <p:nvPr/>
        </p:nvCxnSpPr>
        <p:spPr>
          <a:xfrm flipV="1">
            <a:off x="7015050" y="2677612"/>
            <a:ext cx="688704" cy="32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7001861" y="2680861"/>
            <a:ext cx="459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OUI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99" name="Rectangle à coins arrondis 98"/>
          <p:cNvSpPr/>
          <p:nvPr/>
        </p:nvSpPr>
        <p:spPr>
          <a:xfrm>
            <a:off x="228223" y="4749324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les tableaux : </a:t>
            </a:r>
            <a:r>
              <a:rPr lang="fr-FR" sz="1000" dirty="0" smtClean="0"/>
              <a:t>recipes </a:t>
            </a:r>
            <a:r>
              <a:rPr lang="fr-FR" sz="1000" dirty="0"/>
              <a:t>&amp;</a:t>
            </a:r>
          </a:p>
          <a:p>
            <a:pPr algn="ctr"/>
            <a:r>
              <a:rPr lang="fr-FR" sz="1000" dirty="0"/>
              <a:t>tagListArray</a:t>
            </a:r>
          </a:p>
        </p:txBody>
      </p:sp>
      <p:sp>
        <p:nvSpPr>
          <p:cNvPr id="100" name="Rectangle à coins arrondis 99"/>
          <p:cNvSpPr/>
          <p:nvPr/>
        </p:nvSpPr>
        <p:spPr>
          <a:xfrm>
            <a:off x="5164842" y="4750253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Comparez les tableaux : sortedrecipesLeftArray &amp;</a:t>
            </a:r>
          </a:p>
          <a:p>
            <a:pPr algn="ctr"/>
            <a:r>
              <a:rPr lang="fr-FR" sz="1050" dirty="0"/>
              <a:t>tagListArray</a:t>
            </a:r>
          </a:p>
        </p:txBody>
      </p:sp>
      <p:sp>
        <p:nvSpPr>
          <p:cNvPr id="104" name="ZoneTexte 103"/>
          <p:cNvSpPr txBox="1"/>
          <p:nvPr/>
        </p:nvSpPr>
        <p:spPr>
          <a:xfrm>
            <a:off x="228223" y="246638"/>
            <a:ext cx="2897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Recherche primaire :</a:t>
            </a:r>
          </a:p>
          <a:p>
            <a:r>
              <a:rPr lang="fr-FR" dirty="0">
                <a:solidFill>
                  <a:srgbClr val="FF0000"/>
                </a:solidFill>
              </a:rPr>
              <a:t>Algorithme 1 :</a:t>
            </a:r>
          </a:p>
          <a:p>
            <a:r>
              <a:rPr lang="fr-FR" dirty="0"/>
              <a:t>Implémentation utilisant des boucles </a:t>
            </a:r>
            <a:r>
              <a:rPr lang="fr-FR" dirty="0" smtClean="0"/>
              <a:t>imbriquées.</a:t>
            </a:r>
          </a:p>
          <a:p>
            <a:r>
              <a:rPr lang="fr-FR" dirty="0" smtClean="0"/>
              <a:t>(</a:t>
            </a:r>
            <a:r>
              <a:rPr lang="fr-FR" dirty="0" err="1" smtClean="0"/>
              <a:t>ForEach</a:t>
            </a:r>
            <a:r>
              <a:rPr lang="fr-FR" dirty="0" smtClean="0"/>
              <a:t> </a:t>
            </a:r>
            <a:r>
              <a:rPr lang="fr-FR" dirty="0"/>
              <a:t>ou For Loop)</a:t>
            </a:r>
          </a:p>
        </p:txBody>
      </p:sp>
      <p:sp>
        <p:nvSpPr>
          <p:cNvPr id="105" name="Rectangle à coins arrondis 104"/>
          <p:cNvSpPr/>
          <p:nvPr/>
        </p:nvSpPr>
        <p:spPr>
          <a:xfrm>
            <a:off x="7703754" y="2231519"/>
            <a:ext cx="1778280" cy="89218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« Push » </a:t>
            </a:r>
            <a:r>
              <a:rPr lang="fr-FR" sz="1000" dirty="0"/>
              <a:t>les recettes correspondantes vers le tableau </a:t>
            </a:r>
            <a:r>
              <a:rPr lang="fr-FR" sz="1000" dirty="0" smtClean="0"/>
              <a:t>(</a:t>
            </a:r>
            <a:r>
              <a:rPr lang="fr-FR" sz="1000" dirty="0" err="1"/>
              <a:t>sortedrecipesLeftArray</a:t>
            </a:r>
            <a:r>
              <a:rPr lang="fr-FR" sz="1000" dirty="0" smtClean="0"/>
              <a:t>)</a:t>
            </a:r>
            <a:endParaRPr lang="fr-FR" sz="1000" dirty="0"/>
          </a:p>
        </p:txBody>
      </p:sp>
      <p:cxnSp>
        <p:nvCxnSpPr>
          <p:cNvPr id="84" name="Connecteur en angle 83"/>
          <p:cNvCxnSpPr>
            <a:stCxn id="4" idx="3"/>
            <a:endCxn id="105" idx="0"/>
          </p:cNvCxnSpPr>
          <p:nvPr/>
        </p:nvCxnSpPr>
        <p:spPr>
          <a:xfrm>
            <a:off x="7015050" y="1302262"/>
            <a:ext cx="1577844" cy="92925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>
            <a:stCxn id="105" idx="2"/>
            <a:endCxn id="5" idx="0"/>
          </p:cNvCxnSpPr>
          <p:nvPr/>
        </p:nvCxnSpPr>
        <p:spPr>
          <a:xfrm flipH="1">
            <a:off x="8584435" y="3123705"/>
            <a:ext cx="8459" cy="10154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228223" y="1712606"/>
            <a:ext cx="2974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00" b="1" u="sng" dirty="0"/>
              <a:t>Remarque</a:t>
            </a:r>
            <a:r>
              <a:rPr lang="fr-FR" sz="1000" dirty="0"/>
              <a:t> : Pour augmenter les chances de réussite de la recherche, toutes les données saisies par l'utilisateur et les données de la recette sont "nettoyées" avant la recherche. (c'est-à-dire que tous les accents sont supprimés et que le texte est remplacé par des lettres minuscules).</a:t>
            </a:r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697" y="106160"/>
            <a:ext cx="2125307" cy="73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5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68019" y="287913"/>
            <a:ext cx="2121335" cy="425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000" dirty="0">
                <a:solidFill>
                  <a:prstClr val="white"/>
                </a:solidFill>
              </a:rPr>
              <a:t>Utilisateur </a:t>
            </a:r>
            <a:r>
              <a:rPr lang="en-GB" sz="1000" dirty="0" err="1">
                <a:solidFill>
                  <a:prstClr val="white"/>
                </a:solidFill>
              </a:rPr>
              <a:t>Recherche</a:t>
            </a:r>
            <a:r>
              <a:rPr lang="en-GB" sz="1000" dirty="0">
                <a:solidFill>
                  <a:prstClr val="white"/>
                </a:solidFill>
              </a:rPr>
              <a:t> </a:t>
            </a:r>
            <a:r>
              <a:rPr lang="en-GB" sz="1000" dirty="0" err="1">
                <a:solidFill>
                  <a:prstClr val="white"/>
                </a:solidFill>
              </a:rPr>
              <a:t>primaire</a:t>
            </a:r>
            <a:r>
              <a:rPr lang="en-GB" sz="1000" dirty="0">
                <a:solidFill>
                  <a:prstClr val="white"/>
                </a:solidFill>
              </a:rPr>
              <a:t> Entrée</a:t>
            </a:r>
          </a:p>
        </p:txBody>
      </p:sp>
      <p:sp>
        <p:nvSpPr>
          <p:cNvPr id="4" name="Losange 3"/>
          <p:cNvSpPr/>
          <p:nvPr/>
        </p:nvSpPr>
        <p:spPr>
          <a:xfrm>
            <a:off x="5071798" y="913706"/>
            <a:ext cx="2120127" cy="1399386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L'entrée de l'utilisateur se fait-elle dans les Noms, Descriptions ou Ingrédients</a:t>
            </a:r>
            <a:endParaRPr lang="en-GB" sz="1000" dirty="0"/>
          </a:p>
        </p:txBody>
      </p:sp>
      <p:sp>
        <p:nvSpPr>
          <p:cNvPr id="5" name="Losange 4"/>
          <p:cNvSpPr/>
          <p:nvPr/>
        </p:nvSpPr>
        <p:spPr>
          <a:xfrm>
            <a:off x="7564356" y="3485029"/>
            <a:ext cx="2120127" cy="1399386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Ingrédient(s), appareil(s) ou ustensile(s) déjà choisis ?</a:t>
            </a:r>
          </a:p>
          <a:p>
            <a:pPr lvl="0" algn="ctr"/>
            <a:r>
              <a:rPr lang="fr-FR" sz="1000" dirty="0">
                <a:solidFill>
                  <a:prstClr val="white"/>
                </a:solidFill>
              </a:rPr>
              <a:t>« tag(s) »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5205847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Comparez le(s) tag(s) aux recettes RESTANTES</a:t>
            </a:r>
            <a:r>
              <a:rPr lang="fr-FR" sz="1200" dirty="0" smtClean="0">
                <a:solidFill>
                  <a:prstClr val="white"/>
                </a:solidFill>
              </a:rPr>
              <a:t>.</a:t>
            </a:r>
          </a:p>
          <a:p>
            <a:pPr lvl="0" algn="ctr"/>
            <a:endParaRPr lang="fr-FR" sz="1200" dirty="0">
              <a:solidFill>
                <a:prstClr val="white"/>
              </a:solidFill>
            </a:endParaRP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24" name="Connecteur droit avec flèche 23"/>
          <p:cNvCxnSpPr>
            <a:stCxn id="3" idx="2"/>
            <a:endCxn id="4" idx="0"/>
          </p:cNvCxnSpPr>
          <p:nvPr/>
        </p:nvCxnSpPr>
        <p:spPr>
          <a:xfrm>
            <a:off x="6128687" y="713385"/>
            <a:ext cx="3175" cy="200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62896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70003" y="5483190"/>
            <a:ext cx="2114480" cy="78129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Afficher uniquement les recettes correspondant à l'entrée de la recherche principale</a:t>
            </a:r>
          </a:p>
        </p:txBody>
      </p:sp>
      <p:cxnSp>
        <p:nvCxnSpPr>
          <p:cNvPr id="28" name="Connecteur droit avec flèche 27"/>
          <p:cNvCxnSpPr>
            <a:stCxn id="5" idx="2"/>
            <a:endCxn id="26" idx="0"/>
          </p:cNvCxnSpPr>
          <p:nvPr/>
        </p:nvCxnSpPr>
        <p:spPr>
          <a:xfrm>
            <a:off x="8624420" y="4884415"/>
            <a:ext cx="2823" cy="598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129319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556844" y="1639499"/>
            <a:ext cx="514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6131862" y="3367723"/>
            <a:ext cx="515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2568857" y="5483190"/>
            <a:ext cx="2114480" cy="7812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Afficher le message d'erreur "pas de recettes".</a:t>
            </a:r>
          </a:p>
        </p:txBody>
      </p:sp>
      <p:cxnSp>
        <p:nvCxnSpPr>
          <p:cNvPr id="63" name="Connecteur en angle 62"/>
          <p:cNvCxnSpPr>
            <a:stCxn id="4" idx="1"/>
            <a:endCxn id="70" idx="0"/>
          </p:cNvCxnSpPr>
          <p:nvPr/>
        </p:nvCxnSpPr>
        <p:spPr>
          <a:xfrm rot="10800000" flipV="1">
            <a:off x="3623274" y="1613399"/>
            <a:ext cx="1448524" cy="1871630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8630206" y="4888921"/>
            <a:ext cx="51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NON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5069431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Afficher les recettes correspondant à la recherche principale et aux tags</a:t>
            </a:r>
          </a:p>
        </p:txBody>
      </p:sp>
      <p:sp>
        <p:nvSpPr>
          <p:cNvPr id="70" name="Losange 69"/>
          <p:cNvSpPr/>
          <p:nvPr/>
        </p:nvSpPr>
        <p:spPr>
          <a:xfrm>
            <a:off x="2563210" y="3485029"/>
            <a:ext cx="2120127" cy="1399386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Ingrédient(s), appareil(s) ou ustensile(s) déjà choisis ?</a:t>
            </a:r>
          </a:p>
          <a:p>
            <a:pPr lvl="0" algn="ctr"/>
            <a:r>
              <a:rPr lang="fr-FR" sz="1000" dirty="0">
                <a:solidFill>
                  <a:prstClr val="white"/>
                </a:solidFill>
              </a:rPr>
              <a:t>« tag(s) »</a:t>
            </a:r>
          </a:p>
        </p:txBody>
      </p:sp>
      <p:cxnSp>
        <p:nvCxnSpPr>
          <p:cNvPr id="75" name="Connecteur droit avec flèche 74"/>
          <p:cNvCxnSpPr>
            <a:stCxn id="70" idx="2"/>
            <a:endCxn id="61" idx="0"/>
          </p:cNvCxnSpPr>
          <p:nvPr/>
        </p:nvCxnSpPr>
        <p:spPr>
          <a:xfrm>
            <a:off x="3623274" y="4884415"/>
            <a:ext cx="2823" cy="59877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630590" y="4884415"/>
            <a:ext cx="518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cxnSp>
        <p:nvCxnSpPr>
          <p:cNvPr id="87" name="Connecteur en angle 86"/>
          <p:cNvCxnSpPr>
            <a:stCxn id="4" idx="3"/>
            <a:endCxn id="5" idx="0"/>
          </p:cNvCxnSpPr>
          <p:nvPr/>
        </p:nvCxnSpPr>
        <p:spPr>
          <a:xfrm>
            <a:off x="7191925" y="1613399"/>
            <a:ext cx="1432495" cy="187163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>
            <a:stCxn id="5" idx="1"/>
            <a:endCxn id="6" idx="3"/>
          </p:cNvCxnSpPr>
          <p:nvPr/>
        </p:nvCxnSpPr>
        <p:spPr>
          <a:xfrm flipH="1">
            <a:off x="7041847" y="4184722"/>
            <a:ext cx="52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6123847" y="4724722"/>
            <a:ext cx="2824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189354" y="164014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OUI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6118462" y="4724722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09" name="Rectangle à coins arrondis 108"/>
          <p:cNvSpPr/>
          <p:nvPr/>
        </p:nvSpPr>
        <p:spPr>
          <a:xfrm>
            <a:off x="5068019" y="2583092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Afficher le message d'erreur "pas de recettes".</a:t>
            </a:r>
          </a:p>
        </p:txBody>
      </p:sp>
      <p:cxnSp>
        <p:nvCxnSpPr>
          <p:cNvPr id="117" name="Connecteur droit avec flèche 116"/>
          <p:cNvCxnSpPr>
            <a:stCxn id="6" idx="0"/>
            <a:endCxn id="109" idx="2"/>
          </p:cNvCxnSpPr>
          <p:nvPr/>
        </p:nvCxnSpPr>
        <p:spPr>
          <a:xfrm flipV="1">
            <a:off x="6123847" y="3364383"/>
            <a:ext cx="1412" cy="28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à coins arrondis 118"/>
          <p:cNvSpPr/>
          <p:nvPr/>
        </p:nvSpPr>
        <p:spPr>
          <a:xfrm>
            <a:off x="268210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Comparez le(s) tag(s) à TOUTES les recettes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121" name="Connecteur droit avec flèche 120"/>
          <p:cNvCxnSpPr>
            <a:stCxn id="70" idx="1"/>
            <a:endCxn id="119" idx="3"/>
          </p:cNvCxnSpPr>
          <p:nvPr/>
        </p:nvCxnSpPr>
        <p:spPr>
          <a:xfrm flipH="1">
            <a:off x="2104210" y="4184722"/>
            <a:ext cx="45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128970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Afficher les recettes correspondant au(x) tag(s) uniquement</a:t>
            </a:r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>
            <a:off x="1186210" y="4724722"/>
            <a:ext cx="0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à coins arrondis 132"/>
          <p:cNvSpPr/>
          <p:nvPr/>
        </p:nvSpPr>
        <p:spPr>
          <a:xfrm>
            <a:off x="5205846" y="4229578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Comparez les tableaux : sortedrecipesLeftArray &amp;</a:t>
            </a:r>
          </a:p>
          <a:p>
            <a:pPr lvl="0" algn="ctr"/>
            <a:r>
              <a:rPr lang="fr-FR" sz="1050" dirty="0">
                <a:solidFill>
                  <a:prstClr val="white"/>
                </a:solidFill>
              </a:rPr>
              <a:t>tagListArray</a:t>
            </a:r>
          </a:p>
        </p:txBody>
      </p:sp>
      <p:sp>
        <p:nvSpPr>
          <p:cNvPr id="134" name="Rectangle à coins arrondis 133"/>
          <p:cNvSpPr/>
          <p:nvPr/>
        </p:nvSpPr>
        <p:spPr>
          <a:xfrm>
            <a:off x="268209" y="4222505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Comparez les tableaux : recipes &amp;</a:t>
            </a:r>
          </a:p>
          <a:p>
            <a:pPr lvl="0" algn="ctr"/>
            <a:r>
              <a:rPr lang="fr-FR" sz="1000" dirty="0">
                <a:solidFill>
                  <a:prstClr val="white"/>
                </a:solidFill>
              </a:rPr>
              <a:t>tagListArray</a:t>
            </a:r>
          </a:p>
        </p:txBody>
      </p:sp>
      <p:sp>
        <p:nvSpPr>
          <p:cNvPr id="135" name="Rectangle à coins arrondis 134"/>
          <p:cNvSpPr/>
          <p:nvPr/>
        </p:nvSpPr>
        <p:spPr>
          <a:xfrm>
            <a:off x="128970" y="6264480"/>
            <a:ext cx="2114480" cy="3131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Résultat dans le tableau : RecipeArray</a:t>
            </a:r>
          </a:p>
        </p:txBody>
      </p:sp>
      <p:sp>
        <p:nvSpPr>
          <p:cNvPr id="136" name="Rectangle à coins arrondis 135"/>
          <p:cNvSpPr/>
          <p:nvPr/>
        </p:nvSpPr>
        <p:spPr>
          <a:xfrm>
            <a:off x="5071475" y="6262044"/>
            <a:ext cx="2117880" cy="3155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Résultat dans le tableau : RecipeArray</a:t>
            </a:r>
          </a:p>
        </p:txBody>
      </p:sp>
      <p:sp>
        <p:nvSpPr>
          <p:cNvPr id="137" name="Rectangle à coins arrondis 136"/>
          <p:cNvSpPr/>
          <p:nvPr/>
        </p:nvSpPr>
        <p:spPr>
          <a:xfrm>
            <a:off x="7564357" y="6262044"/>
            <a:ext cx="2120126" cy="3155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Le tableau : sortedrecipesLeftArray</a:t>
            </a:r>
          </a:p>
        </p:txBody>
      </p:sp>
      <p:sp>
        <p:nvSpPr>
          <p:cNvPr id="139" name="ZoneTexte 138"/>
          <p:cNvSpPr txBox="1"/>
          <p:nvPr/>
        </p:nvSpPr>
        <p:spPr>
          <a:xfrm>
            <a:off x="268209" y="251720"/>
            <a:ext cx="2897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Recherche primaire :</a:t>
            </a:r>
          </a:p>
          <a:p>
            <a:r>
              <a:rPr lang="fr-FR" dirty="0">
                <a:solidFill>
                  <a:srgbClr val="FF0000"/>
                </a:solidFill>
              </a:rPr>
              <a:t>Algorithme 2 </a:t>
            </a:r>
            <a:r>
              <a:rPr lang="fr-FR" dirty="0"/>
              <a:t>:</a:t>
            </a:r>
          </a:p>
          <a:p>
            <a:r>
              <a:rPr lang="fr-FR" dirty="0"/>
              <a:t>Implémentation utilisant des fonctions d'ordre </a:t>
            </a:r>
            <a:r>
              <a:rPr lang="fr-FR" dirty="0" smtClean="0"/>
              <a:t>supérieur.</a:t>
            </a:r>
            <a:endParaRPr lang="fr-FR" dirty="0"/>
          </a:p>
        </p:txBody>
      </p:sp>
      <p:sp>
        <p:nvSpPr>
          <p:cNvPr id="141" name="Rectangle à coins arrondis 140"/>
          <p:cNvSpPr/>
          <p:nvPr/>
        </p:nvSpPr>
        <p:spPr>
          <a:xfrm>
            <a:off x="7752070" y="1169825"/>
            <a:ext cx="1778280" cy="89218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« Push » les recettes correspondantes vers le </a:t>
            </a:r>
            <a:r>
              <a:rPr lang="fr-FR" sz="1000" dirty="0" smtClean="0">
                <a:solidFill>
                  <a:prstClr val="white"/>
                </a:solidFill>
              </a:rPr>
              <a:t>tableau (</a:t>
            </a:r>
            <a:r>
              <a:rPr lang="fr-FR" sz="1000" dirty="0" err="1">
                <a:solidFill>
                  <a:prstClr val="white"/>
                </a:solidFill>
              </a:rPr>
              <a:t>sortedrecipesLeftArray</a:t>
            </a:r>
            <a:r>
              <a:rPr lang="fr-FR" sz="1000" dirty="0" smtClean="0">
                <a:solidFill>
                  <a:prstClr val="white"/>
                </a:solidFill>
              </a:rPr>
              <a:t>)</a:t>
            </a:r>
            <a:endParaRPr lang="fr-FR" sz="1000" dirty="0">
              <a:solidFill>
                <a:prstClr val="white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228223" y="1712606"/>
            <a:ext cx="2974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00" b="1" u="sng" dirty="0"/>
              <a:t>Remarque</a:t>
            </a:r>
            <a:r>
              <a:rPr lang="fr-FR" sz="1000" dirty="0"/>
              <a:t> : Pour augmenter les chances de réussite de la recherche, toutes les données saisies par l'utilisateur et les données de la recette sont "nettoyées" avant la recherche. (c'est-à-dire que tous les accents sont supprimés et que le texte est remplacé par des lettres minuscules).</a:t>
            </a:r>
          </a:p>
        </p:txBody>
      </p:sp>
    </p:spTree>
    <p:extLst>
      <p:ext uri="{BB962C8B-B14F-4D97-AF65-F5344CB8AC3E}">
        <p14:creationId xmlns:p14="http://schemas.microsoft.com/office/powerpoint/2010/main" val="41038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68019" y="132415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L'utilisateur ajoute/supprime </a:t>
            </a:r>
            <a:r>
              <a:rPr lang="fr-FR" sz="1000" dirty="0" smtClean="0"/>
              <a:t>le tag</a:t>
            </a:r>
            <a:endParaRPr lang="fr-FR" sz="1000" dirty="0"/>
          </a:p>
          <a:p>
            <a:pPr algn="ctr"/>
            <a:r>
              <a:rPr lang="fr-FR" sz="1000" dirty="0"/>
              <a:t>(ingrédient, appareil ou ustensile)</a:t>
            </a:r>
          </a:p>
        </p:txBody>
      </p:sp>
      <p:sp>
        <p:nvSpPr>
          <p:cNvPr id="4" name="Losange 3"/>
          <p:cNvSpPr/>
          <p:nvPr/>
        </p:nvSpPr>
        <p:spPr>
          <a:xfrm>
            <a:off x="5074370" y="2281267"/>
            <a:ext cx="2120127" cy="1399386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Y a-t-il des recettes dans le tableau : </a:t>
            </a:r>
            <a:r>
              <a:rPr lang="fr-FR" sz="1200" dirty="0"/>
              <a:t>sortedrecipesLeftArray 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7706420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le(s) tag(s) aux recettes </a:t>
            </a:r>
            <a:r>
              <a:rPr lang="fr-FR" sz="1000" dirty="0" smtClean="0"/>
              <a:t>RESTANTES.</a:t>
            </a:r>
          </a:p>
          <a:p>
            <a:pPr algn="ctr"/>
            <a:endParaRPr lang="fr-FR" sz="1000" dirty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582413" y="2703960"/>
            <a:ext cx="504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cxnSp>
        <p:nvCxnSpPr>
          <p:cNvPr id="63" name="Connecteur en angle 62"/>
          <p:cNvCxnSpPr>
            <a:stCxn id="4" idx="1"/>
            <a:endCxn id="119" idx="0"/>
          </p:cNvCxnSpPr>
          <p:nvPr/>
        </p:nvCxnSpPr>
        <p:spPr>
          <a:xfrm rot="10800000" flipV="1">
            <a:off x="3641264" y="2980959"/>
            <a:ext cx="1433106" cy="661979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à coins arrondis 68"/>
          <p:cNvSpPr/>
          <p:nvPr/>
        </p:nvSpPr>
        <p:spPr>
          <a:xfrm>
            <a:off x="7570004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AFFICHER LES RECETTES</a:t>
            </a:r>
            <a:endParaRPr lang="en-GB" sz="1000" dirty="0"/>
          </a:p>
        </p:txBody>
      </p:sp>
      <p:cxnSp>
        <p:nvCxnSpPr>
          <p:cNvPr id="87" name="Connecteur en angle 86"/>
          <p:cNvCxnSpPr>
            <a:stCxn id="4" idx="3"/>
            <a:endCxn id="6" idx="0"/>
          </p:cNvCxnSpPr>
          <p:nvPr/>
        </p:nvCxnSpPr>
        <p:spPr>
          <a:xfrm>
            <a:off x="7194497" y="2980960"/>
            <a:ext cx="1429923" cy="663762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8624420" y="4724722"/>
            <a:ext cx="2824" cy="75846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192996" y="270572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8619035" y="4724722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09" name="Rectangle à coins arrondis 108"/>
          <p:cNvSpPr/>
          <p:nvPr/>
        </p:nvSpPr>
        <p:spPr>
          <a:xfrm>
            <a:off x="5074370" y="5480753"/>
            <a:ext cx="2114984" cy="7812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AFFICHER LE MESSAGE D'ERREUR "PAS DE RECETTES</a:t>
            </a:r>
            <a:r>
              <a:rPr lang="fr-FR" sz="1000" dirty="0" smtClean="0"/>
              <a:t>".</a:t>
            </a:r>
            <a:endParaRPr lang="fr-FR" sz="1000" dirty="0"/>
          </a:p>
        </p:txBody>
      </p:sp>
      <p:sp>
        <p:nvSpPr>
          <p:cNvPr id="119" name="Rectangle à coins arrondis 118"/>
          <p:cNvSpPr/>
          <p:nvPr/>
        </p:nvSpPr>
        <p:spPr>
          <a:xfrm>
            <a:off x="2723264" y="3642939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le(s) tag(s) à TOUTES les </a:t>
            </a:r>
            <a:r>
              <a:rPr lang="fr-FR" sz="1000" dirty="0" smtClean="0"/>
              <a:t>recettes</a:t>
            </a:r>
          </a:p>
          <a:p>
            <a:pPr algn="ctr"/>
            <a:endParaRPr lang="fr-FR" sz="1000" dirty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sp>
        <p:nvSpPr>
          <p:cNvPr id="122" name="Rectangle à coins arrondis 121"/>
          <p:cNvSpPr/>
          <p:nvPr/>
        </p:nvSpPr>
        <p:spPr>
          <a:xfrm>
            <a:off x="2582064" y="5480753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AFFICHER LES </a:t>
            </a:r>
            <a:r>
              <a:rPr lang="en-GB" sz="1000" dirty="0" smtClean="0"/>
              <a:t>RECETTES</a:t>
            </a:r>
            <a:endParaRPr lang="en-GB" sz="1000" dirty="0"/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 flipH="1">
            <a:off x="3639304" y="4722939"/>
            <a:ext cx="1960" cy="75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à coins arrondis 132"/>
          <p:cNvSpPr/>
          <p:nvPr/>
        </p:nvSpPr>
        <p:spPr>
          <a:xfrm>
            <a:off x="7706419" y="4229578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les tableaux : sortedrecipesLeftArray &amp;</a:t>
            </a:r>
          </a:p>
          <a:p>
            <a:pPr algn="ctr"/>
            <a:r>
              <a:rPr lang="fr-FR" sz="1000" dirty="0"/>
              <a:t>tagListArray</a:t>
            </a:r>
          </a:p>
        </p:txBody>
      </p:sp>
      <p:sp>
        <p:nvSpPr>
          <p:cNvPr id="134" name="Rectangle à coins arrondis 133"/>
          <p:cNvSpPr/>
          <p:nvPr/>
        </p:nvSpPr>
        <p:spPr>
          <a:xfrm>
            <a:off x="2723263" y="4220722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les tableaux : </a:t>
            </a:r>
            <a:r>
              <a:rPr lang="fr-FR" sz="1000" dirty="0" smtClean="0"/>
              <a:t>recipes &amp; tagListArray</a:t>
            </a:r>
            <a:endParaRPr lang="fr-FR" sz="1000" dirty="0"/>
          </a:p>
        </p:txBody>
      </p:sp>
      <p:sp>
        <p:nvSpPr>
          <p:cNvPr id="135" name="Rectangle à coins arrondis 134"/>
          <p:cNvSpPr/>
          <p:nvPr/>
        </p:nvSpPr>
        <p:spPr>
          <a:xfrm>
            <a:off x="2582064" y="6262043"/>
            <a:ext cx="2111656" cy="3509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 dans le tableau : RecipeArray</a:t>
            </a:r>
          </a:p>
        </p:txBody>
      </p:sp>
      <p:sp>
        <p:nvSpPr>
          <p:cNvPr id="136" name="Rectangle à coins arrondis 135"/>
          <p:cNvSpPr/>
          <p:nvPr/>
        </p:nvSpPr>
        <p:spPr>
          <a:xfrm>
            <a:off x="7567180" y="6262044"/>
            <a:ext cx="2117304" cy="3509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Résultat dans le tableau : RecipeArray</a:t>
            </a:r>
          </a:p>
        </p:txBody>
      </p:sp>
      <p:cxnSp>
        <p:nvCxnSpPr>
          <p:cNvPr id="21" name="Connecteur en angle 20"/>
          <p:cNvCxnSpPr>
            <a:stCxn id="6" idx="1"/>
            <a:endCxn id="109" idx="0"/>
          </p:cNvCxnSpPr>
          <p:nvPr/>
        </p:nvCxnSpPr>
        <p:spPr>
          <a:xfrm rot="10800000" flipV="1">
            <a:off x="6131862" y="4184721"/>
            <a:ext cx="1574558" cy="12960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7189354" y="3908097"/>
            <a:ext cx="517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54" name="ZoneTexte 53"/>
          <p:cNvSpPr txBox="1"/>
          <p:nvPr/>
        </p:nvSpPr>
        <p:spPr>
          <a:xfrm>
            <a:off x="268209" y="251720"/>
            <a:ext cx="3662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Recherche avancée (par </a:t>
            </a:r>
            <a:r>
              <a:rPr lang="fr-FR" dirty="0" smtClean="0"/>
              <a:t>tag) </a:t>
            </a:r>
            <a:r>
              <a:rPr lang="fr-FR" dirty="0"/>
              <a:t>:</a:t>
            </a:r>
          </a:p>
          <a:p>
            <a:r>
              <a:rPr lang="fr-FR" dirty="0"/>
              <a:t>Ingrédients, appareils ou ustensiles.</a:t>
            </a:r>
          </a:p>
        </p:txBody>
      </p:sp>
      <p:sp>
        <p:nvSpPr>
          <p:cNvPr id="58" name="Rectangle à coins arrondis 57"/>
          <p:cNvSpPr/>
          <p:nvPr/>
        </p:nvSpPr>
        <p:spPr>
          <a:xfrm>
            <a:off x="5074370" y="1115441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Push/splice </a:t>
            </a:r>
            <a:r>
              <a:rPr lang="en-GB" sz="1000" dirty="0" smtClean="0"/>
              <a:t>vers/depuis </a:t>
            </a:r>
            <a:r>
              <a:rPr lang="en-GB" sz="1000" dirty="0"/>
              <a:t>le tableau : </a:t>
            </a:r>
            <a:r>
              <a:rPr lang="en-GB" sz="1000" dirty="0" smtClean="0"/>
              <a:t>tagListArray </a:t>
            </a:r>
            <a:endParaRPr lang="fr-FR" sz="1000" dirty="0" smtClean="0"/>
          </a:p>
        </p:txBody>
      </p:sp>
      <p:cxnSp>
        <p:nvCxnSpPr>
          <p:cNvPr id="32" name="Connecteur droit avec flèche 31"/>
          <p:cNvCxnSpPr>
            <a:stCxn id="3" idx="2"/>
            <a:endCxn id="58" idx="0"/>
          </p:cNvCxnSpPr>
          <p:nvPr/>
        </p:nvCxnSpPr>
        <p:spPr>
          <a:xfrm>
            <a:off x="6128687" y="713385"/>
            <a:ext cx="6351" cy="40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58" idx="2"/>
            <a:endCxn id="4" idx="0"/>
          </p:cNvCxnSpPr>
          <p:nvPr/>
        </p:nvCxnSpPr>
        <p:spPr>
          <a:xfrm flipH="1">
            <a:off x="6134434" y="1696411"/>
            <a:ext cx="604" cy="58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697" y="106160"/>
            <a:ext cx="2125307" cy="73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1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68019" y="287913"/>
            <a:ext cx="2121335" cy="425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000" dirty="0">
                <a:solidFill>
                  <a:prstClr val="white"/>
                </a:solidFill>
              </a:rPr>
              <a:t>Utilisateur </a:t>
            </a:r>
            <a:r>
              <a:rPr lang="en-GB" sz="1000" dirty="0" err="1">
                <a:solidFill>
                  <a:prstClr val="white"/>
                </a:solidFill>
              </a:rPr>
              <a:t>Recherche</a:t>
            </a:r>
            <a:r>
              <a:rPr lang="en-GB" sz="1000" dirty="0">
                <a:solidFill>
                  <a:prstClr val="white"/>
                </a:solidFill>
              </a:rPr>
              <a:t> </a:t>
            </a:r>
            <a:r>
              <a:rPr lang="en-GB" sz="1000" dirty="0" err="1">
                <a:solidFill>
                  <a:prstClr val="white"/>
                </a:solidFill>
              </a:rPr>
              <a:t>primaire</a:t>
            </a:r>
            <a:r>
              <a:rPr lang="en-GB" sz="1000" dirty="0">
                <a:solidFill>
                  <a:prstClr val="white"/>
                </a:solidFill>
              </a:rPr>
              <a:t> Entrée</a:t>
            </a:r>
          </a:p>
        </p:txBody>
      </p:sp>
      <p:sp>
        <p:nvSpPr>
          <p:cNvPr id="4" name="Losange 3"/>
          <p:cNvSpPr/>
          <p:nvPr/>
        </p:nvSpPr>
        <p:spPr>
          <a:xfrm>
            <a:off x="5071798" y="913706"/>
            <a:ext cx="2120127" cy="1399386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L'entrée de l'utilisateur se fait-elle dans les Noms, Descriptions ou Ingrédients</a:t>
            </a:r>
            <a:endParaRPr lang="en-GB" sz="1000" dirty="0"/>
          </a:p>
        </p:txBody>
      </p:sp>
      <p:sp>
        <p:nvSpPr>
          <p:cNvPr id="5" name="Losange 4"/>
          <p:cNvSpPr/>
          <p:nvPr/>
        </p:nvSpPr>
        <p:spPr>
          <a:xfrm>
            <a:off x="7564356" y="3485029"/>
            <a:ext cx="2120127" cy="1399386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Ingrédient(s), appareil(s) ou ustensile(s) déjà choisis ?</a:t>
            </a:r>
          </a:p>
          <a:p>
            <a:pPr lvl="0" algn="ctr"/>
            <a:r>
              <a:rPr lang="fr-FR" sz="1000" dirty="0">
                <a:solidFill>
                  <a:prstClr val="white"/>
                </a:solidFill>
              </a:rPr>
              <a:t>« tag(s) »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5205847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Comparez le(s) tag(s) aux recettes RESTANTES</a:t>
            </a:r>
            <a:r>
              <a:rPr lang="fr-FR" sz="1200" dirty="0" smtClean="0">
                <a:solidFill>
                  <a:prstClr val="white"/>
                </a:solidFill>
              </a:rPr>
              <a:t>.</a:t>
            </a:r>
          </a:p>
          <a:p>
            <a:pPr lvl="0" algn="ctr"/>
            <a:endParaRPr lang="fr-FR" sz="1200" dirty="0">
              <a:solidFill>
                <a:prstClr val="white"/>
              </a:solidFill>
            </a:endParaRP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24" name="Connecteur droit avec flèche 23"/>
          <p:cNvCxnSpPr>
            <a:stCxn id="3" idx="2"/>
            <a:endCxn id="4" idx="0"/>
          </p:cNvCxnSpPr>
          <p:nvPr/>
        </p:nvCxnSpPr>
        <p:spPr>
          <a:xfrm>
            <a:off x="6128687" y="713385"/>
            <a:ext cx="3175" cy="200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62896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70003" y="5483190"/>
            <a:ext cx="2114480" cy="78129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Afficher uniquement les recettes correspondant à l'entrée de la recherche principale</a:t>
            </a:r>
          </a:p>
        </p:txBody>
      </p:sp>
      <p:cxnSp>
        <p:nvCxnSpPr>
          <p:cNvPr id="28" name="Connecteur droit avec flèche 27"/>
          <p:cNvCxnSpPr>
            <a:stCxn id="5" idx="2"/>
            <a:endCxn id="26" idx="0"/>
          </p:cNvCxnSpPr>
          <p:nvPr/>
        </p:nvCxnSpPr>
        <p:spPr>
          <a:xfrm>
            <a:off x="8624420" y="4884415"/>
            <a:ext cx="2823" cy="598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129319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556844" y="1639499"/>
            <a:ext cx="514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6131862" y="3367723"/>
            <a:ext cx="515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2568857" y="5483190"/>
            <a:ext cx="2114480" cy="7812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Afficher le message d'erreur "pas de recettes".</a:t>
            </a:r>
          </a:p>
        </p:txBody>
      </p:sp>
      <p:cxnSp>
        <p:nvCxnSpPr>
          <p:cNvPr id="63" name="Connecteur en angle 62"/>
          <p:cNvCxnSpPr>
            <a:stCxn id="4" idx="1"/>
            <a:endCxn id="70" idx="0"/>
          </p:cNvCxnSpPr>
          <p:nvPr/>
        </p:nvCxnSpPr>
        <p:spPr>
          <a:xfrm rot="10800000" flipV="1">
            <a:off x="3623274" y="1613399"/>
            <a:ext cx="1448524" cy="1871630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8630206" y="4888921"/>
            <a:ext cx="51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NON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5069431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Afficher les recettes correspondant à la recherche principale et aux tags</a:t>
            </a:r>
          </a:p>
        </p:txBody>
      </p:sp>
      <p:sp>
        <p:nvSpPr>
          <p:cNvPr id="70" name="Losange 69"/>
          <p:cNvSpPr/>
          <p:nvPr/>
        </p:nvSpPr>
        <p:spPr>
          <a:xfrm>
            <a:off x="2563210" y="3485029"/>
            <a:ext cx="2120127" cy="1399386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Ingrédient(s), appareil(s) ou ustensile(s) déjà choisis ?</a:t>
            </a:r>
          </a:p>
          <a:p>
            <a:pPr lvl="0" algn="ctr"/>
            <a:r>
              <a:rPr lang="fr-FR" sz="1000" dirty="0">
                <a:solidFill>
                  <a:prstClr val="white"/>
                </a:solidFill>
              </a:rPr>
              <a:t>« tag(s) »</a:t>
            </a:r>
          </a:p>
        </p:txBody>
      </p:sp>
      <p:cxnSp>
        <p:nvCxnSpPr>
          <p:cNvPr id="75" name="Connecteur droit avec flèche 74"/>
          <p:cNvCxnSpPr>
            <a:stCxn id="70" idx="2"/>
            <a:endCxn id="61" idx="0"/>
          </p:cNvCxnSpPr>
          <p:nvPr/>
        </p:nvCxnSpPr>
        <p:spPr>
          <a:xfrm>
            <a:off x="3623274" y="4884415"/>
            <a:ext cx="2823" cy="59877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630590" y="4884415"/>
            <a:ext cx="518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cxnSp>
        <p:nvCxnSpPr>
          <p:cNvPr id="87" name="Connecteur en angle 86"/>
          <p:cNvCxnSpPr>
            <a:stCxn id="4" idx="3"/>
            <a:endCxn id="5" idx="0"/>
          </p:cNvCxnSpPr>
          <p:nvPr/>
        </p:nvCxnSpPr>
        <p:spPr>
          <a:xfrm>
            <a:off x="7191925" y="1613399"/>
            <a:ext cx="1432495" cy="187163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>
            <a:stCxn id="5" idx="1"/>
            <a:endCxn id="6" idx="3"/>
          </p:cNvCxnSpPr>
          <p:nvPr/>
        </p:nvCxnSpPr>
        <p:spPr>
          <a:xfrm flipH="1">
            <a:off x="7041847" y="4184722"/>
            <a:ext cx="52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6123847" y="4724722"/>
            <a:ext cx="2824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189354" y="164014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OUI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6118462" y="4724722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09" name="Rectangle à coins arrondis 108"/>
          <p:cNvSpPr/>
          <p:nvPr/>
        </p:nvSpPr>
        <p:spPr>
          <a:xfrm>
            <a:off x="5068019" y="2583092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Afficher le message d'erreur "pas de recettes".</a:t>
            </a:r>
          </a:p>
        </p:txBody>
      </p:sp>
      <p:cxnSp>
        <p:nvCxnSpPr>
          <p:cNvPr id="117" name="Connecteur droit avec flèche 116"/>
          <p:cNvCxnSpPr>
            <a:stCxn id="6" idx="0"/>
            <a:endCxn id="109" idx="2"/>
          </p:cNvCxnSpPr>
          <p:nvPr/>
        </p:nvCxnSpPr>
        <p:spPr>
          <a:xfrm flipV="1">
            <a:off x="6123847" y="3364383"/>
            <a:ext cx="1412" cy="28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à coins arrondis 118"/>
          <p:cNvSpPr/>
          <p:nvPr/>
        </p:nvSpPr>
        <p:spPr>
          <a:xfrm>
            <a:off x="268210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Comparez le(s) tag(s) à TOUTES les recettes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121" name="Connecteur droit avec flèche 120"/>
          <p:cNvCxnSpPr>
            <a:stCxn id="70" idx="1"/>
            <a:endCxn id="119" idx="3"/>
          </p:cNvCxnSpPr>
          <p:nvPr/>
        </p:nvCxnSpPr>
        <p:spPr>
          <a:xfrm flipH="1">
            <a:off x="2104210" y="4184722"/>
            <a:ext cx="45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128970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Afficher les recettes correspondant au(x) tag(s) uniquement</a:t>
            </a:r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>
            <a:off x="1186210" y="4724722"/>
            <a:ext cx="0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à coins arrondis 132"/>
          <p:cNvSpPr/>
          <p:nvPr/>
        </p:nvSpPr>
        <p:spPr>
          <a:xfrm>
            <a:off x="5205846" y="4229578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Comparez les tableaux : sortedrecipesLeftArray &amp;</a:t>
            </a:r>
          </a:p>
          <a:p>
            <a:pPr lvl="0" algn="ctr"/>
            <a:r>
              <a:rPr lang="fr-FR" sz="1050" dirty="0">
                <a:solidFill>
                  <a:prstClr val="white"/>
                </a:solidFill>
              </a:rPr>
              <a:t>tagListArray</a:t>
            </a:r>
          </a:p>
        </p:txBody>
      </p:sp>
      <p:sp>
        <p:nvSpPr>
          <p:cNvPr id="134" name="Rectangle à coins arrondis 133"/>
          <p:cNvSpPr/>
          <p:nvPr/>
        </p:nvSpPr>
        <p:spPr>
          <a:xfrm>
            <a:off x="268209" y="4222505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Comparez les tableaux : recipes &amp;</a:t>
            </a:r>
          </a:p>
          <a:p>
            <a:pPr lvl="0" algn="ctr"/>
            <a:r>
              <a:rPr lang="fr-FR" sz="1000" dirty="0">
                <a:solidFill>
                  <a:prstClr val="white"/>
                </a:solidFill>
              </a:rPr>
              <a:t>tagListArray</a:t>
            </a:r>
          </a:p>
        </p:txBody>
      </p:sp>
      <p:sp>
        <p:nvSpPr>
          <p:cNvPr id="135" name="Rectangle à coins arrondis 134"/>
          <p:cNvSpPr/>
          <p:nvPr/>
        </p:nvSpPr>
        <p:spPr>
          <a:xfrm>
            <a:off x="128970" y="6264480"/>
            <a:ext cx="2114480" cy="3131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Résultat dans le tableau : RecipeArray</a:t>
            </a:r>
          </a:p>
        </p:txBody>
      </p:sp>
      <p:sp>
        <p:nvSpPr>
          <p:cNvPr id="136" name="Rectangle à coins arrondis 135"/>
          <p:cNvSpPr/>
          <p:nvPr/>
        </p:nvSpPr>
        <p:spPr>
          <a:xfrm>
            <a:off x="5071475" y="6262044"/>
            <a:ext cx="2117880" cy="3155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Résultat dans le tableau : RecipeArray</a:t>
            </a:r>
          </a:p>
        </p:txBody>
      </p:sp>
      <p:sp>
        <p:nvSpPr>
          <p:cNvPr id="137" name="Rectangle à coins arrondis 136"/>
          <p:cNvSpPr/>
          <p:nvPr/>
        </p:nvSpPr>
        <p:spPr>
          <a:xfrm>
            <a:off x="7564357" y="6262044"/>
            <a:ext cx="2120126" cy="3155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Le tableau : sortedrecipesLeftArray</a:t>
            </a:r>
          </a:p>
        </p:txBody>
      </p:sp>
      <p:sp>
        <p:nvSpPr>
          <p:cNvPr id="141" name="Rectangle à coins arrondis 140"/>
          <p:cNvSpPr/>
          <p:nvPr/>
        </p:nvSpPr>
        <p:spPr>
          <a:xfrm>
            <a:off x="7752070" y="1169825"/>
            <a:ext cx="1778280" cy="89218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« Push » les recettes correspondantes vers le tableau </a:t>
            </a:r>
            <a:r>
              <a:rPr lang="fr-FR" sz="1000" dirty="0" smtClean="0">
                <a:solidFill>
                  <a:prstClr val="white"/>
                </a:solidFill>
              </a:rPr>
              <a:t>(</a:t>
            </a:r>
            <a:r>
              <a:rPr lang="fr-FR" sz="1000" dirty="0" err="1">
                <a:solidFill>
                  <a:prstClr val="white"/>
                </a:solidFill>
              </a:rPr>
              <a:t>sortedrecipesLeftArray</a:t>
            </a:r>
            <a:r>
              <a:rPr lang="fr-FR" sz="1000" dirty="0" smtClean="0">
                <a:solidFill>
                  <a:prstClr val="white"/>
                </a:solidFill>
              </a:rPr>
              <a:t>)</a:t>
            </a:r>
            <a:endParaRPr lang="fr-FR" sz="1000" dirty="0">
              <a:solidFill>
                <a:prstClr val="white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8993329" y="2348720"/>
            <a:ext cx="2974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00" b="1" u="sng" dirty="0"/>
              <a:t>Remarque</a:t>
            </a:r>
            <a:r>
              <a:rPr lang="fr-FR" sz="1000" dirty="0"/>
              <a:t> : Pour augmenter les chances de réussite de la recherche, toutes les données saisies par l'utilisateur et les données de la recette sont "nettoyées" avant la recherche. (c'est-à-dire que tous les accents sont supprimés et que le texte est remplacé par des lettres minuscules).</a:t>
            </a: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697" y="106160"/>
            <a:ext cx="2125307" cy="737513"/>
          </a:xfrm>
          <a:prstGeom prst="rect">
            <a:avLst/>
          </a:prstGeom>
        </p:spPr>
      </p:pic>
      <p:sp>
        <p:nvSpPr>
          <p:cNvPr id="40" name="Losange 39"/>
          <p:cNvSpPr/>
          <p:nvPr/>
        </p:nvSpPr>
        <p:spPr>
          <a:xfrm>
            <a:off x="128970" y="1879942"/>
            <a:ext cx="2120127" cy="1399386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Y a-t-il des recettes dans le tableau : </a:t>
            </a:r>
            <a:r>
              <a:rPr lang="fr-FR" sz="1200" dirty="0"/>
              <a:t>sortedrecipesLeftArray </a:t>
            </a:r>
          </a:p>
        </p:txBody>
      </p:sp>
      <p:cxnSp>
        <p:nvCxnSpPr>
          <p:cNvPr id="13" name="Connecteur en angle 12"/>
          <p:cNvCxnSpPr>
            <a:stCxn id="40" idx="3"/>
            <a:endCxn id="6" idx="1"/>
          </p:cNvCxnSpPr>
          <p:nvPr/>
        </p:nvCxnSpPr>
        <p:spPr>
          <a:xfrm>
            <a:off x="2249097" y="2579635"/>
            <a:ext cx="2956750" cy="1605087"/>
          </a:xfrm>
          <a:prstGeom prst="bentConnector3">
            <a:avLst>
              <a:gd name="adj1" fmla="val 86564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0" idx="2"/>
            <a:endCxn id="119" idx="0"/>
          </p:cNvCxnSpPr>
          <p:nvPr/>
        </p:nvCxnSpPr>
        <p:spPr>
          <a:xfrm flipH="1">
            <a:off x="1186210" y="3279328"/>
            <a:ext cx="2824" cy="36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1186209" y="3276542"/>
            <a:ext cx="514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58" name="ZoneTexte 57"/>
          <p:cNvSpPr txBox="1"/>
          <p:nvPr/>
        </p:nvSpPr>
        <p:spPr>
          <a:xfrm>
            <a:off x="2254627" y="230130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59" name="Rectangle à coins arrondis 58"/>
          <p:cNvSpPr/>
          <p:nvPr/>
        </p:nvSpPr>
        <p:spPr>
          <a:xfrm>
            <a:off x="133292" y="1020638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Push/splice </a:t>
            </a:r>
            <a:r>
              <a:rPr lang="en-GB" sz="1000" dirty="0" smtClean="0"/>
              <a:t>vers/depuis </a:t>
            </a:r>
            <a:r>
              <a:rPr lang="en-GB" sz="1000" dirty="0"/>
              <a:t>le tableau : </a:t>
            </a:r>
            <a:r>
              <a:rPr lang="en-GB" sz="1000" dirty="0" smtClean="0"/>
              <a:t>tagListArray </a:t>
            </a:r>
            <a:endParaRPr lang="fr-FR" sz="1000" dirty="0" smtClean="0"/>
          </a:p>
        </p:txBody>
      </p:sp>
      <p:cxnSp>
        <p:nvCxnSpPr>
          <p:cNvPr id="21" name="Connecteur droit avec flèche 20"/>
          <p:cNvCxnSpPr>
            <a:stCxn id="59" idx="2"/>
            <a:endCxn id="40" idx="0"/>
          </p:cNvCxnSpPr>
          <p:nvPr/>
        </p:nvCxnSpPr>
        <p:spPr>
          <a:xfrm flipH="1">
            <a:off x="1189034" y="1601608"/>
            <a:ext cx="4926" cy="27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à coins arrondis 61"/>
          <p:cNvSpPr/>
          <p:nvPr/>
        </p:nvSpPr>
        <p:spPr>
          <a:xfrm>
            <a:off x="133292" y="210164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L'utilisateur ajoute/supprime </a:t>
            </a:r>
            <a:r>
              <a:rPr lang="fr-FR" sz="1000" dirty="0" smtClean="0"/>
              <a:t>le tag</a:t>
            </a:r>
            <a:endParaRPr lang="fr-FR" sz="1000" dirty="0"/>
          </a:p>
          <a:p>
            <a:pPr algn="ctr"/>
            <a:r>
              <a:rPr lang="fr-FR" sz="1000" dirty="0"/>
              <a:t>(ingrédient, appareil ou ustensile)</a:t>
            </a:r>
          </a:p>
        </p:txBody>
      </p:sp>
      <p:cxnSp>
        <p:nvCxnSpPr>
          <p:cNvPr id="23" name="Connecteur droit avec flèche 22"/>
          <p:cNvCxnSpPr>
            <a:stCxn id="62" idx="2"/>
            <a:endCxn id="59" idx="0"/>
          </p:cNvCxnSpPr>
          <p:nvPr/>
        </p:nvCxnSpPr>
        <p:spPr>
          <a:xfrm>
            <a:off x="1193960" y="791134"/>
            <a:ext cx="0" cy="22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9598674" y="901251"/>
            <a:ext cx="2527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</a:t>
            </a:r>
            <a:r>
              <a:rPr lang="fr-FR" dirty="0"/>
              <a:t>modèle complet (en utilisant l'algorithme 2)</a:t>
            </a:r>
          </a:p>
        </p:txBody>
      </p:sp>
    </p:spTree>
    <p:extLst>
      <p:ext uri="{BB962C8B-B14F-4D97-AF65-F5344CB8AC3E}">
        <p14:creationId xmlns:p14="http://schemas.microsoft.com/office/powerpoint/2010/main" val="138981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1432</Words>
  <Application>Microsoft Office PowerPoint</Application>
  <PresentationFormat>Grand écran</PresentationFormat>
  <Paragraphs>275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Sparkey</dc:creator>
  <cp:lastModifiedBy>Sparkey</cp:lastModifiedBy>
  <cp:revision>109</cp:revision>
  <dcterms:created xsi:type="dcterms:W3CDTF">2021-07-30T11:00:44Z</dcterms:created>
  <dcterms:modified xsi:type="dcterms:W3CDTF">2021-08-01T13:23:26Z</dcterms:modified>
</cp:coreProperties>
</file>