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6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559C-BC8E-433F-A4E6-A07C9F72099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69B1-158C-4B9A-8A87-C889B3068A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5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1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976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7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6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6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5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5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369B1-158C-4B9A-8A87-C889B3068A9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6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24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7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4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4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59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6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8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595A6-4555-4F4D-AAE8-BCA86D99260A}" type="datetimeFigureOut">
              <a:rPr lang="fr-FR" smtClean="0"/>
              <a:t>02/08/2021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7B0CC-BC2A-405F-92B7-3098B3695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4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106160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0942"/>
            <a:ext cx="1800000" cy="126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For each recipe, is the word in the title or the description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10220" y="381861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</a:t>
            </a:r>
            <a:r>
              <a:rPr lang="en-GB" sz="1100" dirty="0" smtClean="0"/>
              <a:t>as the user chosen</a:t>
            </a:r>
            <a:endParaRPr lang="en-GB" sz="1100" dirty="0" smtClean="0"/>
          </a:p>
          <a:p>
            <a:pPr algn="ctr"/>
            <a:r>
              <a:rPr lang="en-GB" sz="1100" dirty="0" smtClean="0"/>
              <a:t>Ingredient(s</a:t>
            </a:r>
            <a:r>
              <a:rPr lang="en-GB" sz="1100" dirty="0"/>
              <a:t>), Appliance(s) or Utensil(s</a:t>
            </a:r>
            <a:r>
              <a:rPr lang="en-GB" sz="1100" dirty="0" smtClean="0"/>
              <a:t>) already</a:t>
            </a:r>
            <a:endParaRPr lang="fr-FR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05353" y="531632"/>
            <a:ext cx="4848" cy="159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0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 flipH="1">
            <a:off x="8587257" y="5618612"/>
            <a:ext cx="2963" cy="181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89333" y="435402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82878" y="2684676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5" y="396936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86112" y="2713562"/>
            <a:ext cx="1619241" cy="110504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84434" y="551869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06111" y="381861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 smtClean="0"/>
              <a:t>Tag(s)</a:t>
            </a:r>
          </a:p>
          <a:p>
            <a:pPr algn="ctr"/>
            <a:r>
              <a:rPr lang="en-GB" sz="1100" dirty="0" smtClean="0"/>
              <a:t>Has </a:t>
            </a:r>
            <a:r>
              <a:rPr lang="en-GB" sz="1100" dirty="0"/>
              <a:t>the user chosen</a:t>
            </a:r>
          </a:p>
          <a:p>
            <a:pPr algn="ctr"/>
            <a:r>
              <a:rPr lang="en-GB" sz="1100" dirty="0"/>
              <a:t>Ingredient(s), Appliance(s) or Utensil(s) </a:t>
            </a:r>
            <a:r>
              <a:rPr lang="en-GB" sz="1100" dirty="0" smtClean="0"/>
              <a:t>already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586111" y="5618612"/>
            <a:ext cx="0" cy="1814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6111" y="55055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01861" y="4718612"/>
            <a:ext cx="5083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169688"/>
            <a:ext cx="2824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040305" y="1302262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26228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457232"/>
            <a:ext cx="2114480" cy="49014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3947381"/>
            <a:ext cx="1412" cy="32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28224" y="426753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064224" y="4718612"/>
            <a:ext cx="441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46224" y="5169688"/>
            <a:ext cx="0" cy="63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52662"/>
            <a:ext cx="2114480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23797" y="6457002"/>
            <a:ext cx="211871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24371" y="6457002"/>
            <a:ext cx="2120126" cy="216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38" name="Losange 37"/>
          <p:cNvSpPr/>
          <p:nvPr/>
        </p:nvSpPr>
        <p:spPr>
          <a:xfrm>
            <a:off x="5205352" y="2083563"/>
            <a:ext cx="1800000" cy="1260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Ingredients</a:t>
            </a:r>
            <a:endParaRPr lang="en-GB" sz="1100" dirty="0" smtClean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05352" y="1950942"/>
            <a:ext cx="1" cy="13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8985" y="1853494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 flipV="1">
            <a:off x="7005352" y="2700146"/>
            <a:ext cx="689942" cy="1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001861" y="2680861"/>
            <a:ext cx="4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28223" y="4749324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75025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</a:t>
            </a:r>
            <a:r>
              <a:rPr lang="en-GB" dirty="0" smtClean="0"/>
              <a:t>Search: Algorithm </a:t>
            </a:r>
            <a:r>
              <a:rPr lang="en-GB" dirty="0" smtClean="0"/>
              <a:t>1:</a:t>
            </a:r>
          </a:p>
          <a:p>
            <a:r>
              <a:rPr lang="en-GB" dirty="0" smtClean="0"/>
              <a:t>Implementation using either </a:t>
            </a:r>
            <a:r>
              <a:rPr lang="en-GB" dirty="0" err="1" smtClean="0"/>
              <a:t>ForEach</a:t>
            </a:r>
            <a:r>
              <a:rPr lang="en-GB" dirty="0" smtClean="0"/>
              <a:t> or classic For Loop.</a:t>
            </a:r>
            <a:endParaRPr lang="fr-FR" dirty="0"/>
          </a:p>
        </p:txBody>
      </p:sp>
      <p:sp>
        <p:nvSpPr>
          <p:cNvPr id="105" name="Rectangle à coins arrondis 104"/>
          <p:cNvSpPr/>
          <p:nvPr/>
        </p:nvSpPr>
        <p:spPr>
          <a:xfrm>
            <a:off x="7695294" y="2254053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</a:t>
            </a:r>
            <a:r>
              <a:rPr lang="en-GB" sz="1100" dirty="0" smtClean="0"/>
              <a:t>the corresponding recipe into the</a:t>
            </a:r>
            <a:r>
              <a:rPr lang="fr-FR" sz="1100" dirty="0" smtClean="0"/>
              <a:t> </a:t>
            </a:r>
            <a:r>
              <a:rPr lang="fr-FR" sz="1100" dirty="0" smtClean="0"/>
              <a:t>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05353" y="1320942"/>
            <a:ext cx="1579081" cy="9331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>
            <a:off x="8584434" y="3146239"/>
            <a:ext cx="5786" cy="672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94635" y="1331163"/>
            <a:ext cx="2254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sp>
        <p:nvSpPr>
          <p:cNvPr id="96" name="Rectangle à coins arrondis 95"/>
          <p:cNvSpPr/>
          <p:nvPr/>
        </p:nvSpPr>
        <p:spPr>
          <a:xfrm>
            <a:off x="2708707" y="226746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512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</a:t>
            </a:r>
            <a:r>
              <a:rPr lang="en-GB" sz="1100" dirty="0" smtClean="0"/>
              <a:t> Title, Description </a:t>
            </a:r>
            <a:r>
              <a:rPr lang="en-GB" sz="1100" dirty="0" smtClean="0"/>
              <a:t>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41980" y="3284722"/>
            <a:ext cx="2160000" cy="180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  <a:endParaRPr lang="en-GB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 smtClean="0"/>
              <a:t>user input word </a:t>
            </a:r>
            <a:r>
              <a:rPr lang="en-GB" sz="1100" dirty="0" smtClean="0"/>
              <a:t>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1980" y="5084722"/>
            <a:ext cx="5263" cy="39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5806" y="1674118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31795" y="1669706"/>
            <a:ext cx="1440002" cy="161501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21980" y="49971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sp>
        <p:nvSpPr>
          <p:cNvPr id="70" name="Losange 69"/>
          <p:cNvSpPr/>
          <p:nvPr/>
        </p:nvSpPr>
        <p:spPr>
          <a:xfrm>
            <a:off x="2551795" y="3284722"/>
            <a:ext cx="2160000" cy="180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626097" y="5084722"/>
            <a:ext cx="5698" cy="39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26097" y="503083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69706"/>
            <a:ext cx="1426183" cy="1615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00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62896" y="138936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47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Primary </a:t>
            </a:r>
            <a:r>
              <a:rPr lang="en-GB" dirty="0" smtClean="0"/>
              <a:t>Search: Algorithm </a:t>
            </a:r>
            <a:r>
              <a:rPr lang="en-GB" dirty="0" smtClean="0"/>
              <a:t>2:</a:t>
            </a:r>
          </a:p>
          <a:p>
            <a:r>
              <a:rPr lang="en-GB" dirty="0" smtClean="0"/>
              <a:t>Implementation using higher order functions.</a:t>
            </a:r>
            <a:endParaRPr lang="fr-FR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25885" y="1236247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</a:t>
            </a:r>
            <a:r>
              <a:rPr lang="en-GB" sz="1100" dirty="0" smtClean="0"/>
              <a:t>recipe into</a:t>
            </a:r>
            <a:r>
              <a:rPr lang="fr-FR" sz="1100" dirty="0" smtClean="0"/>
              <a:t> </a:t>
            </a:r>
            <a:r>
              <a:rPr lang="fr-FR" sz="1100" dirty="0" smtClean="0"/>
              <a:t>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28971" y="1307663"/>
            <a:ext cx="18754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2747730" y="121888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64478" y="270396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NO RECIPES ERROR MESSAGE</a:t>
            </a:r>
            <a:endParaRPr lang="fr-FR" sz="12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DISPLAY RECIPES</a:t>
            </a:r>
          </a:p>
          <a:p>
            <a:pPr algn="ctr"/>
            <a:r>
              <a:rPr lang="en-GB" sz="1200" dirty="0"/>
              <a:t>(display/hide </a:t>
            </a:r>
            <a:r>
              <a:rPr lang="en-GB" sz="1200" dirty="0" smtClean="0"/>
              <a:t>recipes </a:t>
            </a:r>
            <a:r>
              <a:rPr lang="en-GB" sz="1200" dirty="0"/>
              <a:t>in DOM</a:t>
            </a:r>
            <a:r>
              <a:rPr lang="en-GB" sz="1200" dirty="0" smtClean="0"/>
              <a:t>)</a:t>
            </a:r>
            <a:endParaRPr lang="en-GB" sz="12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</a:t>
            </a:r>
            <a:r>
              <a:rPr lang="fr-FR" sz="1050" dirty="0" smtClean="0"/>
              <a:t>sortedrecipesLeftArray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Compare Arrays: recipes &amp;</a:t>
            </a:r>
          </a:p>
          <a:p>
            <a:pPr algn="ctr"/>
            <a:r>
              <a:rPr lang="fr-FR" sz="1050" dirty="0" smtClean="0"/>
              <a:t>tagListArray</a:t>
            </a:r>
            <a:endParaRPr lang="fr-FR" sz="105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746412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7719608" y="6262044"/>
            <a:ext cx="1836001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Result in Array: RecipeArray</a:t>
            </a:r>
            <a:endParaRPr lang="fr-FR" sz="1050" dirty="0"/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237935" y="390809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58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Advanced Search (By Tag):</a:t>
            </a:r>
          </a:p>
          <a:p>
            <a:r>
              <a:rPr lang="en-GB" dirty="0" smtClean="0"/>
              <a:t>Ingredients, appliances or utensils.</a:t>
            </a:r>
            <a:endParaRPr lang="fr-FR" dirty="0"/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enters a word</a:t>
            </a:r>
            <a:endParaRPr lang="fr-FR" sz="1100" dirty="0"/>
          </a:p>
        </p:txBody>
      </p:sp>
      <p:sp>
        <p:nvSpPr>
          <p:cNvPr id="4" name="Losange 3"/>
          <p:cNvSpPr/>
          <p:nvPr/>
        </p:nvSpPr>
        <p:spPr>
          <a:xfrm>
            <a:off x="5071797" y="913706"/>
            <a:ext cx="2124000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For each recipe, is the word in the  Title, Description or Ingredients</a:t>
            </a:r>
          </a:p>
        </p:txBody>
      </p:sp>
      <p:sp>
        <p:nvSpPr>
          <p:cNvPr id="5" name="Losange 4"/>
          <p:cNvSpPr/>
          <p:nvPr/>
        </p:nvSpPr>
        <p:spPr>
          <a:xfrm>
            <a:off x="7564356" y="3464722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  <a:endParaRPr lang="en-GB" sz="11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the REMAINING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5110" cy="200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</a:t>
            </a:r>
            <a:r>
              <a:rPr lang="en-GB" sz="1100" dirty="0"/>
              <a:t>user input word only</a:t>
            </a:r>
          </a:p>
          <a:p>
            <a:pPr algn="ctr"/>
            <a:r>
              <a:rPr lang="en-GB" sz="1100" dirty="0" smtClean="0"/>
              <a:t>(</a:t>
            </a:r>
            <a:r>
              <a:rPr lang="en-GB" sz="1100" dirty="0"/>
              <a:t>display/hide recipe 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4722"/>
            <a:ext cx="2823" cy="578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648998" y="163949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5157" y="1633706"/>
            <a:ext cx="1446640" cy="183101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to main search &amp; tags</a:t>
            </a:r>
          </a:p>
          <a:p>
            <a:pPr algn="ctr"/>
            <a:r>
              <a:rPr lang="en-GB" sz="1100" dirty="0" smtClean="0"/>
              <a:t>(display/hide </a:t>
            </a:r>
            <a:r>
              <a:rPr lang="en-GB" sz="1100" dirty="0" smtClean="0"/>
              <a:t>recipes </a:t>
            </a:r>
            <a:r>
              <a:rPr lang="en-GB" sz="1100" dirty="0" smtClean="0"/>
              <a:t>in DOM)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5093" y="3464722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/>
              <a:t>Tag(s)</a:t>
            </a:r>
          </a:p>
          <a:p>
            <a:pPr algn="ctr"/>
            <a:r>
              <a:rPr lang="en-GB" sz="1100" dirty="0"/>
              <a:t>Has the user chosen</a:t>
            </a:r>
          </a:p>
          <a:p>
            <a:pPr algn="ctr"/>
            <a:r>
              <a:rPr lang="en-GB" sz="1100" dirty="0"/>
              <a:t>Ingredient(s), Appliance(s) or Utensil(s) already</a:t>
            </a:r>
            <a:endParaRPr lang="en-GB" sz="11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5157" y="4904722"/>
            <a:ext cx="940" cy="57846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1" y="488441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5797" y="1633706"/>
            <a:ext cx="1428623" cy="18310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no recipes error message</a:t>
            </a:r>
            <a:endParaRPr lang="fr-FR" sz="11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the tag(s) to ALL the recipes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6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Display recipes corresponding  to tag(s) only</a:t>
            </a:r>
          </a:p>
          <a:p>
            <a:pPr algn="ctr"/>
            <a:r>
              <a:rPr lang="en-GB" sz="1100" dirty="0"/>
              <a:t>(display/hide </a:t>
            </a:r>
            <a:r>
              <a:rPr lang="en-GB" sz="1100" dirty="0" smtClean="0"/>
              <a:t>recipes </a:t>
            </a:r>
            <a:r>
              <a:rPr lang="en-GB" sz="1100" dirty="0"/>
              <a:t>in DOM</a:t>
            </a:r>
            <a:r>
              <a:rPr lang="en-GB" sz="1100" dirty="0" smtClean="0"/>
              <a:t>)</a:t>
            </a:r>
            <a:endParaRPr lang="en-GB" sz="11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</a:t>
            </a:r>
            <a:r>
              <a:rPr lang="fr-FR" sz="1100" dirty="0" smtClean="0"/>
              <a:t>sortedrecipesLeftArray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Compare Arrays: recipes &amp;</a:t>
            </a:r>
          </a:p>
          <a:p>
            <a:pPr algn="ctr"/>
            <a:r>
              <a:rPr lang="fr-FR" sz="1100" dirty="0" smtClean="0"/>
              <a:t>tagListArray</a:t>
            </a:r>
            <a:endParaRPr lang="fr-FR" sz="11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RecipeArray</a:t>
            </a:r>
            <a:endParaRPr lang="fr-FR" sz="1100" dirty="0"/>
          </a:p>
        </p:txBody>
      </p:sp>
      <p:sp>
        <p:nvSpPr>
          <p:cNvPr id="136" name="Rectangle à coins arrondis 135"/>
          <p:cNvSpPr/>
          <p:nvPr/>
        </p:nvSpPr>
        <p:spPr>
          <a:xfrm>
            <a:off x="5068019" y="6262044"/>
            <a:ext cx="2121335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Result in Array: </a:t>
            </a:r>
            <a:r>
              <a:rPr lang="en-GB" sz="1100" dirty="0" err="1" smtClean="0"/>
              <a:t>RecipeArray</a:t>
            </a:r>
            <a:endParaRPr lang="fr-FR" sz="11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25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Array: </a:t>
            </a:r>
            <a:r>
              <a:rPr lang="fr-FR" sz="1100" dirty="0" smtClean="0"/>
              <a:t>sortedrecipesLeftArray</a:t>
            </a:r>
            <a:endParaRPr lang="fr-FR" sz="11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6982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Push corresponding </a:t>
            </a:r>
            <a:r>
              <a:rPr lang="en-GB" sz="1100" dirty="0" smtClean="0"/>
              <a:t>recipe into</a:t>
            </a:r>
            <a:r>
              <a:rPr lang="fr-FR" sz="1100" dirty="0" smtClean="0"/>
              <a:t> </a:t>
            </a:r>
            <a:r>
              <a:rPr lang="fr-FR" sz="1100" dirty="0" smtClean="0"/>
              <a:t>sortedrecipesLeftArray</a:t>
            </a:r>
          </a:p>
          <a:p>
            <a:pPr algn="ctr"/>
            <a:r>
              <a:rPr lang="fr-FR" sz="1100" dirty="0" smtClean="0"/>
              <a:t>array</a:t>
            </a:r>
            <a:r>
              <a:rPr lang="en-GB" sz="1100" dirty="0" smtClean="0"/>
              <a:t> </a:t>
            </a:r>
            <a:endParaRPr lang="fr-FR" sz="110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3" y="1644192"/>
            <a:ext cx="2125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b="1" u="sng" dirty="0"/>
              <a:t>Note: </a:t>
            </a:r>
            <a:r>
              <a:rPr lang="en-GB" sz="1000" dirty="0"/>
              <a:t>To increase the chances of a successful search all the user input data &amp; recipe data is "cleaned" before the search. </a:t>
            </a:r>
            <a:r>
              <a:rPr lang="en-GB" sz="1000" dirty="0" smtClean="0"/>
              <a:t>(i.e., </a:t>
            </a:r>
            <a:r>
              <a:rPr lang="en-GB" sz="1000" dirty="0"/>
              <a:t>the text has all accents removed &amp; changed to lower case letters).</a:t>
            </a:r>
            <a:endParaRPr lang="fr-FR" sz="1000" dirty="0"/>
          </a:p>
        </p:txBody>
      </p:sp>
      <p:pic>
        <p:nvPicPr>
          <p:cNvPr id="42" name="Imag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  <p:sp>
        <p:nvSpPr>
          <p:cNvPr id="40" name="Losange 39"/>
          <p:cNvSpPr/>
          <p:nvPr/>
        </p:nvSpPr>
        <p:spPr>
          <a:xfrm>
            <a:off x="128970" y="1866994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Are there recipes in the array: </a:t>
            </a:r>
            <a:r>
              <a:rPr lang="fr-FR" sz="1200" dirty="0" smtClean="0"/>
              <a:t>sortedrecipesLeftArray</a:t>
            </a:r>
            <a:r>
              <a:rPr lang="en-GB" sz="1200" dirty="0" smtClean="0"/>
              <a:t> </a:t>
            </a:r>
          </a:p>
        </p:txBody>
      </p:sp>
      <p:sp>
        <p:nvSpPr>
          <p:cNvPr id="43" name="Rectangle à coins arrondis 42"/>
          <p:cNvSpPr/>
          <p:nvPr/>
        </p:nvSpPr>
        <p:spPr>
          <a:xfrm>
            <a:off x="128970" y="101602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Push/splice to/from array: </a:t>
            </a:r>
            <a:r>
              <a:rPr lang="fr-FR" sz="1200" dirty="0" smtClean="0"/>
              <a:t>tagListArray</a:t>
            </a:r>
          </a:p>
        </p:txBody>
      </p:sp>
      <p:sp>
        <p:nvSpPr>
          <p:cNvPr id="44" name="Rectangle à coins arrondis 43"/>
          <p:cNvSpPr/>
          <p:nvPr/>
        </p:nvSpPr>
        <p:spPr>
          <a:xfrm>
            <a:off x="128970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 adds/deletes Tag</a:t>
            </a:r>
          </a:p>
          <a:p>
            <a:pPr algn="ctr"/>
            <a:r>
              <a:rPr lang="en-GB" sz="1000" dirty="0" smtClean="0"/>
              <a:t>(ingredient, appliance or utensil)</a:t>
            </a:r>
            <a:endParaRPr lang="fr-FR" sz="1000" dirty="0"/>
          </a:p>
        </p:txBody>
      </p:sp>
      <p:cxnSp>
        <p:nvCxnSpPr>
          <p:cNvPr id="7" name="Connecteur droit avec flèche 6"/>
          <p:cNvCxnSpPr>
            <a:stCxn id="44" idx="2"/>
            <a:endCxn id="43" idx="0"/>
          </p:cNvCxnSpPr>
          <p:nvPr/>
        </p:nvCxnSpPr>
        <p:spPr>
          <a:xfrm>
            <a:off x="1189638" y="713385"/>
            <a:ext cx="0" cy="30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43" idx="2"/>
            <a:endCxn id="40" idx="0"/>
          </p:cNvCxnSpPr>
          <p:nvPr/>
        </p:nvCxnSpPr>
        <p:spPr>
          <a:xfrm flipH="1">
            <a:off x="1189034" y="1596994"/>
            <a:ext cx="604" cy="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40" idx="2"/>
            <a:endCxn id="119" idx="0"/>
          </p:cNvCxnSpPr>
          <p:nvPr/>
        </p:nvCxnSpPr>
        <p:spPr>
          <a:xfrm flipH="1">
            <a:off x="1186210" y="3266380"/>
            <a:ext cx="2824" cy="37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186209" y="327135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</a:t>
            </a:r>
            <a:endParaRPr lang="fr-FR" sz="1200" dirty="0"/>
          </a:p>
        </p:txBody>
      </p:sp>
      <p:cxnSp>
        <p:nvCxnSpPr>
          <p:cNvPr id="51" name="Connecteur en angle 50"/>
          <p:cNvCxnSpPr>
            <a:stCxn id="40" idx="3"/>
          </p:cNvCxnSpPr>
          <p:nvPr/>
        </p:nvCxnSpPr>
        <p:spPr>
          <a:xfrm>
            <a:off x="2249097" y="2566687"/>
            <a:ext cx="2956750" cy="1618035"/>
          </a:xfrm>
          <a:prstGeom prst="bentConnector3">
            <a:avLst>
              <a:gd name="adj1" fmla="val 86906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2243450" y="2566910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YES</a:t>
            </a:r>
            <a:endParaRPr lang="fr-FR" sz="1200" dirty="0"/>
          </a:p>
        </p:txBody>
      </p:sp>
      <p:sp>
        <p:nvSpPr>
          <p:cNvPr id="55" name="ZoneTexte 54"/>
          <p:cNvSpPr txBox="1"/>
          <p:nvPr/>
        </p:nvSpPr>
        <p:spPr>
          <a:xfrm>
            <a:off x="9931394" y="901251"/>
            <a:ext cx="2195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complete</a:t>
            </a:r>
            <a:r>
              <a:rPr lang="fr-FR" dirty="0" smtClean="0"/>
              <a:t> model </a:t>
            </a:r>
            <a:r>
              <a:rPr lang="fr-FR" sz="1400" dirty="0" smtClean="0"/>
              <a:t>(</a:t>
            </a:r>
            <a:r>
              <a:rPr lang="fr-FR" sz="1400" dirty="0" err="1" smtClean="0"/>
              <a:t>using</a:t>
            </a:r>
            <a:r>
              <a:rPr lang="fr-FR" sz="1400" dirty="0" smtClean="0"/>
              <a:t> </a:t>
            </a:r>
            <a:r>
              <a:rPr lang="fr-FR" sz="1400" dirty="0" err="1" smtClean="0"/>
              <a:t>algorithm</a:t>
            </a:r>
            <a:r>
              <a:rPr lang="fr-FR" sz="1400" dirty="0" smtClean="0"/>
              <a:t> 2)</a:t>
            </a:r>
            <a:endParaRPr lang="fr-FR" sz="1400" dirty="0"/>
          </a:p>
        </p:txBody>
      </p:sp>
      <p:sp>
        <p:nvSpPr>
          <p:cNvPr id="56" name="Rectangle à coins arrondis 55"/>
          <p:cNvSpPr/>
          <p:nvPr/>
        </p:nvSpPr>
        <p:spPr>
          <a:xfrm>
            <a:off x="2736156" y="1195738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No </a:t>
            </a:r>
            <a:r>
              <a:rPr lang="en-GB" sz="1050" dirty="0"/>
              <a:t>recipes match the input word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7609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49533" y="94586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  <a:endParaRPr lang="en-GB" sz="1100" dirty="0"/>
          </a:p>
        </p:txBody>
      </p:sp>
      <p:sp>
        <p:nvSpPr>
          <p:cNvPr id="4" name="Losange 3"/>
          <p:cNvSpPr/>
          <p:nvPr/>
        </p:nvSpPr>
        <p:spPr>
          <a:xfrm>
            <a:off x="5205353" y="696729"/>
            <a:ext cx="1809697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Pour chaque recette, le mot figure-t-il dans le titre ou la description ?</a:t>
            </a:r>
            <a:endParaRPr lang="fr-FR" sz="1000" dirty="0"/>
          </a:p>
        </p:txBody>
      </p:sp>
      <p:sp>
        <p:nvSpPr>
          <p:cNvPr id="5" name="Losange 4"/>
          <p:cNvSpPr/>
          <p:nvPr/>
        </p:nvSpPr>
        <p:spPr>
          <a:xfrm>
            <a:off x="7527193" y="4138729"/>
            <a:ext cx="2120127" cy="140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Tags(s)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165861" y="438327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</a:t>
            </a:r>
            <a:r>
              <a:rPr lang="fr-FR" sz="1200" dirty="0" smtClean="0"/>
              <a:t>.</a:t>
            </a:r>
            <a:endParaRPr lang="fr-FR" sz="12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10201" y="520058"/>
            <a:ext cx="1" cy="176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22911" y="4560965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30017" y="5800031"/>
            <a:ext cx="2114480" cy="652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saisi par l'utilisateur</a:t>
            </a:r>
            <a:endParaRPr lang="fr-FR" sz="10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587257" y="5542729"/>
            <a:ext cx="0" cy="257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06395" y="4551403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759153" y="2575762"/>
            <a:ext cx="52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091634" y="4118353"/>
            <a:ext cx="517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28871" y="5800031"/>
            <a:ext cx="2114480" cy="6526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63" name="Connecteur en angle 62"/>
          <p:cNvCxnSpPr>
            <a:stCxn id="38" idx="1"/>
            <a:endCxn id="70" idx="0"/>
          </p:cNvCxnSpPr>
          <p:nvPr/>
        </p:nvCxnSpPr>
        <p:spPr>
          <a:xfrm rot="10800000" flipV="1">
            <a:off x="3595296" y="2883308"/>
            <a:ext cx="1610056" cy="124026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592894" y="5518693"/>
            <a:ext cx="545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29445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à la recherche principale et </a:t>
            </a:r>
            <a:r>
              <a:rPr lang="fr-FR" sz="1000" smtClean="0"/>
              <a:t>aux tags</a:t>
            </a:r>
            <a:endParaRPr lang="fr-FR" sz="1000" dirty="0" smtClean="0"/>
          </a:p>
        </p:txBody>
      </p:sp>
      <p:sp>
        <p:nvSpPr>
          <p:cNvPr id="70" name="Losange 69"/>
          <p:cNvSpPr/>
          <p:nvPr/>
        </p:nvSpPr>
        <p:spPr>
          <a:xfrm>
            <a:off x="2535232" y="4123568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Tags(s</a:t>
            </a:r>
            <a:r>
              <a:rPr lang="fr-FR" sz="1000" dirty="0"/>
              <a:t>)</a:t>
            </a:r>
          </a:p>
          <a:p>
            <a:pPr algn="ctr"/>
            <a:r>
              <a:rPr lang="fr-FR" sz="1000" dirty="0"/>
              <a:t>L'utilisateur </a:t>
            </a:r>
            <a:r>
              <a:rPr lang="fr-FR" sz="1000" dirty="0" err="1"/>
              <a:t>a-t-il</a:t>
            </a:r>
            <a:r>
              <a:rPr lang="fr-FR" sz="1000" dirty="0"/>
              <a:t> déjà choisi</a:t>
            </a:r>
          </a:p>
          <a:p>
            <a:pPr algn="ctr"/>
            <a:r>
              <a:rPr lang="fr-FR" sz="1000" dirty="0"/>
              <a:t>Ingrédient(s), Appareil(s) ou Ustensile(s</a:t>
            </a:r>
            <a:r>
              <a:rPr lang="fr-FR" sz="1000" dirty="0" smtClean="0"/>
              <a:t>) ?</a:t>
            </a:r>
            <a:endParaRPr lang="fr-FR" sz="100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 flipH="1">
            <a:off x="3586111" y="5563568"/>
            <a:ext cx="9185" cy="23646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580726" y="5518867"/>
            <a:ext cx="496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01861" y="4834353"/>
            <a:ext cx="525332" cy="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083861" y="5285428"/>
            <a:ext cx="2824" cy="51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6984273" y="1119154"/>
            <a:ext cx="48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078476" y="538381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28033" y="3659045"/>
            <a:ext cx="2114480" cy="490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 message d'erreur "pas de recettes".</a:t>
            </a:r>
            <a:endParaRPr lang="fr-FR" sz="1000" dirty="0"/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083861" y="4149194"/>
            <a:ext cx="1412" cy="2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39723" y="4386657"/>
            <a:ext cx="1836000" cy="90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 flipV="1">
            <a:off x="2075723" y="4837733"/>
            <a:ext cx="459509" cy="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88984" y="5800030"/>
            <a:ext cx="2114480" cy="652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46224" y="5288808"/>
            <a:ext cx="11499" cy="51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à coins arrondis 134"/>
          <p:cNvSpPr/>
          <p:nvPr/>
        </p:nvSpPr>
        <p:spPr>
          <a:xfrm>
            <a:off x="88984" y="6460173"/>
            <a:ext cx="2114480" cy="2993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49533" y="6457001"/>
            <a:ext cx="2092980" cy="3024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45387" y="6457002"/>
            <a:ext cx="2099110" cy="3024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Le tableau </a:t>
            </a:r>
            <a:r>
              <a:rPr lang="en-GB" sz="1000" dirty="0"/>
              <a:t>: sortedrecipesLeftArray</a:t>
            </a:r>
          </a:p>
        </p:txBody>
      </p:sp>
      <p:sp>
        <p:nvSpPr>
          <p:cNvPr id="38" name="Losange 37"/>
          <p:cNvSpPr/>
          <p:nvPr/>
        </p:nvSpPr>
        <p:spPr>
          <a:xfrm>
            <a:off x="5205352" y="2199308"/>
            <a:ext cx="1809698" cy="136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Pour chaque recette, est-ce que le mot se trouve dans les Ingrédients ?</a:t>
            </a:r>
            <a:endParaRPr lang="fr-FR" sz="1000" dirty="0"/>
          </a:p>
        </p:txBody>
      </p:sp>
      <p:cxnSp>
        <p:nvCxnSpPr>
          <p:cNvPr id="58" name="Connecteur droit avec flèche 57"/>
          <p:cNvCxnSpPr>
            <a:stCxn id="4" idx="2"/>
            <a:endCxn id="38" idx="0"/>
          </p:cNvCxnSpPr>
          <p:nvPr/>
        </p:nvCxnSpPr>
        <p:spPr>
          <a:xfrm flipH="1">
            <a:off x="6110201" y="2064729"/>
            <a:ext cx="1" cy="13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6111946" y="1958128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2" name="Connecteur droit avec flèche 61"/>
          <p:cNvCxnSpPr>
            <a:stCxn id="38" idx="3"/>
            <a:endCxn id="105" idx="1"/>
          </p:cNvCxnSpPr>
          <p:nvPr/>
        </p:nvCxnSpPr>
        <p:spPr>
          <a:xfrm>
            <a:off x="7015050" y="2883308"/>
            <a:ext cx="690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6966668" y="2570092"/>
            <a:ext cx="459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99" name="Rectangle à coins arrondis 98"/>
          <p:cNvSpPr/>
          <p:nvPr/>
        </p:nvSpPr>
        <p:spPr>
          <a:xfrm>
            <a:off x="239723" y="4865993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</a:t>
            </a:r>
            <a:r>
              <a:rPr lang="fr-FR" sz="1000" dirty="0"/>
              <a:t>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00" name="Rectangle à coins arrondis 99"/>
          <p:cNvSpPr/>
          <p:nvPr/>
        </p:nvSpPr>
        <p:spPr>
          <a:xfrm>
            <a:off x="5164842" y="4865993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Comparez les tableaux : sortedrecipesLeftArray &amp;</a:t>
            </a:r>
          </a:p>
          <a:p>
            <a:pPr algn="ctr"/>
            <a:r>
              <a:rPr lang="fr-FR" sz="1050" dirty="0"/>
              <a:t>tagListArray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88985" y="246638"/>
            <a:ext cx="3036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1 :</a:t>
            </a:r>
          </a:p>
          <a:p>
            <a:r>
              <a:rPr lang="fr-FR" sz="1400" dirty="0"/>
              <a:t>Implémentation utilisant des boucles </a:t>
            </a:r>
            <a:r>
              <a:rPr lang="fr-FR" sz="1400" dirty="0" smtClean="0"/>
              <a:t>imbriquées.</a:t>
            </a:r>
          </a:p>
          <a:p>
            <a:r>
              <a:rPr lang="fr-FR" sz="1400" dirty="0" smtClean="0"/>
              <a:t>(</a:t>
            </a:r>
            <a:r>
              <a:rPr lang="fr-FR" sz="1400" dirty="0" err="1" smtClean="0"/>
              <a:t>ForEach</a:t>
            </a:r>
            <a:r>
              <a:rPr lang="fr-FR" sz="1400" dirty="0" smtClean="0"/>
              <a:t> </a:t>
            </a:r>
            <a:r>
              <a:rPr lang="fr-FR" sz="1400" dirty="0"/>
              <a:t>ou For Loop)</a:t>
            </a:r>
          </a:p>
        </p:txBody>
      </p:sp>
      <p:sp>
        <p:nvSpPr>
          <p:cNvPr id="105" name="Rectangle à coins arrondis 104"/>
          <p:cNvSpPr/>
          <p:nvPr/>
        </p:nvSpPr>
        <p:spPr>
          <a:xfrm>
            <a:off x="7705802" y="2437215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« </a:t>
            </a:r>
            <a:r>
              <a:rPr lang="fr-FR" sz="1000" dirty="0" smtClean="0"/>
              <a:t>Push »</a:t>
            </a:r>
            <a:r>
              <a:rPr lang="fr-FR" sz="1000" dirty="0" smtClean="0"/>
              <a:t> </a:t>
            </a:r>
            <a:r>
              <a:rPr lang="fr-FR" sz="1000" dirty="0"/>
              <a:t>la recette correspondante dans le tableau </a:t>
            </a:r>
            <a:r>
              <a:rPr lang="fr-FR" sz="1000" dirty="0" err="1" smtClean="0"/>
              <a:t>sortedrecipesLeftArray</a:t>
            </a:r>
            <a:r>
              <a:rPr lang="fr-FR" sz="1000" dirty="0" smtClean="0"/>
              <a:t> </a:t>
            </a:r>
            <a:endParaRPr lang="fr-FR" sz="1000" dirty="0"/>
          </a:p>
        </p:txBody>
      </p:sp>
      <p:cxnSp>
        <p:nvCxnSpPr>
          <p:cNvPr id="84" name="Connecteur en angle 83"/>
          <p:cNvCxnSpPr>
            <a:stCxn id="4" idx="3"/>
            <a:endCxn id="105" idx="0"/>
          </p:cNvCxnSpPr>
          <p:nvPr/>
        </p:nvCxnSpPr>
        <p:spPr>
          <a:xfrm>
            <a:off x="7015050" y="1380729"/>
            <a:ext cx="1579892" cy="10564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>
            <a:stCxn id="105" idx="2"/>
            <a:endCxn id="5" idx="0"/>
          </p:cNvCxnSpPr>
          <p:nvPr/>
        </p:nvCxnSpPr>
        <p:spPr>
          <a:xfrm flipH="1">
            <a:off x="8587257" y="3329401"/>
            <a:ext cx="7685" cy="809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88984" y="1342217"/>
            <a:ext cx="2289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76" name="Rectangle à coins arrondis 75"/>
          <p:cNvSpPr/>
          <p:nvPr/>
        </p:nvSpPr>
        <p:spPr>
          <a:xfrm>
            <a:off x="2707896" y="2433516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Aucune </a:t>
            </a:r>
            <a:r>
              <a:rPr lang="fr-FR" sz="1050" dirty="0"/>
              <a:t>recette ne correspond au mot d'entrée</a:t>
            </a:r>
            <a:endParaRPr lang="fr-FR" sz="1050" dirty="0"/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287913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  <a:endParaRPr lang="en-GB" sz="1100" dirty="0"/>
          </a:p>
        </p:txBody>
      </p:sp>
      <p:sp>
        <p:nvSpPr>
          <p:cNvPr id="4" name="Losange 3"/>
          <p:cNvSpPr/>
          <p:nvPr/>
        </p:nvSpPr>
        <p:spPr>
          <a:xfrm>
            <a:off x="5071798" y="913706"/>
            <a:ext cx="2120127" cy="1548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64356" y="3485029"/>
            <a:ext cx="2120127" cy="1399386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  <a:endParaRPr lang="fr-FR" sz="105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>
            <a:off x="6128687" y="713385"/>
            <a:ext cx="3175" cy="20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uniquement les recettes correspondant au mot saisi par l'utilisateur</a:t>
            </a:r>
            <a:endParaRPr lang="fr-FR" sz="100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884415"/>
            <a:ext cx="2823" cy="59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4" y="1687705"/>
            <a:ext cx="1448524" cy="17973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  <a:endParaRPr lang="fr-FR" sz="105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884415"/>
            <a:ext cx="2823" cy="5987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191925" y="1687706"/>
            <a:ext cx="1432495" cy="17973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>
            <a:off x="7041847" y="4184722"/>
            <a:ext cx="52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6821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4210" y="4184722"/>
            <a:ext cx="4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>
            <a:off x="1186210" y="4724722"/>
            <a:ext cx="0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68209" y="4222505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128971" y="251720"/>
            <a:ext cx="303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Recherche primaire </a:t>
            </a:r>
            <a:r>
              <a:rPr lang="fr-FR" sz="1400" dirty="0" smtClean="0"/>
              <a:t>: Algorithme </a:t>
            </a:r>
            <a:r>
              <a:rPr lang="fr-FR" sz="1400" dirty="0"/>
              <a:t>2 :</a:t>
            </a:r>
          </a:p>
          <a:p>
            <a:r>
              <a:rPr lang="fr-FR" sz="1400" dirty="0"/>
              <a:t>Implémentation utilisant des fonctions d'ordre </a:t>
            </a:r>
            <a:r>
              <a:rPr lang="fr-FR" sz="1400" dirty="0" smtClean="0"/>
              <a:t>supérieur.</a:t>
            </a:r>
            <a:endParaRPr lang="fr-FR" sz="14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746283" y="1239269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  <a:endParaRPr lang="fr-FR" sz="1050" dirty="0"/>
          </a:p>
        </p:txBody>
      </p:sp>
      <p:sp>
        <p:nvSpPr>
          <p:cNvPr id="41" name="ZoneTexte 40"/>
          <p:cNvSpPr txBox="1"/>
          <p:nvPr/>
        </p:nvSpPr>
        <p:spPr>
          <a:xfrm>
            <a:off x="106297" y="1193870"/>
            <a:ext cx="2380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42" name="Rectangle à coins arrondis 41"/>
          <p:cNvSpPr/>
          <p:nvPr/>
        </p:nvSpPr>
        <p:spPr>
          <a:xfrm>
            <a:off x="2728918" y="1242301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Aucune </a:t>
            </a:r>
            <a:r>
              <a:rPr lang="fr-FR" sz="1050" dirty="0"/>
              <a:t>recette ne correspond au mot d'entrée</a:t>
            </a:r>
            <a:endParaRPr lang="fr-FR" sz="1050" dirty="0"/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32415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L'utilisateur ajoute/supprime </a:t>
            </a:r>
            <a:r>
              <a:rPr lang="fr-FR" sz="1000" dirty="0" smtClean="0"/>
              <a:t>le tag</a:t>
            </a:r>
            <a:endParaRPr lang="fr-FR" sz="1000" dirty="0"/>
          </a:p>
          <a:p>
            <a:pPr algn="ctr"/>
            <a:r>
              <a:rPr lang="fr-FR" sz="1000" dirty="0"/>
              <a:t>(ingrédient, appareil ou ustensile)</a:t>
            </a:r>
          </a:p>
        </p:txBody>
      </p:sp>
      <p:sp>
        <p:nvSpPr>
          <p:cNvPr id="4" name="Losange 3"/>
          <p:cNvSpPr/>
          <p:nvPr/>
        </p:nvSpPr>
        <p:spPr>
          <a:xfrm>
            <a:off x="5074370" y="2281267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Y a-t-il des recettes dans le tableau : </a:t>
            </a:r>
            <a:r>
              <a:rPr lang="fr-FR" sz="1200" dirty="0"/>
              <a:t>sortedrecipesLeftArray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7706420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aux recettes </a:t>
            </a:r>
            <a:r>
              <a:rPr lang="fr-FR" sz="1000" dirty="0" smtClean="0"/>
              <a:t>RESTANTES.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82413" y="2703960"/>
            <a:ext cx="504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63" name="Connecteur en angle 62"/>
          <p:cNvCxnSpPr>
            <a:stCxn id="4" idx="1"/>
            <a:endCxn id="119" idx="0"/>
          </p:cNvCxnSpPr>
          <p:nvPr/>
        </p:nvCxnSpPr>
        <p:spPr>
          <a:xfrm rot="10800000" flipV="1">
            <a:off x="3641264" y="2980959"/>
            <a:ext cx="1433106" cy="66197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à coins arrondis 68"/>
          <p:cNvSpPr/>
          <p:nvPr/>
        </p:nvSpPr>
        <p:spPr>
          <a:xfrm>
            <a:off x="7570004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AFFICHER LES RECETTES</a:t>
            </a:r>
            <a:endParaRPr lang="en-GB" sz="1000" dirty="0"/>
          </a:p>
        </p:txBody>
      </p:sp>
      <p:cxnSp>
        <p:nvCxnSpPr>
          <p:cNvPr id="87" name="Connecteur en angle 86"/>
          <p:cNvCxnSpPr>
            <a:stCxn id="4" idx="3"/>
            <a:endCxn id="6" idx="0"/>
          </p:cNvCxnSpPr>
          <p:nvPr/>
        </p:nvCxnSpPr>
        <p:spPr>
          <a:xfrm>
            <a:off x="7194497" y="2980960"/>
            <a:ext cx="1429923" cy="66376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8624420" y="4724722"/>
            <a:ext cx="2824" cy="75846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92996" y="270572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8619035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74370" y="5480753"/>
            <a:ext cx="2114984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AFFICHER LE MESSAGE D'ERREUR "PAS DE RECETTES</a:t>
            </a:r>
            <a:r>
              <a:rPr lang="fr-FR" sz="1000" dirty="0" smtClean="0"/>
              <a:t>".</a:t>
            </a:r>
            <a:endParaRPr lang="fr-FR" sz="1000" dirty="0"/>
          </a:p>
        </p:txBody>
      </p:sp>
      <p:sp>
        <p:nvSpPr>
          <p:cNvPr id="119" name="Rectangle à coins arrondis 118"/>
          <p:cNvSpPr/>
          <p:nvPr/>
        </p:nvSpPr>
        <p:spPr>
          <a:xfrm>
            <a:off x="2723264" y="364293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le(s) tag(s) à TOUTES les </a:t>
            </a:r>
            <a:r>
              <a:rPr lang="fr-FR" sz="1000" dirty="0" smtClean="0"/>
              <a:t>recettes</a:t>
            </a:r>
          </a:p>
          <a:p>
            <a:pPr algn="ctr"/>
            <a:endParaRPr lang="fr-FR" sz="1000" dirty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sp>
        <p:nvSpPr>
          <p:cNvPr id="122" name="Rectangle à coins arrondis 121"/>
          <p:cNvSpPr/>
          <p:nvPr/>
        </p:nvSpPr>
        <p:spPr>
          <a:xfrm>
            <a:off x="2582064" y="5480753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AFFICHER LES </a:t>
            </a:r>
            <a:r>
              <a:rPr lang="en-GB" sz="1000" dirty="0" smtClean="0"/>
              <a:t>RECETTES</a:t>
            </a:r>
            <a:endParaRPr lang="en-GB" sz="1000" dirty="0"/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3639304" y="4722939"/>
            <a:ext cx="1960" cy="75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7706419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sortedrecipesLeftArray &amp;</a:t>
            </a:r>
          </a:p>
          <a:p>
            <a:pPr algn="ctr"/>
            <a:r>
              <a:rPr lang="fr-FR" sz="1000" dirty="0"/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23263" y="4220722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Comparez les tableaux : </a:t>
            </a:r>
            <a:r>
              <a:rPr lang="fr-FR" sz="1000" dirty="0" smtClean="0"/>
              <a:t>recipes &amp; tagListArray</a:t>
            </a:r>
            <a:endParaRPr lang="fr-FR" sz="1000" dirty="0"/>
          </a:p>
        </p:txBody>
      </p:sp>
      <p:sp>
        <p:nvSpPr>
          <p:cNvPr id="135" name="Rectangle à coins arrondis 134"/>
          <p:cNvSpPr/>
          <p:nvPr/>
        </p:nvSpPr>
        <p:spPr>
          <a:xfrm>
            <a:off x="2582064" y="6262043"/>
            <a:ext cx="2111656" cy="3509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7567180" y="6262044"/>
            <a:ext cx="2117304" cy="3509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cxnSp>
        <p:nvCxnSpPr>
          <p:cNvPr id="21" name="Connecteur en angle 20"/>
          <p:cNvCxnSpPr>
            <a:stCxn id="6" idx="1"/>
            <a:endCxn id="109" idx="0"/>
          </p:cNvCxnSpPr>
          <p:nvPr/>
        </p:nvCxnSpPr>
        <p:spPr>
          <a:xfrm rot="10800000" flipV="1">
            <a:off x="6131862" y="4184721"/>
            <a:ext cx="1574558" cy="1296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7189354" y="3908097"/>
            <a:ext cx="51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4" name="ZoneTexte 53"/>
          <p:cNvSpPr txBox="1"/>
          <p:nvPr/>
        </p:nvSpPr>
        <p:spPr>
          <a:xfrm>
            <a:off x="268209" y="251720"/>
            <a:ext cx="3662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avancée (par </a:t>
            </a:r>
            <a:r>
              <a:rPr lang="fr-FR" dirty="0" smtClean="0"/>
              <a:t>tag) </a:t>
            </a:r>
            <a:r>
              <a:rPr lang="fr-FR" dirty="0"/>
              <a:t>:</a:t>
            </a:r>
          </a:p>
          <a:p>
            <a:r>
              <a:rPr lang="fr-FR" dirty="0"/>
              <a:t>Ingrédients, appareils ou ustensiles.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5074370" y="1115441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Push/splice </a:t>
            </a:r>
            <a:r>
              <a:rPr lang="en-GB" sz="1000" dirty="0" smtClean="0"/>
              <a:t>vers/depuis </a:t>
            </a:r>
            <a:r>
              <a:rPr lang="en-GB" sz="1000" dirty="0"/>
              <a:t>le tableau : </a:t>
            </a:r>
            <a:r>
              <a:rPr lang="en-GB" sz="1000" dirty="0" smtClean="0"/>
              <a:t>tagListArray </a:t>
            </a:r>
            <a:endParaRPr lang="fr-FR" sz="1000" dirty="0" smtClean="0"/>
          </a:p>
        </p:txBody>
      </p:sp>
      <p:cxnSp>
        <p:nvCxnSpPr>
          <p:cNvPr id="32" name="Connecteur droit avec flèche 31"/>
          <p:cNvCxnSpPr>
            <a:stCxn id="3" idx="2"/>
            <a:endCxn id="58" idx="0"/>
          </p:cNvCxnSpPr>
          <p:nvPr/>
        </p:nvCxnSpPr>
        <p:spPr>
          <a:xfrm>
            <a:off x="6128687" y="713385"/>
            <a:ext cx="6351" cy="40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58" idx="2"/>
            <a:endCxn id="4" idx="0"/>
          </p:cNvCxnSpPr>
          <p:nvPr/>
        </p:nvCxnSpPr>
        <p:spPr>
          <a:xfrm flipH="1">
            <a:off x="6134434" y="1696411"/>
            <a:ext cx="604" cy="58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5068019" y="188625"/>
            <a:ext cx="2121335" cy="42547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L'utilisateur </a:t>
            </a:r>
            <a:r>
              <a:rPr lang="en-GB" sz="1100" dirty="0" err="1"/>
              <a:t>saisit</a:t>
            </a:r>
            <a:r>
              <a:rPr lang="en-GB" sz="1100" dirty="0"/>
              <a:t> un mot</a:t>
            </a:r>
            <a:endParaRPr lang="en-GB" sz="1100" dirty="0"/>
          </a:p>
        </p:txBody>
      </p:sp>
      <p:sp>
        <p:nvSpPr>
          <p:cNvPr id="4" name="Losange 3"/>
          <p:cNvSpPr/>
          <p:nvPr/>
        </p:nvSpPr>
        <p:spPr>
          <a:xfrm>
            <a:off x="5045259" y="849865"/>
            <a:ext cx="2160000" cy="1584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Pour chaque recette, le mot se trouve-t-il dans le titre, la description ou les ingrédients ?</a:t>
            </a:r>
            <a:endParaRPr lang="fr-FR" sz="1050" dirty="0"/>
          </a:p>
        </p:txBody>
      </p:sp>
      <p:sp>
        <p:nvSpPr>
          <p:cNvPr id="5" name="Losange 4"/>
          <p:cNvSpPr/>
          <p:nvPr/>
        </p:nvSpPr>
        <p:spPr>
          <a:xfrm>
            <a:off x="7564356" y="3468953"/>
            <a:ext cx="2120127" cy="144000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  <a:endParaRPr lang="fr-FR" sz="105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205847" y="3644722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aux recettes RESTANTES</a:t>
            </a:r>
            <a:r>
              <a:rPr lang="fr-FR" sz="1050" dirty="0" smtClean="0">
                <a:solidFill>
                  <a:prstClr val="white"/>
                </a:solidFill>
              </a:rPr>
              <a:t>.</a:t>
            </a:r>
          </a:p>
          <a:p>
            <a:pPr lvl="0" algn="ctr"/>
            <a:endParaRPr lang="fr-FR" sz="1200" dirty="0">
              <a:solidFill>
                <a:prstClr val="white"/>
              </a:solidFill>
            </a:endParaRPr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24" name="Connecteur droit avec flèche 23"/>
          <p:cNvCxnSpPr>
            <a:stCxn id="3" idx="2"/>
            <a:endCxn id="4" idx="0"/>
          </p:cNvCxnSpPr>
          <p:nvPr/>
        </p:nvCxnSpPr>
        <p:spPr>
          <a:xfrm flipH="1">
            <a:off x="6125259" y="614097"/>
            <a:ext cx="3428" cy="2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7162896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570003" y="5483190"/>
            <a:ext cx="2114480" cy="7812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Afficher uniquement les recettes correspondant au mot saisi par l'utilisateur</a:t>
            </a:r>
            <a:endParaRPr lang="fr-FR" sz="1050" dirty="0"/>
          </a:p>
        </p:txBody>
      </p:sp>
      <p:cxnSp>
        <p:nvCxnSpPr>
          <p:cNvPr id="28" name="Connecteur droit avec flèche 27"/>
          <p:cNvCxnSpPr>
            <a:stCxn id="5" idx="2"/>
            <a:endCxn id="26" idx="0"/>
          </p:cNvCxnSpPr>
          <p:nvPr/>
        </p:nvCxnSpPr>
        <p:spPr>
          <a:xfrm>
            <a:off x="8624420" y="4908953"/>
            <a:ext cx="2823" cy="574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129319" y="3909059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48" name="ZoneTexte 47"/>
          <p:cNvSpPr txBox="1"/>
          <p:nvPr/>
        </p:nvSpPr>
        <p:spPr>
          <a:xfrm>
            <a:off x="4556844" y="1639499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131862" y="3367723"/>
            <a:ext cx="515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2568857" y="5483190"/>
            <a:ext cx="2114480" cy="78129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63" name="Connecteur en angle 62"/>
          <p:cNvCxnSpPr>
            <a:stCxn id="4" idx="1"/>
            <a:endCxn id="70" idx="0"/>
          </p:cNvCxnSpPr>
          <p:nvPr/>
        </p:nvCxnSpPr>
        <p:spPr>
          <a:xfrm rot="10800000" flipV="1">
            <a:off x="3623275" y="1641865"/>
            <a:ext cx="1421985" cy="184316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8630206" y="4888921"/>
            <a:ext cx="51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069431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à la recherche principale et aux tags</a:t>
            </a:r>
          </a:p>
        </p:txBody>
      </p:sp>
      <p:sp>
        <p:nvSpPr>
          <p:cNvPr id="70" name="Losange 69"/>
          <p:cNvSpPr/>
          <p:nvPr/>
        </p:nvSpPr>
        <p:spPr>
          <a:xfrm>
            <a:off x="2563210" y="3485029"/>
            <a:ext cx="2120127" cy="1440000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Tags(s)</a:t>
            </a:r>
          </a:p>
          <a:p>
            <a:pPr algn="ctr"/>
            <a:r>
              <a:rPr lang="fr-FR" sz="1050" dirty="0"/>
              <a:t>L'utilisateur </a:t>
            </a:r>
            <a:r>
              <a:rPr lang="fr-FR" sz="1050" dirty="0" err="1"/>
              <a:t>a-t-il</a:t>
            </a:r>
            <a:r>
              <a:rPr lang="fr-FR" sz="1050" dirty="0"/>
              <a:t> déjà choisi</a:t>
            </a:r>
          </a:p>
          <a:p>
            <a:pPr algn="ctr"/>
            <a:r>
              <a:rPr lang="fr-FR" sz="1050" dirty="0"/>
              <a:t>Ingrédient(s), Appareil(s) ou Ustensile(s) ?</a:t>
            </a:r>
            <a:endParaRPr lang="fr-FR" sz="1050" dirty="0"/>
          </a:p>
        </p:txBody>
      </p:sp>
      <p:cxnSp>
        <p:nvCxnSpPr>
          <p:cNvPr id="75" name="Connecteur droit avec flèche 74"/>
          <p:cNvCxnSpPr>
            <a:stCxn id="70" idx="2"/>
            <a:endCxn id="61" idx="0"/>
          </p:cNvCxnSpPr>
          <p:nvPr/>
        </p:nvCxnSpPr>
        <p:spPr>
          <a:xfrm>
            <a:off x="3623274" y="4925029"/>
            <a:ext cx="2823" cy="5581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3630590" y="4884415"/>
            <a:ext cx="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cxnSp>
        <p:nvCxnSpPr>
          <p:cNvPr id="87" name="Connecteur en angle 86"/>
          <p:cNvCxnSpPr>
            <a:stCxn id="4" idx="3"/>
            <a:endCxn id="5" idx="0"/>
          </p:cNvCxnSpPr>
          <p:nvPr/>
        </p:nvCxnSpPr>
        <p:spPr>
          <a:xfrm>
            <a:off x="7205259" y="1641865"/>
            <a:ext cx="1419161" cy="18270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>
            <a:stCxn id="5" idx="1"/>
            <a:endCxn id="6" idx="3"/>
          </p:cNvCxnSpPr>
          <p:nvPr/>
        </p:nvCxnSpPr>
        <p:spPr>
          <a:xfrm flipH="1" flipV="1">
            <a:off x="7041847" y="4184722"/>
            <a:ext cx="522509" cy="4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" idx="2"/>
            <a:endCxn id="69" idx="0"/>
          </p:cNvCxnSpPr>
          <p:nvPr/>
        </p:nvCxnSpPr>
        <p:spPr>
          <a:xfrm>
            <a:off x="6123847" y="4724722"/>
            <a:ext cx="2824" cy="75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7189354" y="1640147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6118462" y="4724722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109" name="Rectangle à coins arrondis 108"/>
          <p:cNvSpPr/>
          <p:nvPr/>
        </p:nvSpPr>
        <p:spPr>
          <a:xfrm>
            <a:off x="5068019" y="2583092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 message d'erreur "pas de recettes".</a:t>
            </a:r>
          </a:p>
        </p:txBody>
      </p:sp>
      <p:cxnSp>
        <p:nvCxnSpPr>
          <p:cNvPr id="117" name="Connecteur droit avec flèche 116"/>
          <p:cNvCxnSpPr>
            <a:stCxn id="6" idx="0"/>
            <a:endCxn id="109" idx="2"/>
          </p:cNvCxnSpPr>
          <p:nvPr/>
        </p:nvCxnSpPr>
        <p:spPr>
          <a:xfrm flipV="1">
            <a:off x="6123847" y="3364383"/>
            <a:ext cx="1412" cy="2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à coins arrondis 118"/>
          <p:cNvSpPr/>
          <p:nvPr/>
        </p:nvSpPr>
        <p:spPr>
          <a:xfrm>
            <a:off x="270902" y="3665029"/>
            <a:ext cx="1836000" cy="108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le(s) tag(s) à TOUTES les recettes</a:t>
            </a:r>
          </a:p>
          <a:p>
            <a:pPr algn="ctr"/>
            <a:endParaRPr lang="en-GB" sz="1200" dirty="0" smtClean="0"/>
          </a:p>
          <a:p>
            <a:pPr algn="ctr"/>
            <a:endParaRPr lang="en-GB" sz="1200" dirty="0" smtClean="0"/>
          </a:p>
          <a:p>
            <a:pPr algn="ctr"/>
            <a:endParaRPr lang="fr-FR" sz="1200" dirty="0"/>
          </a:p>
        </p:txBody>
      </p:sp>
      <p:cxnSp>
        <p:nvCxnSpPr>
          <p:cNvPr id="121" name="Connecteur droit avec flèche 120"/>
          <p:cNvCxnSpPr>
            <a:stCxn id="70" idx="1"/>
            <a:endCxn id="119" idx="3"/>
          </p:cNvCxnSpPr>
          <p:nvPr/>
        </p:nvCxnSpPr>
        <p:spPr>
          <a:xfrm flipH="1">
            <a:off x="2106902" y="4205029"/>
            <a:ext cx="4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à coins arrondis 121"/>
          <p:cNvSpPr/>
          <p:nvPr/>
        </p:nvSpPr>
        <p:spPr>
          <a:xfrm>
            <a:off x="128970" y="5483189"/>
            <a:ext cx="2114480" cy="781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Afficher les recettes correspondant au(x) tag(s) uniquement</a:t>
            </a:r>
          </a:p>
        </p:txBody>
      </p:sp>
      <p:cxnSp>
        <p:nvCxnSpPr>
          <p:cNvPr id="124" name="Connecteur droit avec flèche 123"/>
          <p:cNvCxnSpPr>
            <a:stCxn id="119" idx="2"/>
            <a:endCxn id="122" idx="0"/>
          </p:cNvCxnSpPr>
          <p:nvPr/>
        </p:nvCxnSpPr>
        <p:spPr>
          <a:xfrm flipH="1">
            <a:off x="1186210" y="4745029"/>
            <a:ext cx="2692" cy="7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à coins arrondis 132"/>
          <p:cNvSpPr/>
          <p:nvPr/>
        </p:nvSpPr>
        <p:spPr>
          <a:xfrm>
            <a:off x="5205846" y="4229578"/>
            <a:ext cx="1836001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sortedrecipesLeftArray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4" name="Rectangle à coins arrondis 133"/>
          <p:cNvSpPr/>
          <p:nvPr/>
        </p:nvSpPr>
        <p:spPr>
          <a:xfrm>
            <a:off x="275959" y="4259028"/>
            <a:ext cx="1836000" cy="504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Comparez les tableaux : recipes &amp;</a:t>
            </a:r>
          </a:p>
          <a:p>
            <a:pPr lvl="0" algn="ctr"/>
            <a:r>
              <a:rPr lang="fr-FR" sz="1050" dirty="0">
                <a:solidFill>
                  <a:prstClr val="white"/>
                </a:solidFill>
              </a:rPr>
              <a:t>tagListArray</a:t>
            </a:r>
          </a:p>
        </p:txBody>
      </p:sp>
      <p:sp>
        <p:nvSpPr>
          <p:cNvPr id="135" name="Rectangle à coins arrondis 134"/>
          <p:cNvSpPr/>
          <p:nvPr/>
        </p:nvSpPr>
        <p:spPr>
          <a:xfrm>
            <a:off x="128970" y="6264480"/>
            <a:ext cx="2114480" cy="3131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6" name="Rectangle à coins arrondis 135"/>
          <p:cNvSpPr/>
          <p:nvPr/>
        </p:nvSpPr>
        <p:spPr>
          <a:xfrm>
            <a:off x="5071475" y="6262044"/>
            <a:ext cx="2117880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50" dirty="0">
                <a:solidFill>
                  <a:prstClr val="white"/>
                </a:solidFill>
              </a:rPr>
              <a:t>Résultat dans le tableau : RecipeArray</a:t>
            </a:r>
          </a:p>
        </p:txBody>
      </p:sp>
      <p:sp>
        <p:nvSpPr>
          <p:cNvPr id="137" name="Rectangle à coins arrondis 136"/>
          <p:cNvSpPr/>
          <p:nvPr/>
        </p:nvSpPr>
        <p:spPr>
          <a:xfrm>
            <a:off x="7564357" y="6262044"/>
            <a:ext cx="2120126" cy="3155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Le tableau : sortedrecipesLeftArray</a:t>
            </a:r>
          </a:p>
        </p:txBody>
      </p:sp>
      <p:sp>
        <p:nvSpPr>
          <p:cNvPr id="141" name="Rectangle à coins arrondis 140"/>
          <p:cNvSpPr/>
          <p:nvPr/>
        </p:nvSpPr>
        <p:spPr>
          <a:xfrm>
            <a:off x="7752070" y="1198760"/>
            <a:ext cx="1778280" cy="8921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« Push » la recette correspondante dans le tableau </a:t>
            </a:r>
            <a:r>
              <a:rPr lang="fr-FR" sz="1050" dirty="0" err="1"/>
              <a:t>sortedrecipesLeftArray</a:t>
            </a:r>
            <a:r>
              <a:rPr lang="fr-FR" sz="1050" dirty="0"/>
              <a:t> </a:t>
            </a:r>
            <a:endParaRPr lang="fr-FR" sz="1050" dirty="0"/>
          </a:p>
        </p:txBody>
      </p:sp>
      <p:sp>
        <p:nvSpPr>
          <p:cNvPr id="41" name="ZoneTexte 40"/>
          <p:cNvSpPr txBox="1"/>
          <p:nvPr/>
        </p:nvSpPr>
        <p:spPr>
          <a:xfrm>
            <a:off x="9931394" y="1646242"/>
            <a:ext cx="2036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b="1" u="sng" dirty="0"/>
              <a:t>Remarque</a:t>
            </a:r>
            <a:r>
              <a:rPr lang="fr-FR" sz="1000" dirty="0"/>
              <a:t> : Pour augmenter les chances de réussite de la recherche, toutes les données saisies par l'utilisateur et les données de la recette sont "nettoyées" avant la recherche. (c'est-à-dire que tous les accents sont supprimés et que le texte est remplacé par des lettres minuscules).</a:t>
            </a:r>
          </a:p>
        </p:txBody>
      </p:sp>
      <p:sp>
        <p:nvSpPr>
          <p:cNvPr id="40" name="Losange 39"/>
          <p:cNvSpPr/>
          <p:nvPr/>
        </p:nvSpPr>
        <p:spPr>
          <a:xfrm>
            <a:off x="128970" y="1879942"/>
            <a:ext cx="2120127" cy="1399386"/>
          </a:xfrm>
          <a:prstGeom prst="diamond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Y a-t-il des recettes dans le </a:t>
            </a:r>
            <a:r>
              <a:rPr lang="fr-FR" sz="1050" dirty="0" smtClean="0"/>
              <a:t>tableau </a:t>
            </a:r>
            <a:r>
              <a:rPr lang="fr-FR" sz="1200" dirty="0"/>
              <a:t>sortedrecipesLeftArray </a:t>
            </a:r>
          </a:p>
        </p:txBody>
      </p:sp>
      <p:cxnSp>
        <p:nvCxnSpPr>
          <p:cNvPr id="13" name="Connecteur en angle 12"/>
          <p:cNvCxnSpPr>
            <a:stCxn id="40" idx="3"/>
            <a:endCxn id="6" idx="1"/>
          </p:cNvCxnSpPr>
          <p:nvPr/>
        </p:nvCxnSpPr>
        <p:spPr>
          <a:xfrm>
            <a:off x="2249097" y="2579635"/>
            <a:ext cx="2956750" cy="1605087"/>
          </a:xfrm>
          <a:prstGeom prst="bentConnector3">
            <a:avLst>
              <a:gd name="adj1" fmla="val 8656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40" idx="2"/>
            <a:endCxn id="119" idx="0"/>
          </p:cNvCxnSpPr>
          <p:nvPr/>
        </p:nvCxnSpPr>
        <p:spPr>
          <a:xfrm flipH="1">
            <a:off x="1188902" y="3279328"/>
            <a:ext cx="132" cy="38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1186209" y="3276542"/>
            <a:ext cx="514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NON</a:t>
            </a:r>
            <a:endParaRPr lang="fr-FR" sz="1200" dirty="0"/>
          </a:p>
        </p:txBody>
      </p:sp>
      <p:sp>
        <p:nvSpPr>
          <p:cNvPr id="58" name="ZoneTexte 57"/>
          <p:cNvSpPr txBox="1"/>
          <p:nvPr/>
        </p:nvSpPr>
        <p:spPr>
          <a:xfrm>
            <a:off x="2254627" y="2301301"/>
            <a:ext cx="42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OUI</a:t>
            </a:r>
            <a:endParaRPr lang="fr-FR" sz="12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133292" y="1020638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Push/splice </a:t>
            </a:r>
            <a:r>
              <a:rPr lang="en-GB" sz="1050" dirty="0" smtClean="0"/>
              <a:t>vers/depuis </a:t>
            </a:r>
            <a:r>
              <a:rPr lang="en-GB" sz="1050" dirty="0"/>
              <a:t>le </a:t>
            </a:r>
            <a:r>
              <a:rPr lang="en-GB" sz="1050" dirty="0" smtClean="0"/>
              <a:t>tableau </a:t>
            </a:r>
            <a:r>
              <a:rPr lang="en-GB" sz="1050" dirty="0" err="1" smtClean="0"/>
              <a:t>tagListArray</a:t>
            </a:r>
            <a:r>
              <a:rPr lang="en-GB" sz="1050" dirty="0" smtClean="0"/>
              <a:t> </a:t>
            </a:r>
            <a:endParaRPr lang="fr-FR" sz="1050" dirty="0" smtClean="0"/>
          </a:p>
        </p:txBody>
      </p:sp>
      <p:cxnSp>
        <p:nvCxnSpPr>
          <p:cNvPr id="21" name="Connecteur droit avec flèche 20"/>
          <p:cNvCxnSpPr>
            <a:stCxn id="59" idx="2"/>
            <a:endCxn id="40" idx="0"/>
          </p:cNvCxnSpPr>
          <p:nvPr/>
        </p:nvCxnSpPr>
        <p:spPr>
          <a:xfrm flipH="1">
            <a:off x="1189034" y="1601608"/>
            <a:ext cx="4926" cy="27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133292" y="210164"/>
            <a:ext cx="2121335" cy="58097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L'utilisateur </a:t>
            </a:r>
            <a:r>
              <a:rPr lang="fr-FR" sz="1050" dirty="0" smtClean="0"/>
              <a:t>ajoute/supprime</a:t>
            </a:r>
          </a:p>
          <a:p>
            <a:pPr algn="ctr"/>
            <a:r>
              <a:rPr lang="fr-FR" sz="1050" dirty="0" smtClean="0"/>
              <a:t>le </a:t>
            </a:r>
            <a:r>
              <a:rPr lang="fr-FR" sz="1050" dirty="0" smtClean="0"/>
              <a:t>tag</a:t>
            </a:r>
            <a:endParaRPr lang="fr-FR" sz="1050" dirty="0"/>
          </a:p>
          <a:p>
            <a:pPr algn="ctr"/>
            <a:r>
              <a:rPr lang="fr-FR" sz="1050" dirty="0"/>
              <a:t>(ingrédient, appareil ou ustensile)</a:t>
            </a:r>
          </a:p>
        </p:txBody>
      </p:sp>
      <p:cxnSp>
        <p:nvCxnSpPr>
          <p:cNvPr id="23" name="Connecteur droit avec flèche 22"/>
          <p:cNvCxnSpPr>
            <a:stCxn id="62" idx="2"/>
            <a:endCxn id="59" idx="0"/>
          </p:cNvCxnSpPr>
          <p:nvPr/>
        </p:nvCxnSpPr>
        <p:spPr>
          <a:xfrm>
            <a:off x="1193960" y="791134"/>
            <a:ext cx="0" cy="22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9931394" y="901251"/>
            <a:ext cx="2195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modèle complet </a:t>
            </a:r>
            <a:endParaRPr lang="fr-FR" dirty="0" smtClean="0"/>
          </a:p>
          <a:p>
            <a:r>
              <a:rPr lang="fr-FR" sz="1200" dirty="0" smtClean="0"/>
              <a:t>(</a:t>
            </a:r>
            <a:r>
              <a:rPr lang="fr-FR" sz="1200" dirty="0"/>
              <a:t>en utilisant l'algorithme 2)</a:t>
            </a:r>
          </a:p>
        </p:txBody>
      </p:sp>
      <p:sp>
        <p:nvSpPr>
          <p:cNvPr id="64" name="Rectangle à coins arrondis 63"/>
          <p:cNvSpPr/>
          <p:nvPr/>
        </p:nvSpPr>
        <p:spPr>
          <a:xfrm>
            <a:off x="2737757" y="1200149"/>
            <a:ext cx="1778280" cy="89218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/>
              <a:t>Aucune </a:t>
            </a:r>
            <a:r>
              <a:rPr lang="fr-FR" sz="1050" dirty="0"/>
              <a:t>recette ne correspond au mot d'entrée</a:t>
            </a:r>
            <a:endParaRPr lang="fr-FR" sz="1050" dirty="0"/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394" y="88750"/>
            <a:ext cx="2125307" cy="7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1598</Words>
  <Application>Microsoft Office PowerPoint</Application>
  <PresentationFormat>Grand écran</PresentationFormat>
  <Paragraphs>302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Sparkey</dc:creator>
  <cp:lastModifiedBy>Sparkey</cp:lastModifiedBy>
  <cp:revision>168</cp:revision>
  <dcterms:created xsi:type="dcterms:W3CDTF">2021-07-30T11:00:44Z</dcterms:created>
  <dcterms:modified xsi:type="dcterms:W3CDTF">2021-08-02T08:04:11Z</dcterms:modified>
</cp:coreProperties>
</file>