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8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37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690942"/>
            <a:ext cx="1800000" cy="126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For each recipe, is the word in the title or the description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10220" y="3679724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the user chosen</a:t>
            </a:r>
          </a:p>
          <a:p>
            <a:pPr algn="ctr"/>
            <a:r>
              <a:rPr lang="en-GB" sz="1100" dirty="0" smtClean="0"/>
              <a:t>Ingredient(s</a:t>
            </a:r>
            <a:r>
              <a:rPr lang="en-GB" sz="1100" dirty="0"/>
              <a:t>), Appliance(s) or Utensil(s</a:t>
            </a:r>
            <a:r>
              <a:rPr lang="en-GB" sz="1100" dirty="0" smtClean="0"/>
              <a:t>) already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28649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05353" y="531632"/>
            <a:ext cx="4848" cy="15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1406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 flipH="1">
            <a:off x="8587257" y="5479724"/>
            <a:ext cx="2963" cy="32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59719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5" y="284781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1255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84434" y="54434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06110" y="3679724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</a:t>
            </a:r>
            <a:r>
              <a:rPr lang="en-GB" sz="1100" dirty="0"/>
              <a:t>the user chosen</a:t>
            </a:r>
          </a:p>
          <a:p>
            <a:pPr algn="ctr"/>
            <a:r>
              <a:rPr lang="en-GB" sz="1100" dirty="0"/>
              <a:t>Ingredient(s), Appliance(s) or Utensil(s) </a:t>
            </a:r>
            <a:r>
              <a:rPr lang="en-GB" sz="1100" dirty="0" smtClean="0"/>
              <a:t>already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586110" y="5479724"/>
            <a:ext cx="1" cy="3203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6111" y="55055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01861" y="4579724"/>
            <a:ext cx="508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30800"/>
            <a:ext cx="2824" cy="7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2339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2210" y="4128648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068210" y="4579724"/>
            <a:ext cx="43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30799"/>
            <a:ext cx="3986" cy="7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3" y="2208831"/>
            <a:ext cx="1800000" cy="12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Ingredients</a:t>
            </a:r>
            <a:endParaRPr lang="en-GB" sz="1100" dirty="0" smtClean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>
            <a:off x="6105353" y="1950942"/>
            <a:ext cx="0" cy="25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05353" y="2838831"/>
            <a:ext cx="689941" cy="7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842525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2209" y="461043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11365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Search: Algorithm 1:</a:t>
            </a:r>
          </a:p>
          <a:p>
            <a:r>
              <a:rPr lang="en-GB" dirty="0" smtClean="0"/>
              <a:t>Implementation using </a:t>
            </a:r>
            <a:r>
              <a:rPr lang="en-GB" dirty="0"/>
              <a:t>either </a:t>
            </a:r>
            <a:r>
              <a:rPr lang="en-GB" dirty="0" smtClean="0"/>
              <a:t>ForEach</a:t>
            </a:r>
            <a:r>
              <a:rPr lang="en-GB" sz="1200" dirty="0" smtClean="0"/>
              <a:t>(higher order function)</a:t>
            </a:r>
            <a:endParaRPr lang="en-GB" sz="1200" dirty="0"/>
          </a:p>
          <a:p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695294" y="2400561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the corresponding recipe into the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05353" y="1320942"/>
            <a:ext cx="1579081" cy="10796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>
            <a:off x="8584434" y="3292747"/>
            <a:ext cx="5786" cy="386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4635" y="1386735"/>
            <a:ext cx="22548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</a:t>
            </a:r>
            <a:r>
              <a:rPr lang="en-GB" sz="1000" dirty="0" smtClean="0"/>
              <a:t>possibility </a:t>
            </a:r>
            <a:r>
              <a:rPr lang="en-GB" sz="1000" dirty="0"/>
              <a:t>of a successful </a:t>
            </a:r>
            <a:r>
              <a:rPr lang="en-GB" sz="1000" dirty="0" smtClean="0"/>
              <a:t>search, the </a:t>
            </a:r>
            <a:r>
              <a:rPr lang="en-GB" sz="1000" dirty="0"/>
              <a:t>user input </a:t>
            </a:r>
            <a:r>
              <a:rPr lang="en-GB" sz="1000" dirty="0" smtClean="0"/>
              <a:t>word(s) </a:t>
            </a:r>
            <a:r>
              <a:rPr lang="en-GB" sz="1000" dirty="0"/>
              <a:t>&amp; </a:t>
            </a:r>
            <a:r>
              <a:rPr lang="en-GB" sz="1000" dirty="0" smtClean="0"/>
              <a:t>the recipes </a:t>
            </a:r>
            <a:r>
              <a:rPr lang="en-GB" sz="1000" dirty="0"/>
              <a:t>data </a:t>
            </a:r>
            <a:r>
              <a:rPr lang="en-GB" sz="1000" dirty="0" smtClean="0"/>
              <a:t>is </a:t>
            </a:r>
            <a:r>
              <a:rPr lang="en-GB" sz="1000" dirty="0"/>
              <a:t>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/>
              <a:t>T</a:t>
            </a:r>
            <a:r>
              <a:rPr lang="en-GB" sz="1000" dirty="0" smtClean="0"/>
              <a:t>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2696971" y="2392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38" idx="1"/>
            <a:endCxn id="96" idx="3"/>
          </p:cNvCxnSpPr>
          <p:nvPr/>
        </p:nvCxnSpPr>
        <p:spPr>
          <a:xfrm flipH="1">
            <a:off x="4475251" y="2838831"/>
            <a:ext cx="73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6" idx="2"/>
            <a:endCxn id="70" idx="0"/>
          </p:cNvCxnSpPr>
          <p:nvPr/>
        </p:nvCxnSpPr>
        <p:spPr>
          <a:xfrm flipH="1">
            <a:off x="3586110" y="3284924"/>
            <a:ext cx="1" cy="39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6" idx="1"/>
            <a:endCxn id="61" idx="3"/>
          </p:cNvCxnSpPr>
          <p:nvPr/>
        </p:nvCxnSpPr>
        <p:spPr>
          <a:xfrm rot="10800000" flipV="1">
            <a:off x="4643351" y="4579725"/>
            <a:ext cx="522510" cy="154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1127836"/>
            <a:ext cx="2124000" cy="1512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</a:t>
            </a:r>
            <a:r>
              <a:rPr lang="en-GB" sz="1100" dirty="0" smtClean="0"/>
              <a:t>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41980" y="3284722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41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input word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1980" y="5084722"/>
            <a:ext cx="5263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32871" y="161947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43896" y="392507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21980" y="49971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51795" y="3284722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626097" y="5084722"/>
            <a:ext cx="5698" cy="39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26097" y="503083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0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24741" y="1619471"/>
            <a:ext cx="54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4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Search: Algorithm 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25885" y="1450377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28971" y="1307663"/>
            <a:ext cx="1875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possibility of a successful search, the user input word(s) &amp; the recipes data is "cleaned" before the search. (i.e., 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/>
              <a:t>T</a:t>
            </a:r>
            <a:r>
              <a:rPr lang="en-GB" sz="1000" dirty="0" smtClean="0"/>
              <a:t>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2747730" y="14330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en angle 8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1"/>
            <a:endCxn id="52" idx="3"/>
          </p:cNvCxnSpPr>
          <p:nvPr/>
        </p:nvCxnSpPr>
        <p:spPr>
          <a:xfrm flipH="1" flipV="1">
            <a:off x="4526010" y="1879109"/>
            <a:ext cx="545787" cy="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2" idx="2"/>
            <a:endCxn id="70" idx="0"/>
          </p:cNvCxnSpPr>
          <p:nvPr/>
        </p:nvCxnSpPr>
        <p:spPr>
          <a:xfrm flipH="1">
            <a:off x="3631795" y="2325202"/>
            <a:ext cx="5075" cy="9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  <a:endCxn id="141" idx="1"/>
          </p:cNvCxnSpPr>
          <p:nvPr/>
        </p:nvCxnSpPr>
        <p:spPr>
          <a:xfrm>
            <a:off x="7195797" y="1883836"/>
            <a:ext cx="530088" cy="12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1" idx="2"/>
            <a:endCxn id="5" idx="0"/>
          </p:cNvCxnSpPr>
          <p:nvPr/>
        </p:nvCxnSpPr>
        <p:spPr>
          <a:xfrm>
            <a:off x="8615025" y="2342563"/>
            <a:ext cx="6955" cy="942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913706"/>
            <a:ext cx="2124000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64722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904722"/>
            <a:ext cx="2823" cy="57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52547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 smtClean="0"/>
              <a:t>(display/hide recipes in DOM)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5093" y="3464722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5157" y="4904722"/>
            <a:ext cx="940" cy="57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5797" y="1633706"/>
            <a:ext cx="1428623" cy="1831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6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</a:t>
            </a:r>
            <a:r>
              <a:rPr lang="en-GB" sz="1100" dirty="0" err="1" smtClean="0"/>
              <a:t>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931393" y="1644192"/>
            <a:ext cx="2125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possibility of a successful search, the user input word(s) &amp; the recipes data is "cleaned" before the search. (i.e., 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 smtClean="0"/>
              <a:t>The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a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  <a:endCxn id="6" idx="0"/>
          </p:cNvCxnSpPr>
          <p:nvPr/>
        </p:nvCxnSpPr>
        <p:spPr>
          <a:xfrm>
            <a:off x="2249097" y="2566687"/>
            <a:ext cx="3874750" cy="107803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38408" y="256378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931394" y="901251"/>
            <a:ext cx="219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</a:t>
            </a:r>
            <a:r>
              <a:rPr lang="fr-FR" sz="1400" dirty="0" smtClean="0"/>
              <a:t>(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2)</a:t>
            </a:r>
            <a:endParaRPr lang="fr-FR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736156" y="1195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1"/>
            <a:endCxn id="56" idx="3"/>
          </p:cNvCxnSpPr>
          <p:nvPr/>
        </p:nvCxnSpPr>
        <p:spPr>
          <a:xfrm flipH="1">
            <a:off x="4514436" y="1633706"/>
            <a:ext cx="557361" cy="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6" idx="2"/>
            <a:endCxn id="70" idx="0"/>
          </p:cNvCxnSpPr>
          <p:nvPr/>
        </p:nvCxnSpPr>
        <p:spPr>
          <a:xfrm flipH="1">
            <a:off x="3625157" y="2087924"/>
            <a:ext cx="139" cy="13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94586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696729"/>
            <a:ext cx="1809697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Pour chaque recette, le mot figure-t-il dans le titre ou la description ?</a:t>
            </a:r>
          </a:p>
        </p:txBody>
      </p:sp>
      <p:sp>
        <p:nvSpPr>
          <p:cNvPr id="5" name="Losange 4"/>
          <p:cNvSpPr/>
          <p:nvPr/>
        </p:nvSpPr>
        <p:spPr>
          <a:xfrm>
            <a:off x="7527193" y="3941969"/>
            <a:ext cx="2120127" cy="140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Tags(s)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8651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20058"/>
            <a:ext cx="1" cy="17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1" y="436420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60327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7257" y="5345969"/>
            <a:ext cx="0" cy="25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35464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59153" y="2575762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2602" y="436420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60327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92894" y="5321933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les recettes correspondant au mot de l'utilisateur </a:t>
            </a:r>
            <a:r>
              <a:rPr lang="fr-FR" sz="1000" dirty="0" smtClean="0"/>
              <a:t>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35232" y="3926808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Tags(s</a:t>
            </a:r>
            <a:r>
              <a:rPr lang="fr-FR" sz="1000" dirty="0"/>
              <a:t>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66808"/>
            <a:ext cx="9185" cy="236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0726" y="5322107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637593"/>
            <a:ext cx="525332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88668"/>
            <a:ext cx="2824" cy="5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6984273" y="1119154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8705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9723" y="418989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75723" y="4640973"/>
            <a:ext cx="459509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92048"/>
            <a:ext cx="11499" cy="5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26341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26024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26024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199308"/>
            <a:ext cx="1809698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Pour chaque recette, est-ce que le mot se trouve dans les Ingrédients ?</a:t>
            </a:r>
            <a:endParaRPr lang="fr-FR" sz="1000" dirty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2064729"/>
            <a:ext cx="1" cy="1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1946" y="1958128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15050" y="2883308"/>
            <a:ext cx="69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966668" y="2570092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9723" y="4669233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6923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</a:t>
            </a:r>
            <a:r>
              <a:rPr lang="fr-FR" sz="1400" dirty="0" smtClean="0"/>
              <a:t>principale : Algorithme </a:t>
            </a:r>
            <a:r>
              <a:rPr lang="fr-FR" sz="1400" dirty="0"/>
              <a:t>1 :</a:t>
            </a:r>
          </a:p>
          <a:p>
            <a:r>
              <a:rPr lang="fr-FR" sz="1400" dirty="0"/>
              <a:t>Implémentation utilisant des boucles </a:t>
            </a:r>
            <a:r>
              <a:rPr lang="fr-FR" sz="1400" dirty="0" smtClean="0"/>
              <a:t>imbriquées.</a:t>
            </a:r>
          </a:p>
          <a:p>
            <a:r>
              <a:rPr lang="fr-FR" sz="1400" dirty="0" smtClean="0"/>
              <a:t>ForEach</a:t>
            </a:r>
            <a:r>
              <a:rPr lang="fr-FR" sz="1200" dirty="0" smtClean="0"/>
              <a:t>(fonction </a:t>
            </a:r>
            <a:r>
              <a:rPr lang="fr-FR" sz="1200" dirty="0"/>
              <a:t>d'ordre supérieur)</a:t>
            </a:r>
            <a:endParaRPr lang="fr-FR" sz="1400" dirty="0"/>
          </a:p>
          <a:p>
            <a:r>
              <a:rPr lang="fr-FR" sz="1400" dirty="0" smtClean="0"/>
              <a:t> </a:t>
            </a:r>
            <a:r>
              <a:rPr lang="fr-FR" sz="1400" dirty="0"/>
              <a:t>ou For </a:t>
            </a:r>
            <a:r>
              <a:rPr lang="fr-FR" sz="1400" dirty="0" smtClean="0"/>
              <a:t>Loop</a:t>
            </a:r>
            <a:endParaRPr lang="fr-FR" sz="1400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705802" y="243721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 </a:t>
            </a:r>
            <a:r>
              <a:rPr lang="fr-FR" sz="1000" dirty="0"/>
              <a:t>la recette correspondante dans le tableau </a:t>
            </a:r>
            <a:r>
              <a:rPr lang="fr-FR" sz="1000" dirty="0" err="1" smtClean="0"/>
              <a:t>sortedrecipesLeftArray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80729"/>
            <a:ext cx="1579892" cy="105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7257" y="3329401"/>
            <a:ext cx="7685" cy="6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8984" y="1397789"/>
            <a:ext cx="23797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/>
              <a:t>L</a:t>
            </a:r>
            <a:r>
              <a:rPr lang="fr-FR" sz="1000" dirty="0" smtClean="0"/>
              <a:t>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2707896" y="24335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38" idx="1"/>
            <a:endCxn id="76" idx="3"/>
          </p:cNvCxnSpPr>
          <p:nvPr/>
        </p:nvCxnSpPr>
        <p:spPr>
          <a:xfrm flipH="1" flipV="1">
            <a:off x="4486176" y="2879609"/>
            <a:ext cx="719176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6" idx="2"/>
            <a:endCxn id="70" idx="0"/>
          </p:cNvCxnSpPr>
          <p:nvPr/>
        </p:nvCxnSpPr>
        <p:spPr>
          <a:xfrm flipH="1">
            <a:off x="3595296" y="3325702"/>
            <a:ext cx="1740" cy="6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43351" y="4637593"/>
            <a:ext cx="522510" cy="1291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1284095"/>
            <a:ext cx="2120127" cy="154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57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77297" y="1779746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50466" y="390994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 mot de l'utilisateur </a:t>
            </a:r>
            <a:r>
              <a:rPr lang="fr-FR" sz="1050" dirty="0" smtClean="0">
                <a:solidFill>
                  <a:prstClr val="white"/>
                </a:solidFill>
              </a:rPr>
              <a:t>et </a:t>
            </a:r>
            <a:r>
              <a:rPr lang="fr-FR" sz="1050" dirty="0">
                <a:solidFill>
                  <a:prstClr val="white"/>
                </a:solidFill>
              </a:rPr>
              <a:t>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7773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</a:t>
            </a:r>
            <a:r>
              <a:rPr lang="fr-FR" sz="1400" dirty="0" smtClean="0"/>
              <a:t>principale : Algorithme </a:t>
            </a:r>
            <a:r>
              <a:rPr lang="fr-FR" sz="1400" dirty="0"/>
              <a:t>2 :</a:t>
            </a:r>
          </a:p>
          <a:p>
            <a:r>
              <a:rPr lang="fr-FR" sz="1400" dirty="0"/>
              <a:t>Implémentation utilisant des fonctions d'ordre </a:t>
            </a:r>
            <a:r>
              <a:rPr lang="fr-FR" sz="1400" dirty="0" smtClean="0"/>
              <a:t>supérieur.</a:t>
            </a:r>
            <a:endParaRPr lang="fr-FR" sz="14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46283" y="1609658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06297" y="1193870"/>
            <a:ext cx="23802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 smtClean="0"/>
              <a:t>Les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2728918" y="1612690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4" idx="1"/>
            <a:endCxn id="42" idx="3"/>
          </p:cNvCxnSpPr>
          <p:nvPr/>
        </p:nvCxnSpPr>
        <p:spPr>
          <a:xfrm flipH="1">
            <a:off x="4507198" y="2058095"/>
            <a:ext cx="564600" cy="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2" idx="2"/>
            <a:endCxn id="70" idx="0"/>
          </p:cNvCxnSpPr>
          <p:nvPr/>
        </p:nvCxnSpPr>
        <p:spPr>
          <a:xfrm>
            <a:off x="3618058" y="2504876"/>
            <a:ext cx="5216" cy="9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  <a:endCxn id="141" idx="1"/>
          </p:cNvCxnSpPr>
          <p:nvPr/>
        </p:nvCxnSpPr>
        <p:spPr>
          <a:xfrm flipV="1">
            <a:off x="7191925" y="2055751"/>
            <a:ext cx="554358" cy="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41" idx="2"/>
            <a:endCxn id="5" idx="0"/>
          </p:cNvCxnSpPr>
          <p:nvPr/>
        </p:nvCxnSpPr>
        <p:spPr>
          <a:xfrm flipH="1">
            <a:off x="8624420" y="2501844"/>
            <a:ext cx="11003" cy="98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9886634" y="94586"/>
            <a:ext cx="230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Algorithme </a:t>
            </a:r>
            <a:r>
              <a:rPr lang="fr-FR" sz="1400" b="1" u="sng" dirty="0"/>
              <a:t>1 </a:t>
            </a:r>
            <a:r>
              <a:rPr lang="fr-FR" sz="1400" dirty="0" smtClean="0"/>
              <a:t>:</a:t>
            </a:r>
          </a:p>
          <a:p>
            <a:r>
              <a:rPr lang="fr-FR" sz="1400" dirty="0" smtClean="0"/>
              <a:t>boucles imbriquées « For » ou « ForEach »</a:t>
            </a:r>
            <a:r>
              <a:rPr lang="fr-FR" sz="1200" dirty="0" smtClean="0"/>
              <a:t>(fonction </a:t>
            </a:r>
            <a:r>
              <a:rPr lang="fr-FR" sz="1200" dirty="0"/>
              <a:t>d'ordre supérieur</a:t>
            </a:r>
            <a:r>
              <a:rPr lang="fr-FR" sz="1200" dirty="0" smtClean="0"/>
              <a:t>).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94586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696729"/>
            <a:ext cx="1809697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Pour chaque recette, le mot figure-t-il dans le titre ou la description ?</a:t>
            </a:r>
          </a:p>
        </p:txBody>
      </p:sp>
      <p:sp>
        <p:nvSpPr>
          <p:cNvPr id="5" name="Losange 4"/>
          <p:cNvSpPr/>
          <p:nvPr/>
        </p:nvSpPr>
        <p:spPr>
          <a:xfrm>
            <a:off x="7527193" y="3941969"/>
            <a:ext cx="2120127" cy="140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Tags(s)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8651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20058"/>
            <a:ext cx="1" cy="17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1" y="436420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60327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7257" y="5345969"/>
            <a:ext cx="0" cy="25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35464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59153" y="2575762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2602" y="436420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60327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92894" y="5321933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les recettes correspondant au mot de l'utilisateur </a:t>
            </a:r>
            <a:r>
              <a:rPr lang="fr-FR" sz="1000" dirty="0" smtClean="0"/>
              <a:t>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35232" y="3926808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Tags(s</a:t>
            </a:r>
            <a:r>
              <a:rPr lang="fr-FR" sz="1000" dirty="0"/>
              <a:t>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66808"/>
            <a:ext cx="9185" cy="236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0726" y="5322107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637593"/>
            <a:ext cx="525332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88668"/>
            <a:ext cx="2824" cy="5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6984273" y="1119154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8705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9723" y="4189897"/>
            <a:ext cx="1836000" cy="9021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75723" y="4640973"/>
            <a:ext cx="459509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00483" y="5603270"/>
            <a:ext cx="2114480" cy="6526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57723" y="5092048"/>
            <a:ext cx="0" cy="5112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263413"/>
            <a:ext cx="2114480" cy="2993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260241"/>
            <a:ext cx="2092980" cy="3024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260242"/>
            <a:ext cx="2099110" cy="302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199308"/>
            <a:ext cx="1809698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Pour chaque recette, est-ce que le mot se trouve dans les Ingrédients ?</a:t>
            </a:r>
            <a:endParaRPr lang="fr-FR" sz="1000" dirty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2064729"/>
            <a:ext cx="1" cy="1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1946" y="1958128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15050" y="2883308"/>
            <a:ext cx="69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966668" y="2570092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9723" y="4669233"/>
            <a:ext cx="1836000" cy="504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69233"/>
            <a:ext cx="1836001" cy="504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0034160" y="94586"/>
            <a:ext cx="215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Algorithme </a:t>
            </a:r>
            <a:r>
              <a:rPr lang="fr-FR" sz="1400" b="1" u="sng" dirty="0"/>
              <a:t>1 </a:t>
            </a:r>
            <a:r>
              <a:rPr lang="fr-FR" sz="1400" dirty="0" smtClean="0"/>
              <a:t>:</a:t>
            </a:r>
          </a:p>
          <a:p>
            <a:r>
              <a:rPr lang="fr-FR" sz="1400" dirty="0" smtClean="0"/>
              <a:t>boucles imbriquées « For » ou « ForEach »</a:t>
            </a:r>
            <a:r>
              <a:rPr lang="fr-FR" sz="1200" dirty="0" smtClean="0"/>
              <a:t>(fonction </a:t>
            </a:r>
            <a:r>
              <a:rPr lang="fr-FR" sz="1200" dirty="0"/>
              <a:t>d'ordre supérieur</a:t>
            </a:r>
            <a:r>
              <a:rPr lang="fr-FR" sz="1200" dirty="0" smtClean="0"/>
              <a:t>).</a:t>
            </a:r>
            <a:endParaRPr lang="fr-FR" sz="1400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705802" y="243721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 </a:t>
            </a:r>
            <a:r>
              <a:rPr lang="fr-FR" sz="1000" dirty="0"/>
              <a:t>la recette correspondante dans le tableau </a:t>
            </a:r>
            <a:r>
              <a:rPr lang="fr-FR" sz="1000" dirty="0" err="1" smtClean="0"/>
              <a:t>sortedrecipesLeftArray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80729"/>
            <a:ext cx="1579892" cy="105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7257" y="3329401"/>
            <a:ext cx="7685" cy="6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>
          <a:xfrm>
            <a:off x="2707896" y="24335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64" y="6164996"/>
            <a:ext cx="1146147" cy="39773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38" idx="1"/>
            <a:endCxn id="76" idx="3"/>
          </p:cNvCxnSpPr>
          <p:nvPr/>
        </p:nvCxnSpPr>
        <p:spPr>
          <a:xfrm flipH="1" flipV="1">
            <a:off x="4486176" y="2879609"/>
            <a:ext cx="719176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6" idx="2"/>
            <a:endCxn id="70" idx="0"/>
          </p:cNvCxnSpPr>
          <p:nvPr/>
        </p:nvCxnSpPr>
        <p:spPr>
          <a:xfrm flipH="1">
            <a:off x="3595296" y="3325702"/>
            <a:ext cx="1740" cy="6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43351" y="4637593"/>
            <a:ext cx="522510" cy="1291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osange 46"/>
          <p:cNvSpPr/>
          <p:nvPr/>
        </p:nvSpPr>
        <p:spPr>
          <a:xfrm>
            <a:off x="90273" y="2167922"/>
            <a:ext cx="2120127" cy="1399386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Y a-t-il des recettes dans le </a:t>
            </a:r>
            <a:r>
              <a:rPr lang="fr-FR" sz="1050" dirty="0" smtClean="0"/>
              <a:t>tableau </a:t>
            </a:r>
            <a:r>
              <a:rPr lang="fr-FR" sz="1200" dirty="0"/>
              <a:t>sortedrecipesLeftArray 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89668" y="1141712"/>
            <a:ext cx="2121335" cy="5809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Push/splice </a:t>
            </a:r>
            <a:r>
              <a:rPr lang="en-GB" sz="1050" dirty="0" smtClean="0"/>
              <a:t>vers/depuis </a:t>
            </a:r>
            <a:r>
              <a:rPr lang="en-GB" sz="1050" dirty="0"/>
              <a:t>le </a:t>
            </a:r>
            <a:r>
              <a:rPr lang="en-GB" sz="1050" dirty="0" smtClean="0"/>
              <a:t>tableau </a:t>
            </a:r>
            <a:r>
              <a:rPr lang="en-GB" sz="1050" dirty="0" err="1" smtClean="0"/>
              <a:t>tagListArray</a:t>
            </a:r>
            <a:r>
              <a:rPr lang="en-GB" sz="1050" dirty="0" smtClean="0"/>
              <a:t> </a:t>
            </a:r>
            <a:endParaRPr lang="fr-FR" sz="1050" dirty="0" smtClean="0"/>
          </a:p>
        </p:txBody>
      </p:sp>
      <p:cxnSp>
        <p:nvCxnSpPr>
          <p:cNvPr id="50" name="Connecteur droit avec flèche 49"/>
          <p:cNvCxnSpPr>
            <a:stCxn id="49" idx="2"/>
            <a:endCxn id="47" idx="0"/>
          </p:cNvCxnSpPr>
          <p:nvPr/>
        </p:nvCxnSpPr>
        <p:spPr>
          <a:xfrm>
            <a:off x="1150336" y="1722682"/>
            <a:ext cx="1" cy="4452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93362" y="123731"/>
            <a:ext cx="2121335" cy="5809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L'utilisateur </a:t>
            </a:r>
            <a:r>
              <a:rPr lang="fr-FR" sz="1050" dirty="0" smtClean="0"/>
              <a:t>ajoute/supprime</a:t>
            </a:r>
          </a:p>
          <a:p>
            <a:pPr algn="ctr"/>
            <a:r>
              <a:rPr lang="fr-FR" sz="1050" dirty="0" smtClean="0"/>
              <a:t>un tag</a:t>
            </a:r>
            <a:endParaRPr lang="fr-FR" sz="1050" dirty="0"/>
          </a:p>
          <a:p>
            <a:pPr algn="ctr"/>
            <a:r>
              <a:rPr lang="fr-FR" sz="1050" dirty="0"/>
              <a:t>(ingrédient, appareil ou ustensile)</a:t>
            </a:r>
          </a:p>
        </p:txBody>
      </p:sp>
      <p:cxnSp>
        <p:nvCxnSpPr>
          <p:cNvPr id="52" name="Connecteur droit avec flèche 51"/>
          <p:cNvCxnSpPr>
            <a:stCxn id="51" idx="2"/>
            <a:endCxn id="49" idx="0"/>
          </p:cNvCxnSpPr>
          <p:nvPr/>
        </p:nvCxnSpPr>
        <p:spPr>
          <a:xfrm flipH="1">
            <a:off x="1150336" y="704701"/>
            <a:ext cx="3694" cy="4370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7" idx="2"/>
            <a:endCxn id="119" idx="0"/>
          </p:cNvCxnSpPr>
          <p:nvPr/>
        </p:nvCxnSpPr>
        <p:spPr>
          <a:xfrm>
            <a:off x="1150337" y="3567308"/>
            <a:ext cx="7386" cy="622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47" idx="3"/>
          </p:cNvCxnSpPr>
          <p:nvPr/>
        </p:nvCxnSpPr>
        <p:spPr>
          <a:xfrm>
            <a:off x="2210400" y="2867615"/>
            <a:ext cx="237389" cy="843958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endCxn id="6" idx="0"/>
          </p:cNvCxnSpPr>
          <p:nvPr/>
        </p:nvCxnSpPr>
        <p:spPr>
          <a:xfrm>
            <a:off x="2439666" y="3711573"/>
            <a:ext cx="3644195" cy="47494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2155367" y="259576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89" name="ZoneTexte 88"/>
          <p:cNvSpPr txBox="1"/>
          <p:nvPr/>
        </p:nvSpPr>
        <p:spPr>
          <a:xfrm>
            <a:off x="1171881" y="3567308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93" name="ZoneTexte 92"/>
          <p:cNvSpPr txBox="1"/>
          <p:nvPr/>
        </p:nvSpPr>
        <p:spPr>
          <a:xfrm>
            <a:off x="10034160" y="1081668"/>
            <a:ext cx="21422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 smtClean="0"/>
          </a:p>
          <a:p>
            <a:pPr algn="just"/>
            <a:endParaRPr lang="en-GB" sz="1000" dirty="0"/>
          </a:p>
          <a:p>
            <a:pPr marL="358775" algn="just"/>
            <a:r>
              <a:rPr lang="fr-FR" sz="1000" dirty="0"/>
              <a:t>L</a:t>
            </a:r>
            <a:r>
              <a:rPr lang="fr-FR" sz="1000" dirty="0" smtClean="0"/>
              <a:t>es </a:t>
            </a:r>
            <a:r>
              <a:rPr lang="fr-FR" sz="1000" dirty="0"/>
              <a:t>cases marquées en noir représentent l'algorithme de recherche </a:t>
            </a:r>
            <a:r>
              <a:rPr lang="fr-FR" sz="1000" dirty="0" smtClean="0"/>
              <a:t>principale.</a:t>
            </a:r>
            <a:endParaRPr lang="en-GB" sz="1000" dirty="0" smtClean="0"/>
          </a:p>
          <a:p>
            <a:pPr marL="358775" algn="just"/>
            <a:endParaRPr lang="en-GB" sz="1000" dirty="0"/>
          </a:p>
          <a:p>
            <a:pPr marL="358775" algn="just"/>
            <a:r>
              <a:rPr lang="fr-FR" sz="1000" dirty="0"/>
              <a:t>Les cases marquées en gris représentent l'algorithme de recherche avancée</a:t>
            </a:r>
            <a:r>
              <a:rPr lang="fr-FR" sz="1000" dirty="0" smtClean="0"/>
              <a:t>.</a:t>
            </a:r>
            <a:endParaRPr lang="en-GB" sz="1000" dirty="0" smtClean="0"/>
          </a:p>
          <a:p>
            <a:pPr marL="358775" algn="just"/>
            <a:endParaRPr lang="en-GB" sz="1000" dirty="0" smtClean="0"/>
          </a:p>
          <a:p>
            <a:pPr marL="358775"/>
            <a:r>
              <a:rPr lang="fr-FR" sz="1000" dirty="0"/>
              <a:t>L'intersection entre les algorithmes</a:t>
            </a:r>
            <a:endParaRPr lang="en-GB" sz="1000" dirty="0"/>
          </a:p>
          <a:p>
            <a:pPr marL="358775" algn="just"/>
            <a:endParaRPr lang="en-GB" sz="1000" dirty="0"/>
          </a:p>
          <a:p>
            <a:pPr marL="358775" algn="just"/>
            <a:r>
              <a:rPr lang="fr-FR" sz="1000" dirty="0" smtClean="0"/>
              <a:t>Les </a:t>
            </a:r>
            <a:r>
              <a:rPr lang="fr-FR" sz="1000" dirty="0"/>
              <a:t>noms des tableaux </a:t>
            </a:r>
            <a:r>
              <a:rPr lang="fr-FR" sz="1000" dirty="0" smtClean="0"/>
              <a:t>utilisés.</a:t>
            </a:r>
            <a:endParaRPr lang="fr-FR" sz="1000" dirty="0"/>
          </a:p>
          <a:p>
            <a:pPr algn="just"/>
            <a:endParaRPr lang="fr-FR" sz="1000" dirty="0"/>
          </a:p>
        </p:txBody>
      </p:sp>
      <p:sp>
        <p:nvSpPr>
          <p:cNvPr id="94" name="Rectangle 93"/>
          <p:cNvSpPr/>
          <p:nvPr/>
        </p:nvSpPr>
        <p:spPr>
          <a:xfrm>
            <a:off x="10222809" y="2701621"/>
            <a:ext cx="216000" cy="2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10223213" y="3301684"/>
            <a:ext cx="216000" cy="21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10222809" y="3919466"/>
            <a:ext cx="216000" cy="216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10222809" y="4321574"/>
            <a:ext cx="216000" cy="21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88625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45259" y="849865"/>
            <a:ext cx="2160000" cy="158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0388" y="3460887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25259" y="614097"/>
            <a:ext cx="3428" cy="23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76129" y="389668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uniquement les recettes correspondant au mot </a:t>
            </a:r>
            <a:r>
              <a:rPr lang="fr-FR" sz="1050" dirty="0" smtClean="0"/>
              <a:t>saisi  </a:t>
            </a:r>
            <a:r>
              <a:rPr lang="fr-FR" sz="105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0452" y="4900887"/>
            <a:ext cx="6791" cy="5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4090" y="390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98690" y="4874694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les recettes correspondant au mot de l'utilisateur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925029"/>
            <a:ext cx="2823" cy="5581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0902" y="3665029"/>
            <a:ext cx="1836000" cy="1080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6902" y="4205029"/>
            <a:ext cx="4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86210" y="4745029"/>
            <a:ext cx="2692" cy="73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5959" y="4259028"/>
            <a:ext cx="1836000" cy="504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30570" y="1193406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Y a-t-il des recettes dans le </a:t>
            </a:r>
            <a:r>
              <a:rPr lang="fr-FR" sz="1050" dirty="0" smtClean="0"/>
              <a:t>tableau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0"/>
          </p:cNvCxnSpPr>
          <p:nvPr/>
        </p:nvCxnSpPr>
        <p:spPr>
          <a:xfrm>
            <a:off x="2249097" y="2579635"/>
            <a:ext cx="3874750" cy="106508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8902" y="3279328"/>
            <a:ext cx="132" cy="3857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94569" y="258051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Push/splice </a:t>
            </a:r>
            <a:r>
              <a:rPr lang="en-GB" sz="1050" dirty="0" smtClean="0"/>
              <a:t>vers/depuis </a:t>
            </a:r>
            <a:r>
              <a:rPr lang="en-GB" sz="1050" dirty="0"/>
              <a:t>le </a:t>
            </a:r>
            <a:r>
              <a:rPr lang="en-GB" sz="1050" dirty="0" smtClean="0"/>
              <a:t>tableau </a:t>
            </a:r>
            <a:r>
              <a:rPr lang="en-GB" sz="1050" dirty="0" err="1" smtClean="0"/>
              <a:t>tagListArray</a:t>
            </a:r>
            <a:r>
              <a:rPr lang="en-GB" sz="1050" dirty="0" smtClean="0"/>
              <a:t> </a:t>
            </a:r>
            <a:endParaRPr lang="fr-FR" sz="105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L'utilisateur </a:t>
            </a:r>
            <a:r>
              <a:rPr lang="fr-FR" sz="1050" dirty="0" smtClean="0"/>
              <a:t>ajoute/supprime</a:t>
            </a:r>
          </a:p>
          <a:p>
            <a:pPr algn="ctr"/>
            <a:r>
              <a:rPr lang="fr-FR" sz="1050" dirty="0" smtClean="0"/>
              <a:t>un tag</a:t>
            </a:r>
            <a:endParaRPr lang="fr-FR" sz="1050" dirty="0"/>
          </a:p>
          <a:p>
            <a:pPr algn="ctr"/>
            <a:r>
              <a:rPr lang="fr-FR" sz="105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à coins arrondis 63"/>
          <p:cNvSpPr/>
          <p:nvPr/>
        </p:nvSpPr>
        <p:spPr>
          <a:xfrm>
            <a:off x="2737757" y="1200149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cxnSp>
        <p:nvCxnSpPr>
          <p:cNvPr id="30" name="Connecteur en angle 29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41" idx="2"/>
            <a:endCxn id="5" idx="0"/>
          </p:cNvCxnSpPr>
          <p:nvPr/>
        </p:nvCxnSpPr>
        <p:spPr>
          <a:xfrm>
            <a:off x="8619710" y="2085592"/>
            <a:ext cx="742" cy="137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41" idx="1"/>
          </p:cNvCxnSpPr>
          <p:nvPr/>
        </p:nvCxnSpPr>
        <p:spPr>
          <a:xfrm flipV="1">
            <a:off x="7182561" y="1639499"/>
            <a:ext cx="548009" cy="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" idx="1"/>
            <a:endCxn id="64" idx="3"/>
          </p:cNvCxnSpPr>
          <p:nvPr/>
        </p:nvCxnSpPr>
        <p:spPr>
          <a:xfrm flipH="1">
            <a:off x="4516037" y="1641865"/>
            <a:ext cx="529222" cy="4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4" idx="2"/>
            <a:endCxn id="70" idx="0"/>
          </p:cNvCxnSpPr>
          <p:nvPr/>
        </p:nvCxnSpPr>
        <p:spPr>
          <a:xfrm flipH="1">
            <a:off x="3623274" y="2092335"/>
            <a:ext cx="3623" cy="139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5" idx="1"/>
            <a:endCxn id="6" idx="3"/>
          </p:cNvCxnSpPr>
          <p:nvPr/>
        </p:nvCxnSpPr>
        <p:spPr>
          <a:xfrm flipH="1">
            <a:off x="7041847" y="4180887"/>
            <a:ext cx="518541" cy="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0034160" y="94586"/>
            <a:ext cx="2157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Algorithme 2 :</a:t>
            </a:r>
          </a:p>
          <a:p>
            <a:r>
              <a:rPr lang="fr-FR" sz="1400" dirty="0" smtClean="0"/>
              <a:t>Des </a:t>
            </a:r>
            <a:r>
              <a:rPr lang="fr-FR" sz="1400" dirty="0"/>
              <a:t>fonctions d'ordre supérieur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Filter</a:t>
            </a:r>
            <a:r>
              <a:rPr lang="fr-FR" sz="1400" dirty="0" smtClean="0"/>
              <a:t>, </a:t>
            </a:r>
            <a:r>
              <a:rPr lang="fr-FR" sz="1400" dirty="0" err="1" smtClean="0"/>
              <a:t>include</a:t>
            </a:r>
            <a:r>
              <a:rPr lang="fr-FR" sz="1400" dirty="0" smtClean="0"/>
              <a:t> &amp; </a:t>
            </a:r>
            <a:r>
              <a:rPr lang="fr-FR" sz="1400" dirty="0" err="1" smtClean="0"/>
              <a:t>some</a:t>
            </a:r>
            <a:r>
              <a:rPr lang="fr-FR" sz="1400" dirty="0" smtClean="0"/>
              <a:t>).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0034160" y="1081668"/>
            <a:ext cx="21422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 smtClean="0"/>
          </a:p>
          <a:p>
            <a:pPr algn="just"/>
            <a:endParaRPr lang="en-GB" sz="1000" dirty="0"/>
          </a:p>
          <a:p>
            <a:pPr marL="358775" algn="just"/>
            <a:r>
              <a:rPr lang="fr-FR" sz="1000" dirty="0"/>
              <a:t>L</a:t>
            </a:r>
            <a:r>
              <a:rPr lang="fr-FR" sz="1000" dirty="0" smtClean="0"/>
              <a:t>es </a:t>
            </a:r>
            <a:r>
              <a:rPr lang="fr-FR" sz="1000" dirty="0"/>
              <a:t>cases marquées en noir représentent l'algorithme de recherche </a:t>
            </a:r>
            <a:r>
              <a:rPr lang="fr-FR" sz="1000" dirty="0" smtClean="0"/>
              <a:t>principale.</a:t>
            </a:r>
            <a:endParaRPr lang="en-GB" sz="1000" dirty="0" smtClean="0"/>
          </a:p>
          <a:p>
            <a:pPr marL="358775" algn="just"/>
            <a:endParaRPr lang="en-GB" sz="1000" dirty="0"/>
          </a:p>
          <a:p>
            <a:pPr marL="358775" algn="just"/>
            <a:r>
              <a:rPr lang="fr-FR" sz="1000" dirty="0"/>
              <a:t>Les cases marquées en gris représentent l'algorithme de recherche avancée</a:t>
            </a:r>
            <a:r>
              <a:rPr lang="fr-FR" sz="1000" dirty="0" smtClean="0"/>
              <a:t>.</a:t>
            </a:r>
            <a:endParaRPr lang="en-GB" sz="1000" dirty="0" smtClean="0"/>
          </a:p>
          <a:p>
            <a:pPr marL="358775"/>
            <a:endParaRPr lang="en-GB" sz="1000" dirty="0" smtClean="0"/>
          </a:p>
          <a:p>
            <a:pPr marL="358775"/>
            <a:r>
              <a:rPr lang="fr-FR" sz="1000" dirty="0" smtClean="0"/>
              <a:t>L'intersection </a:t>
            </a:r>
            <a:r>
              <a:rPr lang="fr-FR" sz="1000" dirty="0"/>
              <a:t>entre les algorithmes</a:t>
            </a:r>
            <a:endParaRPr lang="en-GB" sz="1000" dirty="0" smtClean="0"/>
          </a:p>
          <a:p>
            <a:pPr marL="358775" algn="just"/>
            <a:endParaRPr lang="en-GB" sz="1000" dirty="0"/>
          </a:p>
          <a:p>
            <a:pPr marL="358775" algn="just"/>
            <a:r>
              <a:rPr lang="fr-FR" sz="1000" dirty="0" smtClean="0"/>
              <a:t>Les </a:t>
            </a:r>
            <a:r>
              <a:rPr lang="fr-FR" sz="1000" dirty="0"/>
              <a:t>noms des tableaux </a:t>
            </a:r>
            <a:r>
              <a:rPr lang="fr-FR" sz="1000" dirty="0" smtClean="0"/>
              <a:t>utilisés.</a:t>
            </a:r>
            <a:endParaRPr lang="fr-FR" sz="1000" dirty="0"/>
          </a:p>
          <a:p>
            <a:pPr algn="just"/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10222809" y="2701621"/>
            <a:ext cx="216000" cy="2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10223213" y="3301684"/>
            <a:ext cx="216000" cy="21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0222809" y="3929717"/>
            <a:ext cx="216000" cy="216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10222809" y="4321574"/>
            <a:ext cx="216000" cy="21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64" y="6164996"/>
            <a:ext cx="1146147" cy="3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1682</Words>
  <Application>Microsoft Office PowerPoint</Application>
  <PresentationFormat>Grand écran</PresentationFormat>
  <Paragraphs>374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225</cp:revision>
  <dcterms:created xsi:type="dcterms:W3CDTF">2021-07-30T11:00:44Z</dcterms:created>
  <dcterms:modified xsi:type="dcterms:W3CDTF">2021-08-06T04:26:09Z</dcterms:modified>
</cp:coreProperties>
</file>