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60" r:id="rId3"/>
    <p:sldId id="263" r:id="rId4"/>
    <p:sldId id="267" r:id="rId5"/>
    <p:sldId id="270" r:id="rId6"/>
  </p:sldIdLst>
  <p:sldSz cx="9144000" cy="5143500" type="screen16x9"/>
  <p:notesSz cx="6858000" cy="9144000"/>
  <p:embeddedFontLst>
    <p:embeddedFont>
      <p:font typeface="Abel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osis" panose="020B0604020202020204" charset="0"/>
      <p:regular r:id="rId13"/>
      <p:bold r:id="rId14"/>
    </p:embeddedFont>
    <p:embeddedFont>
      <p:font typeface="Dosis ExtraLight" panose="020B0604020202020204" charset="0"/>
      <p:regular r:id="rId15"/>
      <p:bold r:id="rId16"/>
    </p:embeddedFont>
    <p:embeddedFont>
      <p:font typeface="Fira Sans Condensed ExtraLight" panose="020B0604020202020204" charset="0"/>
      <p:regular r:id="rId17"/>
      <p:bold r:id="rId18"/>
      <p:italic r:id="rId19"/>
      <p:boldItalic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Staatlich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0113FE-863F-4756-87E1-356D5B61ED1B}">
  <a:tblStyle styleId="{4E0113FE-863F-4756-87E1-356D5B61E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9f34b77c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9f34b77c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eaab1e3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eaab1e3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eaab1e3b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eaab1e3b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eaab1e3b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eaab1e3b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ea3644c7b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ea3644c7b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fr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fr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fr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fr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5343013" y="42072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/>
              <a:t>Heimana Zhong | Steven Worick</a:t>
            </a:r>
            <a:endParaRPr sz="1400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ctrTitle"/>
          </p:nvPr>
        </p:nvSpPr>
        <p:spPr>
          <a:xfrm>
            <a:off x="4818626" y="1983750"/>
            <a:ext cx="38568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dk1"/>
                </a:solidFill>
              </a:rPr>
              <a:t>Stratégies d’assurance de portefeuille</a:t>
            </a:r>
            <a:endParaRPr sz="4800">
              <a:solidFill>
                <a:schemeClr val="dk1"/>
              </a:solidFill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834403" y="928166"/>
            <a:ext cx="3580249" cy="3149503"/>
            <a:chOff x="700506" y="580995"/>
            <a:chExt cx="4319277" cy="3799617"/>
          </a:xfrm>
        </p:grpSpPr>
        <p:sp>
          <p:nvSpPr>
            <p:cNvPr id="118" name="Google Shape;118;p20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rgbClr val="B27E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rgbClr val="B27E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rgbClr val="482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7" name="Google Shape;2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6" y="-1660986"/>
            <a:ext cx="1482770" cy="5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14B7EC-75BE-4696-BEA3-39F96585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" y="256715"/>
            <a:ext cx="4575328" cy="65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>
            <a:spLocks noGrp="1"/>
          </p:cNvSpPr>
          <p:nvPr>
            <p:ph type="ctrTitle"/>
          </p:nvPr>
        </p:nvSpPr>
        <p:spPr>
          <a:xfrm>
            <a:off x="1348650" y="334268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27EC4"/>
                </a:solidFill>
              </a:rPr>
              <a:t>CPPI</a:t>
            </a:r>
            <a:endParaRPr/>
          </a:p>
        </p:txBody>
      </p:sp>
      <p:sp>
        <p:nvSpPr>
          <p:cNvPr id="490" name="Google Shape;490;p24"/>
          <p:cNvSpPr txBox="1"/>
          <p:nvPr/>
        </p:nvSpPr>
        <p:spPr>
          <a:xfrm>
            <a:off x="257175" y="918325"/>
            <a:ext cx="4257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Objectif :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 couvrir à l’aide d’un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Coussin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.</a:t>
            </a: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Achat d’un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actif non risqué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garantissant une partie du capital investi</a:t>
            </a: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4686300" y="1042150"/>
            <a:ext cx="4257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Investissement dans 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actif risqué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afin de booster le rendement du portefeuille.</a:t>
            </a: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aphicFrame>
        <p:nvGraphicFramePr>
          <p:cNvPr id="492" name="Google Shape;492;p24"/>
          <p:cNvGraphicFramePr/>
          <p:nvPr/>
        </p:nvGraphicFramePr>
        <p:xfrm>
          <a:off x="1638300" y="21022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{4E0113FE-863F-4756-87E1-356D5B61ED1B}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Paramètres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 dirty="0"/>
                        <a:t>Notation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Expression mathématique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totale du portefeuille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V</a:t>
                      </a:r>
                      <a:r>
                        <a:rPr lang="fr" baseline="-25000"/>
                        <a:t>n-1</a:t>
                      </a:r>
                      <a:r>
                        <a:rPr lang="fr"/>
                        <a:t> + E’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+ M’</a:t>
                      </a:r>
                      <a:r>
                        <a:rPr lang="fr" baseline="-25000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Plancher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 = </a:t>
                      </a:r>
                      <a:r>
                        <a:rPr lang="fr" i="1"/>
                        <a:t>XX</a:t>
                      </a:r>
                      <a:r>
                        <a:rPr lang="fr"/>
                        <a:t>%*V</a:t>
                      </a:r>
                      <a:endParaRPr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Coussin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V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-P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Multiplicateur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de l’actif risqué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m*C</a:t>
                      </a:r>
                      <a:r>
                        <a:rPr lang="fr" baseline="-25000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de l’actif peu risqué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/>
                        <a:t>M</a:t>
                      </a:r>
                      <a:r>
                        <a:rPr lang="fr" baseline="-25000" dirty="0"/>
                        <a:t>n</a:t>
                      </a:r>
                      <a:r>
                        <a:rPr lang="fr" dirty="0"/>
                        <a:t> = V</a:t>
                      </a:r>
                      <a:r>
                        <a:rPr lang="fr" baseline="-25000" dirty="0"/>
                        <a:t>n</a:t>
                      </a:r>
                      <a:r>
                        <a:rPr lang="fr" dirty="0"/>
                        <a:t>-E</a:t>
                      </a:r>
                      <a:r>
                        <a:rPr lang="fr" baseline="-25000" dirty="0"/>
                        <a:t>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Google Shape;475;p23">
            <a:extLst>
              <a:ext uri="{FF2B5EF4-FFF2-40B4-BE49-F238E27FC236}">
                <a16:creationId xmlns:a16="http://schemas.microsoft.com/office/drawing/2014/main" id="{7EC649D5-C426-4CFE-A706-7BB644837C0C}"/>
              </a:ext>
            </a:extLst>
          </p:cNvPr>
          <p:cNvSpPr txBox="1">
            <a:spLocks/>
          </p:cNvSpPr>
          <p:nvPr/>
        </p:nvSpPr>
        <p:spPr>
          <a:xfrm>
            <a:off x="3484500" y="339625"/>
            <a:ext cx="5402325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/>
            <a:r>
              <a:rPr lang="fr-FR" sz="1400" dirty="0"/>
              <a:t>Constant Protection Portfolio </a:t>
            </a:r>
            <a:r>
              <a:rPr lang="fr-FR" sz="1400" dirty="0" err="1"/>
              <a:t>Insurance</a:t>
            </a:r>
            <a:endParaRPr lang="fr-FR" sz="1400" dirty="0"/>
          </a:p>
          <a:p>
            <a:pPr marL="0" indent="0"/>
            <a:r>
              <a:rPr lang="fr-FR" sz="1400" dirty="0"/>
              <a:t>Un plancher est défini à l’initiation. Il est invariant dans le temps. La valeur du portefeuille ne pourra pas descendre en-dessous.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>
            <a:spLocks noGrp="1"/>
          </p:cNvSpPr>
          <p:nvPr>
            <p:ph type="ctrTitle"/>
          </p:nvPr>
        </p:nvSpPr>
        <p:spPr>
          <a:xfrm>
            <a:off x="1348650" y="334268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B27EC4"/>
                </a:solidFill>
              </a:rPr>
              <a:t>TIPP</a:t>
            </a:r>
            <a:endParaRPr dirty="0"/>
          </a:p>
        </p:txBody>
      </p:sp>
      <p:sp>
        <p:nvSpPr>
          <p:cNvPr id="538" name="Google Shape;538;p27"/>
          <p:cNvSpPr txBox="1"/>
          <p:nvPr/>
        </p:nvSpPr>
        <p:spPr>
          <a:xfrm>
            <a:off x="257175" y="918325"/>
            <a:ext cx="4314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Achat d’un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actif non risqué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garantissant une partie du capital investi</a:t>
            </a: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4686300" y="1042150"/>
            <a:ext cx="4257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Investissement dans 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actif risqué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afin de booster le rendement du portefeuille.</a:t>
            </a: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aphicFrame>
        <p:nvGraphicFramePr>
          <p:cNvPr id="540" name="Google Shape;540;p27"/>
          <p:cNvGraphicFramePr/>
          <p:nvPr/>
        </p:nvGraphicFramePr>
        <p:xfrm>
          <a:off x="1638300" y="21022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{4E0113FE-863F-4756-87E1-356D5B61ED1B}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Paramètres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Notation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/>
                        <a:t>Expression mathématique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totale du portefeuille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V</a:t>
                      </a:r>
                      <a:r>
                        <a:rPr lang="fr" baseline="-25000"/>
                        <a:t>n-1</a:t>
                      </a:r>
                      <a:r>
                        <a:rPr lang="fr"/>
                        <a:t> + E’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+ M’</a:t>
                      </a:r>
                      <a:r>
                        <a:rPr lang="fr" baseline="-25000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Plancher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</a:t>
                      </a:r>
                      <a:r>
                        <a:rPr lang="fr" i="1"/>
                        <a:t>XX</a:t>
                      </a:r>
                      <a:r>
                        <a:rPr lang="fr"/>
                        <a:t>%*V</a:t>
                      </a:r>
                      <a:r>
                        <a:rPr lang="fr" baseline="-25000"/>
                        <a:t>n</a:t>
                      </a:r>
                      <a:endParaRPr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Coussin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V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-P</a:t>
                      </a:r>
                      <a:r>
                        <a:rPr lang="fr" baseline="-25000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Multiplicateur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de l’actif risqué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m*C</a:t>
                      </a:r>
                      <a:r>
                        <a:rPr lang="fr" baseline="-25000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Valeur de l’actif peu risqué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 = V</a:t>
                      </a:r>
                      <a:r>
                        <a:rPr lang="fr" baseline="-25000"/>
                        <a:t>n</a:t>
                      </a:r>
                      <a:r>
                        <a:rPr lang="fr"/>
                        <a:t>-E</a:t>
                      </a:r>
                      <a:r>
                        <a:rPr lang="fr" baseline="-25000"/>
                        <a:t>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1" name="Google Shape;541;p27"/>
          <p:cNvSpPr txBox="1"/>
          <p:nvPr/>
        </p:nvSpPr>
        <p:spPr>
          <a:xfrm>
            <a:off x="257175" y="918325"/>
            <a:ext cx="86202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1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Objectif :</a:t>
            </a:r>
            <a:r>
              <a:rPr lang="fr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 couvrir à l’aide d’un </a:t>
            </a:r>
            <a:r>
              <a:rPr lang="fr" b="1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Coussin</a:t>
            </a:r>
            <a:r>
              <a:rPr lang="fr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. La variante de la méthode CPPI s’appuie sur un </a:t>
            </a:r>
            <a:r>
              <a:rPr lang="fr" b="1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rPr>
              <a:t>Plancher variable</a:t>
            </a:r>
            <a:r>
              <a:rPr lang="fr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.</a:t>
            </a:r>
            <a:endParaRPr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7" name="Google Shape;477;p23">
            <a:extLst>
              <a:ext uri="{FF2B5EF4-FFF2-40B4-BE49-F238E27FC236}">
                <a16:creationId xmlns:a16="http://schemas.microsoft.com/office/drawing/2014/main" id="{19013DC4-2783-4920-BBF3-F6C23CEFA83F}"/>
              </a:ext>
            </a:extLst>
          </p:cNvPr>
          <p:cNvSpPr txBox="1">
            <a:spLocks/>
          </p:cNvSpPr>
          <p:nvPr/>
        </p:nvSpPr>
        <p:spPr>
          <a:xfrm>
            <a:off x="3291143" y="98913"/>
            <a:ext cx="6262991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/>
            <a:r>
              <a:rPr lang="fr-FR" sz="1400" dirty="0"/>
              <a:t>Time Invariant Portfolio Protection</a:t>
            </a:r>
          </a:p>
          <a:p>
            <a:pPr marL="0" indent="0"/>
            <a:r>
              <a:rPr lang="fr-FR" sz="1400" dirty="0"/>
              <a:t>(Variante de CPPI)</a:t>
            </a:r>
          </a:p>
          <a:p>
            <a:pPr marL="0" indent="0"/>
            <a:r>
              <a:rPr lang="fr-FR" sz="1400" dirty="0"/>
              <a:t>Le plancher peut évoluer, uniquement à la hausse. Il est recalculé à chaque fin de période.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/>
          <p:nvPr/>
        </p:nvSpPr>
        <p:spPr>
          <a:xfrm>
            <a:off x="666750" y="2495550"/>
            <a:ext cx="8029500" cy="1485900"/>
          </a:xfrm>
          <a:prstGeom prst="rect">
            <a:avLst/>
          </a:prstGeom>
          <a:noFill/>
          <a:ln w="28575" cap="flat" cmpd="sng">
            <a:solidFill>
              <a:srgbClr val="4827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ctrTitle"/>
          </p:nvPr>
        </p:nvSpPr>
        <p:spPr>
          <a:xfrm>
            <a:off x="1348650" y="334268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27EC4"/>
                </a:solidFill>
              </a:rPr>
              <a:t>Relative drawdown</a:t>
            </a:r>
            <a:endParaRPr/>
          </a:p>
        </p:txBody>
      </p:sp>
      <p:sp>
        <p:nvSpPr>
          <p:cNvPr id="604" name="Google Shape;604;p31"/>
          <p:cNvSpPr txBox="1"/>
          <p:nvPr/>
        </p:nvSpPr>
        <p:spPr>
          <a:xfrm>
            <a:off x="257175" y="918325"/>
            <a:ext cx="4257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Objectif :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limiter l’exposition et la perte maximale.</a:t>
            </a: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Achat d’un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actif non risqué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garantissant le capital</a:t>
            </a: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L’actif non risqué  servira de comparatif/benchmark</a:t>
            </a: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4686300" y="1042150"/>
            <a:ext cx="4257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Dosis ExtraLight"/>
              <a:buChar char="-"/>
            </a:pP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Investissement dans un </a:t>
            </a:r>
            <a:r>
              <a:rPr lang="fr" b="1">
                <a:solidFill>
                  <a:srgbClr val="37474F"/>
                </a:solidFill>
                <a:latin typeface="Dosis"/>
                <a:ea typeface="Dosis"/>
                <a:cs typeface="Dosis"/>
                <a:sym typeface="Dosis"/>
              </a:rPr>
              <a:t>actif risqué</a:t>
            </a:r>
            <a:r>
              <a:rPr lang="fr">
                <a:solidFill>
                  <a:srgbClr val="37474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afin de produire un meilleur rendement</a:t>
            </a: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7474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74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606" name="Google Shape;6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8" y="2571756"/>
            <a:ext cx="3791325" cy="5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2597538"/>
            <a:ext cx="3850129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913" y="3350869"/>
            <a:ext cx="3644175" cy="3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79;p23">
            <a:extLst>
              <a:ext uri="{FF2B5EF4-FFF2-40B4-BE49-F238E27FC236}">
                <a16:creationId xmlns:a16="http://schemas.microsoft.com/office/drawing/2014/main" id="{1AF25EFB-F9E3-4A1E-B200-6344DA2F5DEF}"/>
              </a:ext>
            </a:extLst>
          </p:cNvPr>
          <p:cNvSpPr txBox="1">
            <a:spLocks/>
          </p:cNvSpPr>
          <p:nvPr/>
        </p:nvSpPr>
        <p:spPr>
          <a:xfrm>
            <a:off x="4571992" y="378419"/>
            <a:ext cx="4124257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2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/>
            <a:r>
              <a:rPr lang="fr-FR" sz="1400"/>
              <a:t>Stratégie permettant de limiter la sous-performance par rapport à un benchmark</a:t>
            </a:r>
            <a:endParaRPr lang="fr-F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>
            <a:spLocks noGrp="1"/>
          </p:cNvSpPr>
          <p:nvPr>
            <p:ph type="ctrTitle"/>
          </p:nvPr>
        </p:nvSpPr>
        <p:spPr>
          <a:xfrm>
            <a:off x="3884250" y="2319750"/>
            <a:ext cx="1375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B27EC4"/>
                </a:solidFill>
              </a:rPr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295</Words>
  <Application>Microsoft Office PowerPoint</Application>
  <PresentationFormat>Affichage à l'écran (16:9)</PresentationFormat>
  <Paragraphs>76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Dosis ExtraLight</vt:lpstr>
      <vt:lpstr>Staatliches</vt:lpstr>
      <vt:lpstr>Josefin Sans</vt:lpstr>
      <vt:lpstr>Dosis</vt:lpstr>
      <vt:lpstr>Abel</vt:lpstr>
      <vt:lpstr>Fira Sans Condensed ExtraLight</vt:lpstr>
      <vt:lpstr>Isometric Proposal by Slidesgo</vt:lpstr>
      <vt:lpstr>Stratégies d’assurance de portefeuille</vt:lpstr>
      <vt:lpstr>CPPI</vt:lpstr>
      <vt:lpstr>TIPP</vt:lpstr>
      <vt:lpstr>Relative drawdown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Stratégies d’assurance de portefeuille</dc:title>
  <cp:lastModifiedBy>Steven Worick</cp:lastModifiedBy>
  <cp:revision>3</cp:revision>
  <dcterms:modified xsi:type="dcterms:W3CDTF">2021-04-07T20:35:31Z</dcterms:modified>
</cp:coreProperties>
</file>