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57"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62" r:id="rId2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1"/>
            <p14:sldId id="263"/>
            <p14:sldId id="257"/>
            <p14:sldId id="274"/>
            <p14:sldId id="275"/>
            <p14:sldId id="276"/>
            <p14:sldId id="277"/>
            <p14:sldId id="278"/>
            <p14:sldId id="279"/>
            <p14:sldId id="280"/>
            <p14:sldId id="281"/>
            <p14:sldId id="282"/>
            <p14:sldId id="283"/>
            <p14:sldId id="284"/>
            <p14:sldId id="285"/>
            <p14:sldId id="286"/>
            <p14:sldId id="287"/>
            <p14:sldId id="288"/>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02/06/2021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02/06/2021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02/06/2021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02/06/2021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02/06/2021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02/06/2021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02/06/2021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02/06/2021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02/06/2021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02/06/2021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02/06/2021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02/06/2021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COMP6056</a:t>
            </a:r>
          </a:p>
          <a:p>
            <a:pPr>
              <a:spcBef>
                <a:spcPct val="20000"/>
              </a:spcBef>
              <a:tabLst>
                <a:tab pos="1320800" algn="l"/>
                <a:tab pos="2054225" algn="l"/>
              </a:tabLst>
            </a:pPr>
            <a:r>
              <a:rPr lang="en-US" sz="2400" dirty="0">
                <a:solidFill>
                  <a:schemeClr val="bg1"/>
                </a:solidFill>
                <a:latin typeface="Open Sans"/>
              </a:rPr>
              <a:t>Effective Period	: September 2021</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dirty="0">
                <a:solidFill>
                  <a:schemeClr val="bg1"/>
                </a:solidFill>
              </a:rPr>
              <a:t>Analysis Modeling</a:t>
            </a:r>
            <a:br>
              <a:rPr lang="en-US" sz="4000" dirty="0">
                <a:solidFill>
                  <a:schemeClr val="bg1"/>
                </a:solidFill>
              </a:rPr>
            </a:br>
            <a:r>
              <a:rPr lang="en-US" sz="2800" dirty="0">
                <a:solidFill>
                  <a:schemeClr val="bg1"/>
                </a:solidFill>
              </a:rPr>
              <a:t>Session  </a:t>
            </a:r>
            <a:r>
              <a:rPr lang="en-US" sz="2800" dirty="0"/>
              <a:t>15</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Analysis Strategies</a:t>
            </a:r>
          </a:p>
        </p:txBody>
      </p:sp>
      <p:sp>
        <p:nvSpPr>
          <p:cNvPr id="6" name="TextBox 5">
            <a:extLst>
              <a:ext uri="{FF2B5EF4-FFF2-40B4-BE49-F238E27FC236}">
                <a16:creationId xmlns:a16="http://schemas.microsoft.com/office/drawing/2014/main" id="{F8D257A4-5D7F-4D0A-85AA-FA54FC5C85BB}"/>
              </a:ext>
            </a:extLst>
          </p:cNvPr>
          <p:cNvSpPr txBox="1"/>
          <p:nvPr/>
        </p:nvSpPr>
        <p:spPr>
          <a:xfrm>
            <a:off x="1066800" y="1708065"/>
            <a:ext cx="7162800" cy="2554545"/>
          </a:xfrm>
          <a:prstGeom prst="rect">
            <a:avLst/>
          </a:prstGeom>
          <a:noFill/>
        </p:spPr>
        <p:txBody>
          <a:bodyPr wrap="square">
            <a:spAutoFit/>
          </a:bodyPr>
          <a:lstStyle/>
          <a:p>
            <a:pPr marL="285750" indent="-285750">
              <a:buFont typeface="Arial" panose="020B0604020202020204" pitchFamily="34" charset="0"/>
              <a:buChar char="•"/>
            </a:pPr>
            <a:r>
              <a:rPr lang="en-US" sz="2000" dirty="0"/>
              <a:t>Critical thinking is the ability to recognize strengths and weaknesses and recast an idea in an improved form, and critical thinking skills are needed to really understand issues and develop new business processes. </a:t>
            </a:r>
          </a:p>
          <a:p>
            <a:pPr marL="285750" indent="-285750">
              <a:buFont typeface="Arial" panose="020B0604020202020204" pitchFamily="34" charset="0"/>
              <a:buChar char="•"/>
            </a:pPr>
            <a:r>
              <a:rPr lang="en-US" sz="2000" dirty="0"/>
              <a:t>These skills are also needed to thoroughly examine the results of requirements gathering, to identify business requirements, and to translate those requirements into a concept for the new system</a:t>
            </a:r>
          </a:p>
        </p:txBody>
      </p:sp>
      <p:sp>
        <p:nvSpPr>
          <p:cNvPr id="7" name="TextBox 6">
            <a:extLst>
              <a:ext uri="{FF2B5EF4-FFF2-40B4-BE49-F238E27FC236}">
                <a16:creationId xmlns:a16="http://schemas.microsoft.com/office/drawing/2014/main" id="{C716D840-006D-4088-A512-8C52BD6BEF74}"/>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381566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Analysis Strategies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F8D257A4-5D7F-4D0A-85AA-FA54FC5C85BB}"/>
              </a:ext>
            </a:extLst>
          </p:cNvPr>
          <p:cNvSpPr txBox="1"/>
          <p:nvPr/>
        </p:nvSpPr>
        <p:spPr>
          <a:xfrm>
            <a:off x="990600" y="1325488"/>
            <a:ext cx="7162800" cy="5324535"/>
          </a:xfrm>
          <a:prstGeom prst="rect">
            <a:avLst/>
          </a:prstGeom>
          <a:noFill/>
        </p:spPr>
        <p:txBody>
          <a:bodyPr wrap="square">
            <a:spAutoFit/>
          </a:bodyPr>
          <a:lstStyle/>
          <a:p>
            <a:pPr marL="285750" indent="-285750">
              <a:buFont typeface="Arial" panose="020B0604020202020204" pitchFamily="34" charset="0"/>
              <a:buChar char="•"/>
            </a:pPr>
            <a:r>
              <a:rPr lang="en-US" sz="2000" dirty="0"/>
              <a:t>Problem Analysis</a:t>
            </a:r>
          </a:p>
          <a:p>
            <a:pPr marL="742950" lvl="1" indent="-285750">
              <a:buFont typeface="Arial" panose="020B0604020202020204" pitchFamily="34" charset="0"/>
              <a:buChar char="•"/>
            </a:pPr>
            <a:r>
              <a:rPr lang="en-US" sz="2000" dirty="0"/>
              <a:t>asking the users and managers to identify problems with the as-is system and to describe how to solve them in the to-be system. </a:t>
            </a:r>
          </a:p>
          <a:p>
            <a:pPr marL="742950" lvl="1" indent="-285750">
              <a:buFont typeface="Arial" panose="020B0604020202020204" pitchFamily="34" charset="0"/>
              <a:buChar char="•"/>
            </a:pPr>
            <a:r>
              <a:rPr lang="en-US" sz="2000" dirty="0"/>
              <a:t>Most users have a very good idea of the changes they would like to see, and most are quite vocal about suggesting them</a:t>
            </a:r>
          </a:p>
          <a:p>
            <a:pPr marL="285750" indent="-285750">
              <a:buFont typeface="Arial" panose="020B0604020202020204" pitchFamily="34" charset="0"/>
              <a:buChar char="•"/>
            </a:pPr>
            <a:r>
              <a:rPr lang="en-US" sz="2000" dirty="0"/>
              <a:t>Root Cause Analysis</a:t>
            </a:r>
          </a:p>
          <a:p>
            <a:pPr marL="742950" lvl="1" indent="-285750">
              <a:buFont typeface="Arial" panose="020B0604020202020204" pitchFamily="34" charset="0"/>
              <a:buChar char="•"/>
            </a:pPr>
            <a:r>
              <a:rPr lang="en-US" sz="2000" dirty="0"/>
              <a:t>focuses on problems, not solutions</a:t>
            </a:r>
          </a:p>
          <a:p>
            <a:pPr marL="742950" lvl="1" indent="-285750">
              <a:buFont typeface="Arial" panose="020B0604020202020204" pitchFamily="34" charset="0"/>
              <a:buChar char="•"/>
            </a:pPr>
            <a:r>
              <a:rPr lang="en-US" sz="2000" dirty="0"/>
              <a:t>Have users generate a list of problems with the current system and then prioritize the problems in order of importance</a:t>
            </a:r>
          </a:p>
          <a:p>
            <a:pPr marL="285750" indent="-285750">
              <a:buFont typeface="Arial" panose="020B0604020202020204" pitchFamily="34" charset="0"/>
              <a:buChar char="•"/>
            </a:pPr>
            <a:r>
              <a:rPr lang="en-US" sz="2000" dirty="0"/>
              <a:t>Duration Analysis</a:t>
            </a:r>
          </a:p>
          <a:p>
            <a:pPr marL="742950" lvl="1" indent="-285750">
              <a:buFont typeface="Arial" panose="020B0604020202020204" pitchFamily="34" charset="0"/>
              <a:buChar char="•"/>
            </a:pPr>
            <a:r>
              <a:rPr lang="en-US" sz="2000" dirty="0"/>
              <a:t>detailed examination of the amount of time it takes to perform each process in the current as-is system. Th e analysts begin by determining the total amount of time it takes, on average, to perform a set of business processes for a typical input.</a:t>
            </a:r>
          </a:p>
        </p:txBody>
      </p:sp>
    </p:spTree>
    <p:extLst>
      <p:ext uri="{BB962C8B-B14F-4D97-AF65-F5344CB8AC3E}">
        <p14:creationId xmlns:p14="http://schemas.microsoft.com/office/powerpoint/2010/main" val="259708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Analysis Strategies</a:t>
            </a:r>
          </a:p>
        </p:txBody>
      </p:sp>
      <p:sp>
        <p:nvSpPr>
          <p:cNvPr id="6" name="TextBox 5">
            <a:extLst>
              <a:ext uri="{FF2B5EF4-FFF2-40B4-BE49-F238E27FC236}">
                <a16:creationId xmlns:a16="http://schemas.microsoft.com/office/drawing/2014/main" id="{F8D257A4-5D7F-4D0A-85AA-FA54FC5C85BB}"/>
              </a:ext>
            </a:extLst>
          </p:cNvPr>
          <p:cNvSpPr txBox="1"/>
          <p:nvPr/>
        </p:nvSpPr>
        <p:spPr>
          <a:xfrm>
            <a:off x="990600" y="1325488"/>
            <a:ext cx="7162800" cy="4401205"/>
          </a:xfrm>
          <a:prstGeom prst="rect">
            <a:avLst/>
          </a:prstGeom>
          <a:noFill/>
        </p:spPr>
        <p:txBody>
          <a:bodyPr wrap="square">
            <a:spAutoFit/>
          </a:bodyPr>
          <a:lstStyle/>
          <a:p>
            <a:pPr marL="285750" indent="-285750">
              <a:buFont typeface="Arial" panose="020B0604020202020204" pitchFamily="34" charset="0"/>
              <a:buChar char="•"/>
            </a:pPr>
            <a:r>
              <a:rPr lang="en-US" sz="2000" dirty="0"/>
              <a:t>Activity-Based Costing</a:t>
            </a:r>
          </a:p>
          <a:p>
            <a:pPr marL="742950" lvl="1" indent="-285750">
              <a:buFont typeface="Arial" panose="020B0604020202020204" pitchFamily="34" charset="0"/>
              <a:buChar char="•"/>
            </a:pPr>
            <a:r>
              <a:rPr lang="en-US" sz="2000" dirty="0"/>
              <a:t>examines the cost of each major process or step in a business process rather than the time taken</a:t>
            </a:r>
          </a:p>
          <a:p>
            <a:pPr marL="742950" lvl="1" indent="-285750">
              <a:buFont typeface="Arial" panose="020B0604020202020204" pitchFamily="34" charset="0"/>
              <a:buChar char="•"/>
            </a:pPr>
            <a:r>
              <a:rPr lang="en-US" sz="2000" dirty="0"/>
              <a:t>The analysts identify the costs associated with each of the basic functional steps or processes, identify the most costly processes, and  focus their improvement efforts on them.</a:t>
            </a:r>
          </a:p>
          <a:p>
            <a:pPr marL="285750" indent="-285750">
              <a:buFont typeface="Arial" panose="020B0604020202020204" pitchFamily="34" charset="0"/>
              <a:buChar char="•"/>
            </a:pPr>
            <a:r>
              <a:rPr lang="en-US" sz="2000" dirty="0"/>
              <a:t>Informal Benchmarking</a:t>
            </a:r>
          </a:p>
          <a:p>
            <a:pPr marL="742950" lvl="1" indent="-285750">
              <a:buFont typeface="Arial" panose="020B0604020202020204" pitchFamily="34" charset="0"/>
              <a:buChar char="•"/>
            </a:pPr>
            <a:r>
              <a:rPr lang="en-US" sz="2000" dirty="0"/>
              <a:t>Benchmarking refers to studying how other organizations perform a business process in order to learn how your organization can do something better. Benchmarking helps the organization by introducing ideas that employees may never have considered but that have the potential to add value.</a:t>
            </a:r>
          </a:p>
          <a:p>
            <a:pPr marL="742950" lvl="1" indent="-285750">
              <a:buFont typeface="Arial" panose="020B0604020202020204" pitchFamily="34" charset="0"/>
              <a:buChar char="•"/>
            </a:pPr>
            <a:endParaRPr lang="en-US" sz="2000" dirty="0"/>
          </a:p>
        </p:txBody>
      </p:sp>
      <p:sp>
        <p:nvSpPr>
          <p:cNvPr id="7" name="TextBox 6">
            <a:extLst>
              <a:ext uri="{FF2B5EF4-FFF2-40B4-BE49-F238E27FC236}">
                <a16:creationId xmlns:a16="http://schemas.microsoft.com/office/drawing/2014/main" id="{D58564E2-210A-4349-8C60-58D4A0DC8F51}"/>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475385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Analysis Strategies</a:t>
            </a:r>
          </a:p>
        </p:txBody>
      </p:sp>
      <p:sp>
        <p:nvSpPr>
          <p:cNvPr id="6" name="TextBox 5">
            <a:extLst>
              <a:ext uri="{FF2B5EF4-FFF2-40B4-BE49-F238E27FC236}">
                <a16:creationId xmlns:a16="http://schemas.microsoft.com/office/drawing/2014/main" id="{F8D257A4-5D7F-4D0A-85AA-FA54FC5C85BB}"/>
              </a:ext>
            </a:extLst>
          </p:cNvPr>
          <p:cNvSpPr txBox="1"/>
          <p:nvPr/>
        </p:nvSpPr>
        <p:spPr>
          <a:xfrm>
            <a:off x="990600" y="1325488"/>
            <a:ext cx="7162800" cy="4401205"/>
          </a:xfrm>
          <a:prstGeom prst="rect">
            <a:avLst/>
          </a:prstGeom>
          <a:noFill/>
        </p:spPr>
        <p:txBody>
          <a:bodyPr wrap="square">
            <a:spAutoFit/>
          </a:bodyPr>
          <a:lstStyle/>
          <a:p>
            <a:pPr marL="285750" indent="-285750">
              <a:buFont typeface="Arial" panose="020B0604020202020204" pitchFamily="34" charset="0"/>
              <a:buChar char="•"/>
            </a:pPr>
            <a:r>
              <a:rPr lang="en-US" sz="2000" dirty="0"/>
              <a:t>Outcome Analysis</a:t>
            </a:r>
          </a:p>
          <a:p>
            <a:pPr marL="742950" lvl="1" indent="-285750">
              <a:buFont typeface="Arial" panose="020B0604020202020204" pitchFamily="34" charset="0"/>
              <a:buChar char="•"/>
            </a:pPr>
            <a:r>
              <a:rPr lang="en-US" sz="2000" dirty="0"/>
              <a:t>Outcome analysis focuses on understanding the fundamental outcomes that provide value to customers</a:t>
            </a:r>
          </a:p>
          <a:p>
            <a:pPr marL="285750" indent="-285750">
              <a:buFont typeface="Arial" panose="020B0604020202020204" pitchFamily="34" charset="0"/>
              <a:buChar char="•"/>
            </a:pPr>
            <a:r>
              <a:rPr lang="en-US" sz="2000" dirty="0"/>
              <a:t>Technology Analysis</a:t>
            </a:r>
          </a:p>
          <a:p>
            <a:pPr marL="742950" lvl="1" indent="-285750">
              <a:buFont typeface="Arial" panose="020B0604020202020204" pitchFamily="34" charset="0"/>
              <a:buChar char="•"/>
            </a:pPr>
            <a:r>
              <a:rPr lang="en-US" sz="2000" dirty="0"/>
              <a:t>starts by having the analysts and managers develop a list of important and interesting technologies. Then the group systematically identifies how every technology could be applied to the business process and identifies how the business would benefit.</a:t>
            </a:r>
          </a:p>
          <a:p>
            <a:pPr marL="285750" indent="-285750">
              <a:buFont typeface="Arial" panose="020B0604020202020204" pitchFamily="34" charset="0"/>
              <a:buChar char="•"/>
            </a:pPr>
            <a:r>
              <a:rPr lang="en-US" sz="2000" dirty="0"/>
              <a:t>Activity Elimination</a:t>
            </a:r>
          </a:p>
          <a:p>
            <a:pPr marL="742950" lvl="1" indent="-285750">
              <a:buFont typeface="Arial" panose="020B0604020202020204" pitchFamily="34" charset="0"/>
              <a:buChar char="•"/>
            </a:pPr>
            <a:r>
              <a:rPr lang="en-US" sz="2000" dirty="0"/>
              <a:t>The analysts and managers work together to identify how the organization could eliminate each activity in the business process, how the function could operate without it, and what eff </a:t>
            </a:r>
            <a:r>
              <a:rPr lang="en-US" sz="2000" dirty="0" err="1"/>
              <a:t>ects</a:t>
            </a:r>
            <a:r>
              <a:rPr lang="en-US" sz="2000" dirty="0"/>
              <a:t> are likely to occur</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3305731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Gathering Techniques</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2559D4CA-B390-4FFC-8B98-B9E9B7F60C10}"/>
              </a:ext>
            </a:extLst>
          </p:cNvPr>
          <p:cNvSpPr txBox="1"/>
          <p:nvPr/>
        </p:nvSpPr>
        <p:spPr>
          <a:xfrm>
            <a:off x="1524000" y="1676400"/>
            <a:ext cx="4602822" cy="2739211"/>
          </a:xfrm>
          <a:prstGeom prst="rect">
            <a:avLst/>
          </a:prstGeom>
          <a:noFill/>
        </p:spPr>
        <p:txBody>
          <a:bodyPr wrap="square">
            <a:spAutoFit/>
          </a:bodyPr>
          <a:lstStyle/>
          <a:p>
            <a:pPr marL="285750" indent="-285750">
              <a:buFont typeface="Arial" panose="020B0604020202020204" pitchFamily="34" charset="0"/>
              <a:buChar char="•"/>
            </a:pPr>
            <a:r>
              <a:rPr lang="en-US" sz="2400" dirty="0"/>
              <a:t>Interviews</a:t>
            </a:r>
          </a:p>
          <a:p>
            <a:pPr marL="800100" lvl="1" indent="-342900">
              <a:buAutoNum type="arabicPeriod"/>
            </a:pPr>
            <a:r>
              <a:rPr lang="en-US" sz="2000" i="0" u="none" strike="noStrike" baseline="0" dirty="0">
                <a:solidFill>
                  <a:srgbClr val="231F20"/>
                </a:solidFill>
                <a:latin typeface="OptimaLTStd-Bold"/>
              </a:rPr>
              <a:t>Select Interviewees</a:t>
            </a:r>
          </a:p>
          <a:p>
            <a:pPr marL="800100" lvl="1" indent="-342900">
              <a:buAutoNum type="arabicPeriod"/>
            </a:pPr>
            <a:r>
              <a:rPr lang="en-US" sz="2000" dirty="0"/>
              <a:t>Design Interview Questions</a:t>
            </a:r>
          </a:p>
          <a:p>
            <a:pPr marL="800100" lvl="1" indent="-342900">
              <a:buAutoNum type="arabicPeriod"/>
            </a:pPr>
            <a:r>
              <a:rPr lang="en-US" sz="2000" dirty="0"/>
              <a:t>Prepare for the Interview</a:t>
            </a:r>
          </a:p>
          <a:p>
            <a:pPr marL="800100" lvl="1" indent="-342900">
              <a:buAutoNum type="arabicPeriod"/>
            </a:pPr>
            <a:r>
              <a:rPr lang="en-US" sz="2000" dirty="0"/>
              <a:t>Conduct the Interview</a:t>
            </a:r>
          </a:p>
          <a:p>
            <a:pPr marL="800100" lvl="1" indent="-342900">
              <a:buAutoNum type="arabicPeriod"/>
            </a:pPr>
            <a:r>
              <a:rPr lang="en-US" sz="2000" dirty="0"/>
              <a:t>Post-Interview Follow-up</a:t>
            </a:r>
          </a:p>
          <a:p>
            <a:pPr marL="742950" lvl="1" indent="-285750">
              <a:buFont typeface="Arial" panose="020B0604020202020204" pitchFamily="34" charset="0"/>
              <a:buChar char="•"/>
            </a:pPr>
            <a:endParaRPr lang="en-US" sz="2400" dirty="0"/>
          </a:p>
          <a:p>
            <a:r>
              <a:rPr lang="en-US" sz="2400" dirty="0"/>
              <a:t>	</a:t>
            </a:r>
          </a:p>
        </p:txBody>
      </p:sp>
    </p:spTree>
    <p:extLst>
      <p:ext uri="{BB962C8B-B14F-4D97-AF65-F5344CB8AC3E}">
        <p14:creationId xmlns:p14="http://schemas.microsoft.com/office/powerpoint/2010/main" val="3226449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Gathering Techniques</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2559D4CA-B390-4FFC-8B98-B9E9B7F60C10}"/>
              </a:ext>
            </a:extLst>
          </p:cNvPr>
          <p:cNvSpPr txBox="1"/>
          <p:nvPr/>
        </p:nvSpPr>
        <p:spPr>
          <a:xfrm>
            <a:off x="1524000" y="1676400"/>
            <a:ext cx="4602822" cy="2431435"/>
          </a:xfrm>
          <a:prstGeom prst="rect">
            <a:avLst/>
          </a:prstGeom>
          <a:noFill/>
        </p:spPr>
        <p:txBody>
          <a:bodyPr wrap="square">
            <a:spAutoFit/>
          </a:bodyPr>
          <a:lstStyle/>
          <a:p>
            <a:pPr marL="285750" indent="-285750">
              <a:buFont typeface="Arial" panose="020B0604020202020204" pitchFamily="34" charset="0"/>
              <a:buChar char="•"/>
            </a:pPr>
            <a:r>
              <a:rPr lang="en-US" sz="2400" dirty="0"/>
              <a:t>Questionnaire</a:t>
            </a:r>
          </a:p>
          <a:p>
            <a:pPr marL="800100" lvl="1" indent="-342900">
              <a:buAutoNum type="arabicPeriod"/>
            </a:pPr>
            <a:r>
              <a:rPr lang="en-US" sz="2000" i="0" u="none" strike="noStrike" baseline="0" dirty="0">
                <a:solidFill>
                  <a:srgbClr val="231F20"/>
                </a:solidFill>
                <a:latin typeface="OptimaLTStd-Bold"/>
              </a:rPr>
              <a:t>Select participants</a:t>
            </a:r>
          </a:p>
          <a:p>
            <a:pPr marL="800100" lvl="1" indent="-342900">
              <a:buAutoNum type="arabicPeriod"/>
            </a:pPr>
            <a:r>
              <a:rPr lang="en-US" sz="2000" dirty="0"/>
              <a:t>Design questionnaire</a:t>
            </a:r>
          </a:p>
          <a:p>
            <a:pPr marL="800100" lvl="1" indent="-342900">
              <a:buAutoNum type="arabicPeriod"/>
            </a:pPr>
            <a:r>
              <a:rPr lang="en-US" sz="2000" dirty="0"/>
              <a:t>Administering the Questionnaire</a:t>
            </a:r>
          </a:p>
          <a:p>
            <a:pPr marL="800100" lvl="1" indent="-342900">
              <a:buAutoNum type="arabicPeriod"/>
            </a:pPr>
            <a:r>
              <a:rPr lang="en-US" sz="2000" dirty="0"/>
              <a:t>Questionnaire Follow-up</a:t>
            </a:r>
          </a:p>
          <a:p>
            <a:pPr lvl="1"/>
            <a:endParaRPr lang="en-US" sz="2400" dirty="0"/>
          </a:p>
          <a:p>
            <a:r>
              <a:rPr lang="en-US" sz="2400" dirty="0"/>
              <a:t>	</a:t>
            </a:r>
          </a:p>
        </p:txBody>
      </p:sp>
    </p:spTree>
    <p:extLst>
      <p:ext uri="{BB962C8B-B14F-4D97-AF65-F5344CB8AC3E}">
        <p14:creationId xmlns:p14="http://schemas.microsoft.com/office/powerpoint/2010/main" val="2651108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Gathering Techniques</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2559D4CA-B390-4FFC-8B98-B9E9B7F60C10}"/>
              </a:ext>
            </a:extLst>
          </p:cNvPr>
          <p:cNvSpPr txBox="1"/>
          <p:nvPr/>
        </p:nvSpPr>
        <p:spPr>
          <a:xfrm>
            <a:off x="1524000" y="1676400"/>
            <a:ext cx="4602822" cy="1200329"/>
          </a:xfrm>
          <a:prstGeom prst="rect">
            <a:avLst/>
          </a:prstGeom>
          <a:noFill/>
        </p:spPr>
        <p:txBody>
          <a:bodyPr wrap="square">
            <a:spAutoFit/>
          </a:bodyPr>
          <a:lstStyle/>
          <a:p>
            <a:pPr marL="285750" indent="-285750">
              <a:buFont typeface="Arial" panose="020B0604020202020204" pitchFamily="34" charset="0"/>
              <a:buChar char="•"/>
            </a:pPr>
            <a:r>
              <a:rPr lang="en-US" sz="2400" dirty="0"/>
              <a:t>Document Analysis</a:t>
            </a:r>
          </a:p>
          <a:p>
            <a:pPr lvl="1"/>
            <a:endParaRPr lang="en-US" sz="2400" dirty="0"/>
          </a:p>
          <a:p>
            <a:r>
              <a:rPr lang="en-US" sz="2400" dirty="0"/>
              <a:t>	</a:t>
            </a:r>
          </a:p>
        </p:txBody>
      </p:sp>
      <p:pic>
        <p:nvPicPr>
          <p:cNvPr id="6" name="Picture 5">
            <a:extLst>
              <a:ext uri="{FF2B5EF4-FFF2-40B4-BE49-F238E27FC236}">
                <a16:creationId xmlns:a16="http://schemas.microsoft.com/office/drawing/2014/main" id="{CF219AB6-97A2-42F0-8227-A2DA74468C11}"/>
              </a:ext>
            </a:extLst>
          </p:cNvPr>
          <p:cNvPicPr>
            <a:picLocks noChangeAspect="1"/>
          </p:cNvPicPr>
          <p:nvPr/>
        </p:nvPicPr>
        <p:blipFill>
          <a:blip r:embed="rId2"/>
          <a:stretch>
            <a:fillRect/>
          </a:stretch>
        </p:blipFill>
        <p:spPr>
          <a:xfrm>
            <a:off x="4267200" y="1316926"/>
            <a:ext cx="4639782" cy="5425405"/>
          </a:xfrm>
          <a:prstGeom prst="rect">
            <a:avLst/>
          </a:prstGeom>
        </p:spPr>
      </p:pic>
    </p:spTree>
    <p:extLst>
      <p:ext uri="{BB962C8B-B14F-4D97-AF65-F5344CB8AC3E}">
        <p14:creationId xmlns:p14="http://schemas.microsoft.com/office/powerpoint/2010/main" val="176611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Gathering Techniques</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2559D4CA-B390-4FFC-8B98-B9E9B7F60C10}"/>
              </a:ext>
            </a:extLst>
          </p:cNvPr>
          <p:cNvSpPr txBox="1"/>
          <p:nvPr/>
        </p:nvSpPr>
        <p:spPr>
          <a:xfrm>
            <a:off x="1524000" y="1676400"/>
            <a:ext cx="6553200" cy="3046988"/>
          </a:xfrm>
          <a:prstGeom prst="rect">
            <a:avLst/>
          </a:prstGeom>
          <a:noFill/>
        </p:spPr>
        <p:txBody>
          <a:bodyPr wrap="square">
            <a:spAutoFit/>
          </a:bodyPr>
          <a:lstStyle/>
          <a:p>
            <a:pPr marL="285750" indent="-285750">
              <a:buFont typeface="Arial" panose="020B0604020202020204" pitchFamily="34" charset="0"/>
              <a:buChar char="•"/>
            </a:pPr>
            <a:r>
              <a:rPr lang="en-US" sz="2400" dirty="0"/>
              <a:t>Observation</a:t>
            </a:r>
          </a:p>
          <a:p>
            <a:pPr marL="742950" lvl="1" indent="-285750">
              <a:buFont typeface="Arial" panose="020B0604020202020204" pitchFamily="34" charset="0"/>
              <a:buChar char="•"/>
            </a:pPr>
            <a:r>
              <a:rPr lang="en-US" sz="2400" dirty="0"/>
              <a:t>the act of watching processes being performed, is a powerful tool for gathering information about the as-is system</a:t>
            </a:r>
          </a:p>
          <a:p>
            <a:pPr marL="742950" lvl="1" indent="-285750">
              <a:buFont typeface="Arial" panose="020B0604020202020204" pitchFamily="34" charset="0"/>
              <a:buChar char="•"/>
            </a:pPr>
            <a:r>
              <a:rPr lang="en-US" sz="2400" dirty="0"/>
              <a:t>enables the analyst to see the reality of a situation</a:t>
            </a:r>
          </a:p>
          <a:p>
            <a:pPr lvl="1"/>
            <a:endParaRPr lang="en-US" sz="2400" dirty="0"/>
          </a:p>
          <a:p>
            <a:r>
              <a:rPr lang="en-US" sz="2400" dirty="0"/>
              <a:t>	</a:t>
            </a:r>
          </a:p>
        </p:txBody>
      </p:sp>
    </p:spTree>
    <p:extLst>
      <p:ext uri="{BB962C8B-B14F-4D97-AF65-F5344CB8AC3E}">
        <p14:creationId xmlns:p14="http://schemas.microsoft.com/office/powerpoint/2010/main" val="5995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a:bodyPr>
          <a:lstStyle/>
          <a:p>
            <a:r>
              <a:rPr lang="en-US" dirty="0"/>
              <a:t>System Proposal</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2559D4CA-B390-4FFC-8B98-B9E9B7F60C10}"/>
              </a:ext>
            </a:extLst>
          </p:cNvPr>
          <p:cNvSpPr txBox="1"/>
          <p:nvPr/>
        </p:nvSpPr>
        <p:spPr>
          <a:xfrm>
            <a:off x="1524000" y="1676400"/>
            <a:ext cx="6934200" cy="3785652"/>
          </a:xfrm>
          <a:prstGeom prst="rect">
            <a:avLst/>
          </a:prstGeom>
          <a:noFill/>
        </p:spPr>
        <p:txBody>
          <a:bodyPr wrap="square">
            <a:spAutoFit/>
          </a:bodyPr>
          <a:lstStyle/>
          <a:p>
            <a:pPr marL="800100" lvl="1" indent="-342900">
              <a:buFont typeface="Arial" panose="020B0604020202020204" pitchFamily="34" charset="0"/>
              <a:buChar char="•"/>
            </a:pPr>
            <a:r>
              <a:rPr lang="en-US" sz="2400" dirty="0"/>
              <a:t>A system proposal brings together into a single comprehensive document the material created during planning and analysis. </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The system proposal typically includes an executive summary, the system request, the workplan, the feasibility analysis, the requirements definition, and the evolving models that describe the new system</a:t>
            </a:r>
          </a:p>
          <a:p>
            <a:r>
              <a:rPr lang="en-US" sz="2400" dirty="0"/>
              <a:t>	</a:t>
            </a:r>
          </a:p>
        </p:txBody>
      </p:sp>
    </p:spTree>
    <p:extLst>
      <p:ext uri="{BB962C8B-B14F-4D97-AF65-F5344CB8AC3E}">
        <p14:creationId xmlns:p14="http://schemas.microsoft.com/office/powerpoint/2010/main" val="423395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System Proposal: Sample Contents </a:t>
            </a:r>
          </a:p>
        </p:txBody>
      </p:sp>
      <p:sp>
        <p:nvSpPr>
          <p:cNvPr id="7" name="TextBox 6">
            <a:extLst>
              <a:ext uri="{FF2B5EF4-FFF2-40B4-BE49-F238E27FC236}">
                <a16:creationId xmlns:a16="http://schemas.microsoft.com/office/drawing/2014/main" id="{D6FE94BF-79AE-4F9F-8E59-A9D4E139C3B2}"/>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pic>
        <p:nvPicPr>
          <p:cNvPr id="4" name="Picture 3">
            <a:extLst>
              <a:ext uri="{FF2B5EF4-FFF2-40B4-BE49-F238E27FC236}">
                <a16:creationId xmlns:a16="http://schemas.microsoft.com/office/drawing/2014/main" id="{0F04DA44-9E89-48F6-8362-5E5F33B6A44F}"/>
              </a:ext>
            </a:extLst>
          </p:cNvPr>
          <p:cNvPicPr>
            <a:picLocks noChangeAspect="1"/>
          </p:cNvPicPr>
          <p:nvPr/>
        </p:nvPicPr>
        <p:blipFill>
          <a:blip r:embed="rId2"/>
          <a:stretch>
            <a:fillRect/>
          </a:stretch>
        </p:blipFill>
        <p:spPr>
          <a:xfrm>
            <a:off x="1219200" y="1255789"/>
            <a:ext cx="7315200" cy="5483973"/>
          </a:xfrm>
          <a:prstGeom prst="rect">
            <a:avLst/>
          </a:prstGeom>
        </p:spPr>
      </p:pic>
    </p:spTree>
    <p:extLst>
      <p:ext uri="{BB962C8B-B14F-4D97-AF65-F5344CB8AC3E}">
        <p14:creationId xmlns:p14="http://schemas.microsoft.com/office/powerpoint/2010/main" val="23460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76200"/>
            <a:ext cx="7067128" cy="1143000"/>
          </a:xfrm>
        </p:spPr>
        <p:txBody>
          <a:bodyPr/>
          <a:lstStyle/>
          <a:p>
            <a:r>
              <a:rPr lang="id-ID" dirty="0"/>
              <a:t>Sub Topics</a:t>
            </a:r>
            <a:endParaRPr lang="en-US" dirty="0"/>
          </a:p>
        </p:txBody>
      </p:sp>
      <p:sp>
        <p:nvSpPr>
          <p:cNvPr id="6" name="Content Placeholder 2"/>
          <p:cNvSpPr txBox="1">
            <a:spLocks/>
          </p:cNvSpPr>
          <p:nvPr/>
        </p:nvSpPr>
        <p:spPr>
          <a:xfrm>
            <a:off x="609600" y="1066800"/>
            <a:ext cx="8077200" cy="563879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solidFill>
                <a:schemeClr val="bg1"/>
              </a:solidFill>
            </a:endParaRPr>
          </a:p>
        </p:txBody>
      </p:sp>
      <p:sp>
        <p:nvSpPr>
          <p:cNvPr id="5" name="Content Placeholder 2"/>
          <p:cNvSpPr txBox="1">
            <a:spLocks/>
          </p:cNvSpPr>
          <p:nvPr/>
        </p:nvSpPr>
        <p:spPr>
          <a:xfrm>
            <a:off x="471055" y="1524000"/>
            <a:ext cx="8229600" cy="371475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solidFill>
                  <a:schemeClr val="bg1"/>
                </a:solidFill>
              </a:rPr>
              <a:t>Requirement Determination</a:t>
            </a:r>
          </a:p>
          <a:p>
            <a:pPr>
              <a:defRPr/>
            </a:pPr>
            <a:r>
              <a:rPr lang="en-US" dirty="0">
                <a:solidFill>
                  <a:schemeClr val="bg1"/>
                </a:solidFill>
              </a:rPr>
              <a:t>Requirement Analysis Strategies</a:t>
            </a:r>
          </a:p>
          <a:p>
            <a:pPr>
              <a:defRPr/>
            </a:pPr>
            <a:r>
              <a:rPr lang="en-US" dirty="0">
                <a:solidFill>
                  <a:schemeClr val="bg1"/>
                </a:solidFill>
              </a:rPr>
              <a:t>Requirement Gathering Techniques</a:t>
            </a:r>
          </a:p>
          <a:p>
            <a:pPr>
              <a:defRPr/>
            </a:pPr>
            <a:r>
              <a:rPr lang="en-US" dirty="0">
                <a:solidFill>
                  <a:schemeClr val="bg1"/>
                </a:solidFill>
              </a:rPr>
              <a:t>Creating Requirement Definition</a:t>
            </a:r>
          </a:p>
          <a:p>
            <a:pPr>
              <a:defRPr/>
            </a:pPr>
            <a:r>
              <a:rPr lang="en-US" dirty="0">
                <a:solidFill>
                  <a:schemeClr val="bg1"/>
                </a:solidFill>
              </a:rPr>
              <a:t>System Proposal</a:t>
            </a:r>
          </a:p>
          <a:p>
            <a:pPr>
              <a:defRPr/>
            </a:pPr>
            <a:r>
              <a:rPr lang="en-US" dirty="0">
                <a:solidFill>
                  <a:schemeClr val="bg1"/>
                </a:solidFill>
              </a:rPr>
              <a:t>Applying the concepts</a:t>
            </a:r>
            <a:endParaRPr lang="en-US" dirty="0"/>
          </a:p>
        </p:txBody>
      </p:sp>
    </p:spTree>
    <p:extLst>
      <p:ext uri="{BB962C8B-B14F-4D97-AF65-F5344CB8AC3E}">
        <p14:creationId xmlns:p14="http://schemas.microsoft.com/office/powerpoint/2010/main" val="75811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752600"/>
            <a:ext cx="6837114" cy="3040422"/>
          </a:xfrm>
        </p:spPr>
        <p:txBody>
          <a:bodyPr>
            <a:normAutofit/>
          </a:bodyPr>
          <a:lstStyle/>
          <a:p>
            <a:pPr marL="0" indent="0">
              <a:buNone/>
            </a:pPr>
            <a:br>
              <a:rPr lang="en-US" dirty="0"/>
            </a:br>
            <a:r>
              <a:rPr lang="en-US" dirty="0"/>
              <a:t>Alan Dennis, Barbara Haley Wixom, David </a:t>
            </a:r>
            <a:r>
              <a:rPr lang="en-US" dirty="0" err="1"/>
              <a:t>Tegarden</a:t>
            </a:r>
            <a:r>
              <a:rPr lang="en-US" dirty="0"/>
              <a:t> (2015). Systems Analysis and Design_ An Object-Oriented Approach with UML, 5th ed.</a:t>
            </a:r>
            <a:br>
              <a:rPr lang="en-US" dirty="0"/>
            </a:br>
            <a:r>
              <a:rPr lang="en-US" dirty="0"/>
              <a:t>ISBN: 978-1-118-80467-4</a:t>
            </a:r>
            <a:endParaRPr lang="id-ID" dirty="0"/>
          </a:p>
          <a:p>
            <a:pPr marL="0" indent="0">
              <a:buNone/>
            </a:pPr>
            <a:r>
              <a:rPr lang="id-ID" dirty="0"/>
              <a:t> 	</a:t>
            </a:r>
            <a:endParaRPr lang="en-US" dirty="0"/>
          </a:p>
          <a:p>
            <a:pPr>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28800"/>
            <a:ext cx="7453064" cy="4492352"/>
          </a:xfrm>
        </p:spPr>
        <p:txBody>
          <a:bodyPr>
            <a:normAutofit/>
          </a:bodyPr>
          <a:lstStyle/>
          <a:p>
            <a:pPr algn="ctr"/>
            <a:br>
              <a:rPr lang="en-US" sz="2400" dirty="0"/>
            </a:br>
            <a:r>
              <a:rPr lang="en-US" sz="2400" dirty="0"/>
              <a:t>These slides have been adapted from:</a:t>
            </a:r>
            <a:br>
              <a:rPr lang="en-US" sz="2400" dirty="0"/>
            </a:br>
            <a:br>
              <a:rPr lang="en-US" sz="2400" dirty="0"/>
            </a:br>
            <a:r>
              <a:rPr lang="sv-SE" sz="2400" dirty="0"/>
              <a:t>Alan Dennis, Barbara Haley Wixom, David Tegarden (2015).</a:t>
            </a:r>
            <a:r>
              <a:rPr lang="en-US" sz="2400" dirty="0"/>
              <a:t> Systems Analysis and Design_ An Object-Oriented Approach with UML, 5</a:t>
            </a:r>
            <a:r>
              <a:rPr lang="en-US" sz="2400" baseline="30000" dirty="0"/>
              <a:t>th</a:t>
            </a:r>
            <a:r>
              <a:rPr lang="en-US" sz="2400" dirty="0"/>
              <a:t> ed.</a:t>
            </a:r>
            <a:br>
              <a:rPr lang="id-ID" sz="2400" baseline="30000" dirty="0"/>
            </a:br>
            <a:r>
              <a:rPr lang="en-US" sz="2400" dirty="0"/>
              <a:t>ISBN: </a:t>
            </a:r>
            <a:r>
              <a:rPr lang="id-ID" sz="2400" dirty="0"/>
              <a:t>978-1-118-80467-4</a:t>
            </a:r>
            <a:br>
              <a:rPr lang="id-ID" sz="2400" dirty="0"/>
            </a:br>
            <a:br>
              <a:rPr lang="en-US" sz="2400" dirty="0"/>
            </a:br>
            <a:br>
              <a:rPr lang="en-US" sz="2400" dirty="0"/>
            </a:br>
            <a:r>
              <a:rPr lang="en-US" sz="2400" dirty="0"/>
              <a:t>Chapter 3</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
        <p:nvSpPr>
          <p:cNvPr id="4" name="Content Placeholder 2"/>
          <p:cNvSpPr>
            <a:spLocks noGrp="1"/>
          </p:cNvSpPr>
          <p:nvPr>
            <p:ph idx="1"/>
          </p:nvPr>
        </p:nvSpPr>
        <p:spPr>
          <a:xfrm>
            <a:off x="1828800" y="1628775"/>
            <a:ext cx="6858000" cy="3517900"/>
          </a:xfrm>
        </p:spPr>
        <p:txBody>
          <a:bodyPr/>
          <a:lstStyle/>
          <a:p>
            <a:pPr>
              <a:buFontTx/>
              <a:buNone/>
            </a:pPr>
            <a:r>
              <a:rPr lang="en-US" altLang="en-US" dirty="0"/>
              <a:t>At the end of this lecture, students are able to:</a:t>
            </a:r>
          </a:p>
          <a:p>
            <a:pPr>
              <a:buFontTx/>
              <a:buNone/>
            </a:pPr>
            <a:r>
              <a:rPr lang="en-US" altLang="en-US" dirty="0"/>
              <a:t>LO3: To analyze the requirement of a system</a:t>
            </a:r>
          </a:p>
        </p:txBody>
      </p:sp>
    </p:spTree>
    <p:extLst>
      <p:ext uri="{BB962C8B-B14F-4D97-AF65-F5344CB8AC3E}">
        <p14:creationId xmlns:p14="http://schemas.microsoft.com/office/powerpoint/2010/main" val="99490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fontScale="90000"/>
          </a:bodyPr>
          <a:lstStyle/>
          <a:p>
            <a:r>
              <a:rPr lang="en-US" dirty="0"/>
              <a:t>Requirement Determination</a:t>
            </a:r>
          </a:p>
        </p:txBody>
      </p:sp>
      <p:sp>
        <p:nvSpPr>
          <p:cNvPr id="9" name="TextBox 8">
            <a:extLst>
              <a:ext uri="{FF2B5EF4-FFF2-40B4-BE49-F238E27FC236}">
                <a16:creationId xmlns:a16="http://schemas.microsoft.com/office/drawing/2014/main" id="{AD52550C-B7FC-43A9-B86E-015423A2F496}"/>
              </a:ext>
            </a:extLst>
          </p:cNvPr>
          <p:cNvSpPr txBox="1"/>
          <p:nvPr/>
        </p:nvSpPr>
        <p:spPr>
          <a:xfrm>
            <a:off x="1295400" y="1600200"/>
            <a:ext cx="7010400" cy="3046988"/>
          </a:xfrm>
          <a:prstGeom prst="rect">
            <a:avLst/>
          </a:prstGeom>
          <a:noFill/>
        </p:spPr>
        <p:txBody>
          <a:bodyPr wrap="square">
            <a:spAutoFit/>
          </a:bodyPr>
          <a:lstStyle/>
          <a:p>
            <a:pPr marL="285750" indent="-285750">
              <a:buFont typeface="Arial" panose="020B0604020202020204" pitchFamily="34" charset="0"/>
              <a:buChar char="•"/>
            </a:pPr>
            <a:r>
              <a:rPr lang="en-US" sz="2400" dirty="0"/>
              <a:t>The purpose of requirements determination is to turn the very high-level explanation of the business requirements stated in the system request into a more precise list of requirements that can be used as inputs to the rest of analysis (creating functional, structural, and behavioral models). </a:t>
            </a:r>
          </a:p>
          <a:p>
            <a:pPr marL="285750" indent="-285750">
              <a:buFont typeface="Arial" panose="020B0604020202020204" pitchFamily="34" charset="0"/>
              <a:buChar char="•"/>
            </a:pPr>
            <a:r>
              <a:rPr lang="en-US" sz="2400" dirty="0"/>
              <a:t>This expansion of the requirements ultimately leads to the design of the system.</a:t>
            </a:r>
          </a:p>
        </p:txBody>
      </p:sp>
      <p:sp>
        <p:nvSpPr>
          <p:cNvPr id="6" name="TextBox 5">
            <a:extLst>
              <a:ext uri="{FF2B5EF4-FFF2-40B4-BE49-F238E27FC236}">
                <a16:creationId xmlns:a16="http://schemas.microsoft.com/office/drawing/2014/main" id="{5EF80F48-3FE3-4863-8237-4542048CA7E5}"/>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242621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a:bodyPr>
          <a:lstStyle/>
          <a:p>
            <a:r>
              <a:rPr lang="en-US" dirty="0"/>
              <a:t>Defining Requirement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7BFE776E-A244-432A-8662-67E8A17ADC28}"/>
              </a:ext>
            </a:extLst>
          </p:cNvPr>
          <p:cNvSpPr txBox="1"/>
          <p:nvPr/>
        </p:nvSpPr>
        <p:spPr>
          <a:xfrm>
            <a:off x="1447800" y="1600200"/>
            <a:ext cx="7391400" cy="2677656"/>
          </a:xfrm>
          <a:prstGeom prst="rect">
            <a:avLst/>
          </a:prstGeom>
          <a:noFill/>
        </p:spPr>
        <p:txBody>
          <a:bodyPr wrap="square">
            <a:spAutoFit/>
          </a:bodyPr>
          <a:lstStyle/>
          <a:p>
            <a:pPr marL="342900" indent="-342900">
              <a:buFont typeface="Arial" panose="020B0604020202020204" pitchFamily="34" charset="0"/>
              <a:buChar char="•"/>
            </a:pPr>
            <a:r>
              <a:rPr lang="en-US" sz="2400" dirty="0"/>
              <a:t>A requirement is simply a statement of what the system must do or what characteristic it must have.</a:t>
            </a:r>
          </a:p>
          <a:p>
            <a:pPr marL="342900" indent="-342900">
              <a:buFont typeface="Arial" panose="020B0604020202020204" pitchFamily="34" charset="0"/>
              <a:buChar char="•"/>
            </a:pPr>
            <a:r>
              <a:rPr lang="en-US" sz="2400" dirty="0"/>
              <a:t>Requirements are written from the perspective of the businessperson, and they focus on the “what” of the system</a:t>
            </a:r>
          </a:p>
          <a:p>
            <a:pPr marL="342900" indent="-342900">
              <a:buFont typeface="Arial" panose="020B0604020202020204" pitchFamily="34" charset="0"/>
              <a:buChar char="•"/>
            </a:pPr>
            <a:r>
              <a:rPr lang="en-US" sz="2400" dirty="0"/>
              <a:t>usually called business requirements (and sometimes user requirements)</a:t>
            </a:r>
          </a:p>
        </p:txBody>
      </p:sp>
    </p:spTree>
    <p:extLst>
      <p:ext uri="{BB962C8B-B14F-4D97-AF65-F5344CB8AC3E}">
        <p14:creationId xmlns:p14="http://schemas.microsoft.com/office/powerpoint/2010/main" val="1145072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a:bodyPr>
          <a:lstStyle/>
          <a:p>
            <a:r>
              <a:rPr lang="en-US" dirty="0"/>
              <a:t>Defining Requirement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7BFE776E-A244-432A-8662-67E8A17ADC28}"/>
              </a:ext>
            </a:extLst>
          </p:cNvPr>
          <p:cNvSpPr txBox="1"/>
          <p:nvPr/>
        </p:nvSpPr>
        <p:spPr>
          <a:xfrm>
            <a:off x="838200" y="1600200"/>
            <a:ext cx="8142270" cy="3908762"/>
          </a:xfrm>
          <a:prstGeom prst="rect">
            <a:avLst/>
          </a:prstGeom>
          <a:noFill/>
        </p:spPr>
        <p:txBody>
          <a:bodyPr wrap="square">
            <a:spAutoFit/>
          </a:bodyPr>
          <a:lstStyle/>
          <a:p>
            <a:pPr marL="342900" indent="-342900">
              <a:buFont typeface="Arial" panose="020B0604020202020204" pitchFamily="34" charset="0"/>
              <a:buChar char="•"/>
            </a:pPr>
            <a:r>
              <a:rPr lang="en-US" sz="2400" dirty="0"/>
              <a:t>Requirements can be either functional or nonfunctional in nature</a:t>
            </a:r>
          </a:p>
          <a:p>
            <a:pPr marL="800100" lvl="1" indent="-342900">
              <a:buFont typeface="Arial" panose="020B0604020202020204" pitchFamily="34" charset="0"/>
              <a:buChar char="•"/>
            </a:pPr>
            <a:r>
              <a:rPr lang="en-US" sz="2000" dirty="0"/>
              <a:t>functional requirement relates directly to a process a system has to perform or information it needs to contain.</a:t>
            </a:r>
          </a:p>
          <a:p>
            <a:pPr marL="1257300" lvl="2" indent="-342900">
              <a:buFont typeface="Arial" panose="020B0604020202020204" pitchFamily="34" charset="0"/>
              <a:buChar char="•"/>
            </a:pPr>
            <a:r>
              <a:rPr lang="en-US" sz="2000" dirty="0"/>
              <a:t>For example, requirements stating that a system must have the ability to search for available inventory or to report actual and budgeted expenses are functional requirements. </a:t>
            </a:r>
          </a:p>
          <a:p>
            <a:pPr marL="1257300" lvl="2" indent="-342900">
              <a:buFont typeface="Arial" panose="020B0604020202020204" pitchFamily="34" charset="0"/>
              <a:buChar char="•"/>
            </a:pPr>
            <a:r>
              <a:rPr lang="en-US" sz="2000" dirty="0"/>
              <a:t>Functional requirements flow directly into the creation of functional, structural, and behavioral models that represent the functionality of the evolving system</a:t>
            </a:r>
          </a:p>
          <a:p>
            <a:pPr marL="800100" lvl="1" indent="-342900">
              <a:buFont typeface="Arial" panose="020B0604020202020204" pitchFamily="34" charset="0"/>
              <a:buChar char="•"/>
            </a:pPr>
            <a:r>
              <a:rPr lang="en-US" sz="2000" dirty="0"/>
              <a:t>Nonfunctional requirements refer to behavioral properties that the system must have, such as performance and usability.</a:t>
            </a:r>
          </a:p>
        </p:txBody>
      </p:sp>
    </p:spTree>
    <p:extLst>
      <p:ext uri="{BB962C8B-B14F-4D97-AF65-F5344CB8AC3E}">
        <p14:creationId xmlns:p14="http://schemas.microsoft.com/office/powerpoint/2010/main" val="298229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Definition Report</a:t>
            </a:r>
          </a:p>
        </p:txBody>
      </p:sp>
      <p:sp>
        <p:nvSpPr>
          <p:cNvPr id="7" name="TextBox 6">
            <a:extLst>
              <a:ext uri="{FF2B5EF4-FFF2-40B4-BE49-F238E27FC236}">
                <a16:creationId xmlns:a16="http://schemas.microsoft.com/office/drawing/2014/main" id="{6B973FC8-D1E7-4EA9-B6EF-04A6E45CB9F1}"/>
              </a:ext>
            </a:extLst>
          </p:cNvPr>
          <p:cNvSpPr txBox="1"/>
          <p:nvPr/>
        </p:nvSpPr>
        <p:spPr>
          <a:xfrm>
            <a:off x="1371600" y="1447800"/>
            <a:ext cx="7315200" cy="1631216"/>
          </a:xfrm>
          <a:prstGeom prst="rect">
            <a:avLst/>
          </a:prstGeom>
          <a:noFill/>
        </p:spPr>
        <p:txBody>
          <a:bodyPr wrap="square">
            <a:spAutoFit/>
          </a:bodyPr>
          <a:lstStyle/>
          <a:p>
            <a:r>
              <a:rPr lang="en-US" sz="2000" dirty="0"/>
              <a:t>The requirements definition report—usually just called the requirements definition—is a straightforward text report that simply lists the functional and nonfunctional requirements in an outline format.</a:t>
            </a:r>
          </a:p>
          <a:p>
            <a:r>
              <a:rPr lang="en-US" sz="2000" dirty="0" err="1"/>
              <a:t>Exampe</a:t>
            </a:r>
            <a:r>
              <a:rPr lang="en-US" sz="2000" dirty="0"/>
              <a:t>: An appointment System in a typical Doctor’s office</a:t>
            </a:r>
          </a:p>
        </p:txBody>
      </p:sp>
      <p:pic>
        <p:nvPicPr>
          <p:cNvPr id="8" name="Picture 7">
            <a:extLst>
              <a:ext uri="{FF2B5EF4-FFF2-40B4-BE49-F238E27FC236}">
                <a16:creationId xmlns:a16="http://schemas.microsoft.com/office/drawing/2014/main" id="{6D84A122-436D-4C00-9712-735CBC3E5F5A}"/>
              </a:ext>
            </a:extLst>
          </p:cNvPr>
          <p:cNvPicPr>
            <a:picLocks noChangeAspect="1"/>
          </p:cNvPicPr>
          <p:nvPr/>
        </p:nvPicPr>
        <p:blipFill>
          <a:blip r:embed="rId2"/>
          <a:stretch>
            <a:fillRect/>
          </a:stretch>
        </p:blipFill>
        <p:spPr>
          <a:xfrm>
            <a:off x="1676400" y="3247360"/>
            <a:ext cx="5562600" cy="2696240"/>
          </a:xfrm>
          <a:prstGeom prst="rect">
            <a:avLst/>
          </a:prstGeom>
        </p:spPr>
      </p:pic>
      <p:sp>
        <p:nvSpPr>
          <p:cNvPr id="6" name="TextBox 5">
            <a:extLst>
              <a:ext uri="{FF2B5EF4-FFF2-40B4-BE49-F238E27FC236}">
                <a16:creationId xmlns:a16="http://schemas.microsoft.com/office/drawing/2014/main" id="{29DBF093-CA38-461B-BC6A-F338B6C4CC6F}"/>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367597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533400"/>
            <a:ext cx="5791200" cy="792088"/>
          </a:xfrm>
        </p:spPr>
        <p:txBody>
          <a:bodyPr>
            <a:normAutofit fontScale="90000"/>
          </a:bodyPr>
          <a:lstStyle/>
          <a:p>
            <a:r>
              <a:rPr lang="en-US" dirty="0"/>
              <a:t>Requirement Definition Report</a:t>
            </a:r>
          </a:p>
        </p:txBody>
      </p:sp>
      <p:pic>
        <p:nvPicPr>
          <p:cNvPr id="4" name="Picture 3">
            <a:extLst>
              <a:ext uri="{FF2B5EF4-FFF2-40B4-BE49-F238E27FC236}">
                <a16:creationId xmlns:a16="http://schemas.microsoft.com/office/drawing/2014/main" id="{630D02F1-490A-4F7E-8E55-11D558F2ECF9}"/>
              </a:ext>
            </a:extLst>
          </p:cNvPr>
          <p:cNvPicPr>
            <a:picLocks noChangeAspect="1"/>
          </p:cNvPicPr>
          <p:nvPr/>
        </p:nvPicPr>
        <p:blipFill>
          <a:blip r:embed="rId2"/>
          <a:stretch>
            <a:fillRect/>
          </a:stretch>
        </p:blipFill>
        <p:spPr>
          <a:xfrm>
            <a:off x="1219200" y="1828800"/>
            <a:ext cx="6172200" cy="3322247"/>
          </a:xfrm>
          <a:prstGeom prst="rect">
            <a:avLst/>
          </a:prstGeom>
        </p:spPr>
      </p:pic>
      <p:sp>
        <p:nvSpPr>
          <p:cNvPr id="6" name="TextBox 5">
            <a:extLst>
              <a:ext uri="{FF2B5EF4-FFF2-40B4-BE49-F238E27FC236}">
                <a16:creationId xmlns:a16="http://schemas.microsoft.com/office/drawing/2014/main" id="{7A194020-1D0F-44E1-95CE-4B6E7CBB2578}"/>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1029927393"/>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1343</TotalTime>
  <Words>1272</Words>
  <Application>Microsoft Office PowerPoint</Application>
  <PresentationFormat>On-screen Show (4:3)</PresentationFormat>
  <Paragraphs>108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Open Sans</vt:lpstr>
      <vt:lpstr>OptimaLTStd-Bold</vt:lpstr>
      <vt:lpstr>Template PPT 2015</vt:lpstr>
      <vt:lpstr>Analysis Modeling Session  15</vt:lpstr>
      <vt:lpstr>Sub Topics</vt:lpstr>
      <vt:lpstr> These slides have been adapted from:  Alan Dennis, Barbara Haley Wixom, David Tegarden (2015). Systems Analysis and Design_ An Object-Oriented Approach with UML, 5th ed. ISBN: 978-1-118-80467-4   Chapter 3 </vt:lpstr>
      <vt:lpstr>PowerPoint Presentation</vt:lpstr>
      <vt:lpstr>Requirement Determination</vt:lpstr>
      <vt:lpstr>Defining Requirement</vt:lpstr>
      <vt:lpstr>Defining Requirement</vt:lpstr>
      <vt:lpstr>Requirement Definition Report</vt:lpstr>
      <vt:lpstr>Requirement Definition Report</vt:lpstr>
      <vt:lpstr>Requirement Analysis Strategies</vt:lpstr>
      <vt:lpstr>Requirement Analysis Strategies</vt:lpstr>
      <vt:lpstr>Requirement Analysis Strategies</vt:lpstr>
      <vt:lpstr>Requirement Analysis Strategies</vt:lpstr>
      <vt:lpstr>Requirement Gathering Techniques</vt:lpstr>
      <vt:lpstr>Requirement Gathering Techniques</vt:lpstr>
      <vt:lpstr>Requirement Gathering Techniques</vt:lpstr>
      <vt:lpstr>Requirement Gathering Techniques</vt:lpstr>
      <vt:lpstr>System Proposal</vt:lpstr>
      <vt:lpstr>System Proposal: Sample Contents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Zulfany Erlisa Rasjid</cp:lastModifiedBy>
  <cp:revision>126</cp:revision>
  <dcterms:created xsi:type="dcterms:W3CDTF">2015-05-04T03:33:03Z</dcterms:created>
  <dcterms:modified xsi:type="dcterms:W3CDTF">2021-06-02T16:16:30Z</dcterms:modified>
</cp:coreProperties>
</file>