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2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0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Decision Structure and Boolean Logic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19F7F-8DD7-49B6-859B-76FD0F50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8657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19F7F-8DD7-49B6-859B-76FD0F50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865724" cy="3962400"/>
          </a:xfrm>
          <a:prstGeom prst="rect">
            <a:avLst/>
          </a:prstGeom>
        </p:spPr>
      </p:pic>
      <p:pic>
        <p:nvPicPr>
          <p:cNvPr id="6" name="Picture 5" descr="prg04_03b">
            <a:extLst>
              <a:ext uri="{FF2B5EF4-FFF2-40B4-BE49-F238E27FC236}">
                <a16:creationId xmlns:a16="http://schemas.microsoft.com/office/drawing/2014/main" id="{80F0F471-F2BE-4610-8706-0B53AE97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6" y="5334001"/>
            <a:ext cx="6518564" cy="1524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3589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9A8D8-B1BF-4C7E-9C7E-BE527A73BFE4}"/>
              </a:ext>
            </a:extLst>
          </p:cNvPr>
          <p:cNvSpPr>
            <a:spLocks noGrp="1"/>
          </p:cNvSpPr>
          <p:nvPr/>
        </p:nvSpPr>
        <p:spPr>
          <a:xfrm>
            <a:off x="990600" y="1443252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Other String Concerns</a:t>
            </a:r>
          </a:p>
          <a:p>
            <a:pPr lvl="1" eaLnBrk="1" hangingPunct="1"/>
            <a:r>
              <a:rPr dirty="0"/>
              <a:t>String and strings can be compared </a:t>
            </a:r>
          </a:p>
          <a:p>
            <a:pPr lvl="2" eaLnBrk="1" hangingPunct="1">
              <a:buNone/>
            </a:pPr>
            <a:r>
              <a:rPr i="1" dirty="0"/>
              <a:t>name1 == name 2</a:t>
            </a:r>
          </a:p>
          <a:p>
            <a:pPr lvl="1" eaLnBrk="1" hangingPunct="1"/>
            <a:r>
              <a:rPr dirty="0"/>
              <a:t>String and string literals can be compared </a:t>
            </a:r>
          </a:p>
          <a:p>
            <a:pPr lvl="2" eaLnBrk="1" hangingPunct="1">
              <a:buNone/>
            </a:pPr>
            <a:r>
              <a:rPr i="1" dirty="0"/>
              <a:t>Month != “October”</a:t>
            </a:r>
          </a:p>
          <a:p>
            <a:pPr lvl="1" eaLnBrk="1" hangingPunct="1"/>
            <a:r>
              <a:rPr dirty="0"/>
              <a:t>String comparisons are generally case sensitive</a:t>
            </a:r>
          </a:p>
          <a:p>
            <a:pPr lvl="1" eaLnBrk="1" hangingPunct="1"/>
            <a:r>
              <a:rPr dirty="0"/>
              <a:t>You can also determine whether one string is greater than or less than another string (allows for sorting strings)</a:t>
            </a:r>
          </a:p>
          <a:p>
            <a:pPr lvl="2" eaLnBrk="1" hangingPunct="1">
              <a:buNone/>
            </a:pPr>
            <a:endParaRPr dirty="0"/>
          </a:p>
          <a:p>
            <a:pPr lvl="2" eaLnBrk="1" hangingPunct="1">
              <a:buNone/>
            </a:pPr>
            <a:endParaRPr dirty="0"/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68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Nested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E7584-DD16-4DFF-8E1F-6B2B23B0140F}"/>
              </a:ext>
            </a:extLst>
          </p:cNvPr>
          <p:cNvSpPr>
            <a:spLocks noGrp="1"/>
          </p:cNvSpPr>
          <p:nvPr/>
        </p:nvSpPr>
        <p:spPr>
          <a:xfrm>
            <a:off x="990601" y="1600200"/>
            <a:ext cx="4343400" cy="2286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Decisions are nested in order to test more than one condition</a:t>
            </a:r>
          </a:p>
          <a:p>
            <a:pPr eaLnBrk="1" hangingPunct="1">
              <a:buNone/>
            </a:pPr>
            <a:r>
              <a:rPr dirty="0"/>
              <a:t>If then if else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2D47F-6B82-477E-87DC-E52780F5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494"/>
            <a:ext cx="3429000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Nested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1AD39-DA5A-4037-8A73-8CE3EBBB1239}"/>
              </a:ext>
            </a:extLst>
          </p:cNvPr>
          <p:cNvSpPr>
            <a:spLocks noGrp="1"/>
          </p:cNvSpPr>
          <p:nvPr/>
        </p:nvSpPr>
        <p:spPr>
          <a:xfrm>
            <a:off x="1011382" y="1525189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dirty="0"/>
              <a:t>The if then else if statement can make nested logic simpler to write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If score &lt; 60 Then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Display “Grade is F.”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Else If score &lt; 70 Then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Display “Grade is D.”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Else If score &lt; 80 Then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Display “Grade is C.”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Else If score &lt; 90 Then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Display “Grade is B.”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Display “Grade is A.”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End If</a:t>
            </a:r>
          </a:p>
          <a:p>
            <a:pPr eaLnBrk="1" hangingPunct="1">
              <a:lnSpc>
                <a:spcPct val="80000"/>
              </a:lnSpc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836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Case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45887-F8E3-4A29-A969-C6B38876F841}"/>
              </a:ext>
            </a:extLst>
          </p:cNvPr>
          <p:cNvSpPr>
            <a:spLocks noGrp="1"/>
          </p:cNvSpPr>
          <p:nvPr/>
        </p:nvSpPr>
        <p:spPr>
          <a:xfrm>
            <a:off x="990600" y="1524000"/>
            <a:ext cx="8153400" cy="2133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The case structure lets the value of a variable or an expression determine which path of execution the program will take</a:t>
            </a:r>
          </a:p>
          <a:p>
            <a:pPr lvl="1" eaLnBrk="1" hangingPunct="1"/>
            <a:r>
              <a:rPr dirty="0"/>
              <a:t>Can be used as an alternative to nested decisions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CBA14-E5AF-4175-B7EE-5EE94CA3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56112"/>
            <a:ext cx="6172200" cy="2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F864D-0C50-4198-A291-ABCACA21194E}"/>
              </a:ext>
            </a:extLst>
          </p:cNvPr>
          <p:cNvSpPr>
            <a:spLocks noGrp="1"/>
          </p:cNvSpPr>
          <p:nvPr/>
        </p:nvSpPr>
        <p:spPr>
          <a:xfrm>
            <a:off x="1447800" y="153904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Logical Operators are used between conditions to create complex Boolean expressions</a:t>
            </a:r>
          </a:p>
          <a:p>
            <a:pPr lvl="1"/>
            <a:r>
              <a:rPr dirty="0"/>
              <a:t>AND – Both conditions must be true</a:t>
            </a:r>
          </a:p>
          <a:p>
            <a:pPr lvl="1"/>
            <a:r>
              <a:rPr dirty="0"/>
              <a:t>OR – Either condition must be true</a:t>
            </a:r>
          </a:p>
          <a:p>
            <a:pPr lvl="1"/>
            <a:r>
              <a:rPr dirty="0"/>
              <a:t>NOT – Reverses the truth of an expression</a:t>
            </a:r>
          </a:p>
        </p:txBody>
      </p:sp>
    </p:spTree>
    <p:extLst>
      <p:ext uri="{BB962C8B-B14F-4D97-AF65-F5344CB8AC3E}">
        <p14:creationId xmlns:p14="http://schemas.microsoft.com/office/powerpoint/2010/main" val="147030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1C035-6B7F-4107-BD63-49F58F661392}"/>
              </a:ext>
            </a:extLst>
          </p:cNvPr>
          <p:cNvSpPr>
            <a:spLocks noGrp="1"/>
          </p:cNvSpPr>
          <p:nvPr/>
        </p:nvSpPr>
        <p:spPr>
          <a:xfrm>
            <a:off x="1447800" y="1600200"/>
            <a:ext cx="73152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AND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temperature &lt; 20 AND minutes &gt; 12 Then</a:t>
            </a:r>
          </a:p>
          <a:p>
            <a:pPr marL="2057400" marR="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“The temperature is in the danger zone.”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OR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temperature &lt; 20 OR temperature &gt; 100 Then</a:t>
            </a:r>
          </a:p>
          <a:p>
            <a:pPr marL="2057400" marR="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“The temperature is in the danger zone.”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NOT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NOT (temperature &gt; 100) Then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	Display “This is below the maximum temperature.”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21219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FFAF2-FDC4-4A16-A086-C3B62F898A2B}"/>
              </a:ext>
            </a:extLst>
          </p:cNvPr>
          <p:cNvSpPr>
            <a:spLocks noGrp="1"/>
          </p:cNvSpPr>
          <p:nvPr/>
        </p:nvSpPr>
        <p:spPr>
          <a:xfrm>
            <a:off x="1295400" y="1346270"/>
            <a:ext cx="78486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Range Checking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Often used for range checking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When checking for a number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inside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range, use AND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x &gt;=20 AND x &lt;=40 Then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Display “The value is in the acceptable range.”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When checking for a number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outside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range, use OR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x &lt; 20 OR x &gt;40 Then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Display “The value is outside the acceptable range.”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70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Boolean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F9F50-9AC1-46F9-A6D8-CA9D857D708A}"/>
              </a:ext>
            </a:extLst>
          </p:cNvPr>
          <p:cNvSpPr>
            <a:spLocks noGrp="1"/>
          </p:cNvSpPr>
          <p:nvPr/>
        </p:nvSpPr>
        <p:spPr>
          <a:xfrm>
            <a:off x="990600" y="1353197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variable of the Boolean data type can hold one or two values:  true or false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Declare Boolean isLunchTime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If time &gt;=12 then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Set isLunchTime = True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Else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Set isLunchTime = False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 If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decision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Dual alternative decision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Compare string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Nested Decision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Case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Logical Operators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Boolean variables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4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of decision structure and Boolean logic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containing decisions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037F9-E560-4161-A749-DE03AA4AC820}"/>
              </a:ext>
            </a:extLst>
          </p:cNvPr>
          <p:cNvSpPr>
            <a:spLocks noGrp="1"/>
          </p:cNvSpPr>
          <p:nvPr/>
        </p:nvSpPr>
        <p:spPr>
          <a:xfrm>
            <a:off x="1143000" y="1483519"/>
            <a:ext cx="72390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A decision structure allows a program to perform actions only under certain conditions</a:t>
            </a:r>
          </a:p>
          <a:p>
            <a:r>
              <a:rPr dirty="0"/>
              <a:t>Different types of decisions include</a:t>
            </a:r>
          </a:p>
          <a:p>
            <a:pPr lvl="1" eaLnBrk="1" hangingPunct="1"/>
            <a:r>
              <a:rPr dirty="0"/>
              <a:t>If, also called single alternative</a:t>
            </a:r>
          </a:p>
          <a:p>
            <a:pPr lvl="1" eaLnBrk="1" hangingPunct="1"/>
            <a:r>
              <a:rPr dirty="0"/>
              <a:t>If then else, also called dual alternative</a:t>
            </a:r>
          </a:p>
          <a:p>
            <a:pPr lvl="1" eaLnBrk="1" hangingPunct="1"/>
            <a:r>
              <a:rPr dirty="0"/>
              <a:t>Case structure for multiple alternative decisions</a:t>
            </a:r>
          </a:p>
          <a:p>
            <a:pPr eaLnBrk="1" hangingPunct="1">
              <a:buNone/>
            </a:pPr>
            <a:endParaRPr dirty="0"/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CA9B4-2E8C-4F60-822F-AF3BE7A95D77}"/>
              </a:ext>
            </a:extLst>
          </p:cNvPr>
          <p:cNvSpPr>
            <a:spLocks noGrp="1"/>
          </p:cNvSpPr>
          <p:nvPr/>
        </p:nvSpPr>
        <p:spPr>
          <a:xfrm>
            <a:off x="1295400" y="1524000"/>
            <a:ext cx="6781800" cy="2590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The if statement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An action only occurs if the decision is true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sz="1800" i="1" dirty="0"/>
              <a:t>If condition Then</a:t>
            </a:r>
          </a:p>
          <a:p>
            <a:pPr lvl="4" eaLnBrk="1" hangingPunct="1">
              <a:lnSpc>
                <a:spcPct val="90000"/>
              </a:lnSpc>
              <a:buNone/>
            </a:pPr>
            <a:r>
              <a:rPr sz="1800" i="1" dirty="0"/>
              <a:t>Statement</a:t>
            </a:r>
          </a:p>
          <a:p>
            <a:pPr lvl="4" eaLnBrk="1" hangingPunct="1">
              <a:lnSpc>
                <a:spcPct val="90000"/>
              </a:lnSpc>
              <a:buNone/>
            </a:pPr>
            <a:r>
              <a:rPr sz="1800" i="1" dirty="0"/>
              <a:t>Statement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sz="1800" i="1" dirty="0"/>
              <a:t>End If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 diamond symbol is used in flowcharts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E077D-E24D-4231-AAB6-A37255AF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1" y="4050482"/>
            <a:ext cx="2046150" cy="22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333F2-CB49-4999-86D5-72AF9109F99A}"/>
              </a:ext>
            </a:extLst>
          </p:cNvPr>
          <p:cNvSpPr>
            <a:spLocks noGrp="1"/>
          </p:cNvSpPr>
          <p:nvPr/>
        </p:nvSpPr>
        <p:spPr>
          <a:xfrm>
            <a:off x="1068619" y="1496384"/>
            <a:ext cx="8153400" cy="2667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Determines whether a specific relationship exists between two values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Used within the condition, a Boolean expression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dirty="0"/>
              <a:t>   x &gt; y   x&lt;y   x &gt;=y   x&lt;y   x &lt;=y   x==y   x!=y</a:t>
            </a:r>
            <a:endParaRPr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sz="2800" dirty="0"/>
          </a:p>
          <a:p>
            <a:pPr eaLnBrk="1" hangingPunct="1">
              <a:lnSpc>
                <a:spcPct val="90000"/>
              </a:lnSpc>
              <a:buNone/>
            </a:pPr>
            <a:endParaRPr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1ECD1E-5507-458E-AB18-22E79B90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85846"/>
            <a:ext cx="4677202" cy="23911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E71C37-9B5C-4C0B-98B5-45FC2E654C79}"/>
              </a:ext>
            </a:extLst>
          </p:cNvPr>
          <p:cNvSpPr txBox="1"/>
          <p:nvPr/>
        </p:nvSpPr>
        <p:spPr>
          <a:xfrm>
            <a:off x="1124037" y="3701719"/>
            <a:ext cx="475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45976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Dual Alternative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8C683-A712-499E-AD16-AFCF21D0248C}"/>
              </a:ext>
            </a:extLst>
          </p:cNvPr>
          <p:cNvSpPr>
            <a:spLocks noGrp="1"/>
          </p:cNvSpPr>
          <p:nvPr/>
        </p:nvSpPr>
        <p:spPr>
          <a:xfrm>
            <a:off x="838200" y="1447800"/>
            <a:ext cx="8153400" cy="198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If then else statement</a:t>
            </a:r>
          </a:p>
          <a:p>
            <a:pPr lvl="1" eaLnBrk="1" hangingPunct="1"/>
            <a:r>
              <a:rPr sz="2400" dirty="0"/>
              <a:t>Executes one group of statements if it’s Boolean expression is true, or another group if its Boolean expression is false</a:t>
            </a:r>
          </a:p>
          <a:p>
            <a:pPr eaLnBrk="1" hangingPunct="1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594F2-0C94-4E6C-8609-C3DB56D8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65" y="3828311"/>
            <a:ext cx="5258070" cy="267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7D113E-3301-4C6B-9039-358A0F041A87}"/>
              </a:ext>
            </a:extLst>
          </p:cNvPr>
          <p:cNvSpPr txBox="1"/>
          <p:nvPr/>
        </p:nvSpPr>
        <p:spPr>
          <a:xfrm>
            <a:off x="914400" y="3366646"/>
            <a:ext cx="541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A dual alternative decision structure</a:t>
            </a:r>
          </a:p>
        </p:txBody>
      </p:sp>
    </p:spTree>
    <p:extLst>
      <p:ext uri="{BB962C8B-B14F-4D97-AF65-F5344CB8AC3E}">
        <p14:creationId xmlns:p14="http://schemas.microsoft.com/office/powerpoint/2010/main" val="19683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Dual Alternative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28917-4512-4760-8EAD-B4B325470C05}"/>
              </a:ext>
            </a:extLst>
          </p:cNvPr>
          <p:cNvSpPr>
            <a:spLocks noGrp="1"/>
          </p:cNvSpPr>
          <p:nvPr/>
        </p:nvSpPr>
        <p:spPr>
          <a:xfrm>
            <a:off x="1524000" y="1608317"/>
            <a:ext cx="407035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If condition Then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Else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End 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E97E6-5642-495B-A848-0B5A00C39848}"/>
              </a:ext>
            </a:extLst>
          </p:cNvPr>
          <p:cNvSpPr>
            <a:spLocks noGrp="1"/>
          </p:cNvSpPr>
          <p:nvPr/>
        </p:nvSpPr>
        <p:spPr>
          <a:xfrm>
            <a:off x="4724400" y="1615244"/>
            <a:ext cx="407193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If temperature &lt; 40 Then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Display “A little cold”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Display “Get a coat!”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Else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Display “Nice weather”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Display “And sunny!”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1031650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981</TotalTime>
  <Words>1044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Times New Roman</vt:lpstr>
      <vt:lpstr>Template PPT 2015</vt:lpstr>
      <vt:lpstr>Decision Structure and Boolean Logic Session  5</vt:lpstr>
      <vt:lpstr>Sub Topics</vt:lpstr>
      <vt:lpstr> These slides have been adapted from:  Gaddis, T. (2019). Starting Out with Programming Logic and Design 5th.  ISBN: 978-0-13-480115-5   Chapter 4 </vt:lpstr>
      <vt:lpstr>PowerPoint Presentation</vt:lpstr>
      <vt:lpstr>Introduction to Decision Structures</vt:lpstr>
      <vt:lpstr>Introduction to Decision Structures</vt:lpstr>
      <vt:lpstr>Introduction to Decision Structures</vt:lpstr>
      <vt:lpstr>Dual Alternative Decision Structures</vt:lpstr>
      <vt:lpstr>Dual Alternative Decision Structures</vt:lpstr>
      <vt:lpstr>Comparing Strings</vt:lpstr>
      <vt:lpstr>Comparing Strings</vt:lpstr>
      <vt:lpstr>Comparing Strings</vt:lpstr>
      <vt:lpstr>Nested Decision Structures</vt:lpstr>
      <vt:lpstr>Nested Decision Structures</vt:lpstr>
      <vt:lpstr>The Case Structure</vt:lpstr>
      <vt:lpstr>Logical Operators</vt:lpstr>
      <vt:lpstr>Logical Operators</vt:lpstr>
      <vt:lpstr>Logical Operators</vt:lpstr>
      <vt:lpstr>Boolean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101</cp:revision>
  <dcterms:created xsi:type="dcterms:W3CDTF">2015-05-04T03:33:03Z</dcterms:created>
  <dcterms:modified xsi:type="dcterms:W3CDTF">2021-05-26T02:51:45Z</dcterms:modified>
</cp:coreProperties>
</file>