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3" r:id="rId4"/>
    <p:sldId id="257"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62" r:id="rId20"/>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61"/>
            <p14:sldId id="263"/>
            <p14:sldId id="257"/>
            <p14:sldId id="274"/>
            <p14:sldId id="275"/>
            <p14:sldId id="276"/>
            <p14:sldId id="277"/>
            <p14:sldId id="278"/>
            <p14:sldId id="279"/>
            <p14:sldId id="280"/>
            <p14:sldId id="281"/>
            <p14:sldId id="282"/>
            <p14:sldId id="283"/>
            <p14:sldId id="284"/>
            <p14:sldId id="285"/>
            <p14:sldId id="286"/>
            <p14:sldId id="287"/>
            <p14:sldId id="26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00"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04/06/2021</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04/06/2021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04/06/2021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04/06/2021</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04/06/2021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04/06/2021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04/06/2021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04/06/2021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04/06/2021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04/06/2021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04/06/2021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04/06/2021</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400" dirty="0">
                <a:solidFill>
                  <a:schemeClr val="bg1"/>
                </a:solidFill>
                <a:latin typeface="Open Sans"/>
              </a:rPr>
              <a:t>Course		: COMP6056</a:t>
            </a:r>
          </a:p>
          <a:p>
            <a:pPr>
              <a:spcBef>
                <a:spcPct val="20000"/>
              </a:spcBef>
              <a:tabLst>
                <a:tab pos="1320800" algn="l"/>
                <a:tab pos="2054225" algn="l"/>
              </a:tabLst>
            </a:pPr>
            <a:r>
              <a:rPr lang="en-US" sz="2400" dirty="0">
                <a:solidFill>
                  <a:schemeClr val="bg1"/>
                </a:solidFill>
                <a:latin typeface="Open Sans"/>
              </a:rPr>
              <a:t>Effective Period	: September 2021</a:t>
            </a:r>
            <a:endParaRPr lang="en-US" sz="1400" dirty="0">
              <a:solidFill>
                <a:schemeClr val="bg1"/>
              </a:solidFill>
              <a:latin typeface="Open Sans"/>
            </a:endParaRPr>
          </a:p>
        </p:txBody>
      </p:sp>
      <p:sp>
        <p:nvSpPr>
          <p:cNvPr id="8" name="Rectangle 6"/>
          <p:cNvSpPr>
            <a:spLocks noGrp="1" noChangeArrowheads="1"/>
          </p:cNvSpPr>
          <p:nvPr>
            <p:ph type="ctrTitle"/>
          </p:nvPr>
        </p:nvSpPr>
        <p:spPr>
          <a:xfrm>
            <a:off x="1676400" y="3352800"/>
            <a:ext cx="7467600" cy="2384425"/>
          </a:xfrm>
          <a:noFill/>
        </p:spPr>
        <p:txBody>
          <a:bodyPr>
            <a:normAutofit/>
          </a:bodyPr>
          <a:lstStyle/>
          <a:p>
            <a:r>
              <a:rPr lang="en-US" sz="4000" dirty="0">
                <a:solidFill>
                  <a:schemeClr val="bg1"/>
                </a:solidFill>
              </a:rPr>
              <a:t>Design Model and Strategy</a:t>
            </a:r>
            <a:br>
              <a:rPr lang="en-US" sz="4000" dirty="0">
                <a:solidFill>
                  <a:schemeClr val="bg1"/>
                </a:solidFill>
              </a:rPr>
            </a:br>
            <a:r>
              <a:rPr lang="en-US" sz="2800" dirty="0">
                <a:solidFill>
                  <a:schemeClr val="bg1"/>
                </a:solidFill>
              </a:rPr>
              <a:t>Session  23</a:t>
            </a: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381000"/>
            <a:ext cx="5105400" cy="792088"/>
          </a:xfrm>
        </p:spPr>
        <p:txBody>
          <a:bodyPr>
            <a:normAutofit fontScale="90000"/>
          </a:bodyPr>
          <a:lstStyle/>
          <a:p>
            <a:r>
              <a:rPr lang="en-US" dirty="0"/>
              <a:t>Evolving The Analysis Models Into Design Models</a:t>
            </a:r>
          </a:p>
        </p:txBody>
      </p:sp>
      <p:sp>
        <p:nvSpPr>
          <p:cNvPr id="5" name="TextBox 4">
            <a:extLst>
              <a:ext uri="{FF2B5EF4-FFF2-40B4-BE49-F238E27FC236}">
                <a16:creationId xmlns:a16="http://schemas.microsoft.com/office/drawing/2014/main" id="{DE0E8FB5-92FD-4600-AF43-825D0AAA2E80}"/>
              </a:ext>
            </a:extLst>
          </p:cNvPr>
          <p:cNvSpPr txBox="1"/>
          <p:nvPr/>
        </p:nvSpPr>
        <p:spPr>
          <a:xfrm>
            <a:off x="295382" y="6096000"/>
            <a:ext cx="8839200" cy="646331"/>
          </a:xfrm>
          <a:prstGeom prst="rect">
            <a:avLst/>
          </a:prstGeom>
          <a:noFill/>
        </p:spPr>
        <p:txBody>
          <a:bodyPr wrap="square" rtlCol="0">
            <a:spAutoFit/>
          </a:bodyPr>
          <a:lstStyle/>
          <a:p>
            <a:r>
              <a:rPr lang="en-US" dirty="0">
                <a:solidFill>
                  <a:schemeClr val="tx1">
                    <a:lumMod val="65000"/>
                    <a:lumOff val="35000"/>
                  </a:schemeClr>
                </a:solidFill>
              </a:rPr>
              <a:t>A. Dennis et al.,(2015). Systems Analysis and Design An Object-Oriented Approach with UML, 5th ed. ISBN: 978-1-118-80467-4</a:t>
            </a:r>
          </a:p>
        </p:txBody>
      </p:sp>
      <p:sp>
        <p:nvSpPr>
          <p:cNvPr id="9" name="TextBox 8">
            <a:extLst>
              <a:ext uri="{FF2B5EF4-FFF2-40B4-BE49-F238E27FC236}">
                <a16:creationId xmlns:a16="http://schemas.microsoft.com/office/drawing/2014/main" id="{AD52550C-B7FC-43A9-B86E-015423A2F496}"/>
              </a:ext>
            </a:extLst>
          </p:cNvPr>
          <p:cNvSpPr txBox="1"/>
          <p:nvPr/>
        </p:nvSpPr>
        <p:spPr>
          <a:xfrm>
            <a:off x="1066800" y="1600200"/>
            <a:ext cx="7772400" cy="4093428"/>
          </a:xfrm>
          <a:prstGeom prst="rect">
            <a:avLst/>
          </a:prstGeom>
          <a:noFill/>
        </p:spPr>
        <p:txBody>
          <a:bodyPr wrap="square">
            <a:spAutoFit/>
          </a:bodyPr>
          <a:lstStyle/>
          <a:p>
            <a:r>
              <a:rPr lang="en-US" sz="2000" dirty="0"/>
              <a:t>Factoring</a:t>
            </a:r>
          </a:p>
          <a:p>
            <a:pPr marL="800100" lvl="1" indent="-342900">
              <a:buFont typeface="Arial" panose="020B0604020202020204" pitchFamily="34" charset="0"/>
              <a:buChar char="•"/>
            </a:pPr>
            <a:r>
              <a:rPr lang="en-US" sz="2000" dirty="0"/>
              <a:t>Factoring is the process of separating out a module into a stand-alone module. The new module can be a new class or a new method (factor out the similarities into a separate class)</a:t>
            </a:r>
          </a:p>
          <a:p>
            <a:r>
              <a:rPr lang="en-US" sz="2000" dirty="0"/>
              <a:t>Partitions and Collaborations</a:t>
            </a:r>
          </a:p>
          <a:p>
            <a:pPr marL="800100" lvl="1" indent="-342900">
              <a:buFont typeface="Arial" panose="020B0604020202020204" pitchFamily="34" charset="0"/>
              <a:buChar char="•"/>
            </a:pPr>
            <a:r>
              <a:rPr lang="en-US" sz="2000" dirty="0"/>
              <a:t>split the representation into a set of partitions. </a:t>
            </a:r>
          </a:p>
          <a:p>
            <a:pPr marL="800100" lvl="1" indent="-342900">
              <a:buFont typeface="Arial" panose="020B0604020202020204" pitchFamily="34" charset="0"/>
              <a:buChar char="•"/>
            </a:pPr>
            <a:r>
              <a:rPr lang="en-US" sz="2000" dirty="0"/>
              <a:t>A partition is the object-oriented equivalent of a subsystem, where a subsystem is a decomposition of a larger system into its component systems</a:t>
            </a:r>
          </a:p>
          <a:p>
            <a:pPr marL="800100" lvl="1" indent="-342900">
              <a:buFont typeface="Arial" panose="020B0604020202020204" pitchFamily="34" charset="0"/>
              <a:buChar char="•"/>
            </a:pPr>
            <a:r>
              <a:rPr lang="en-US" sz="2000" dirty="0"/>
              <a:t>look for potential partitions is the collaborations modeled in UML’s communication diagrams</a:t>
            </a:r>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740614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381000"/>
            <a:ext cx="5105400" cy="792088"/>
          </a:xfrm>
        </p:spPr>
        <p:txBody>
          <a:bodyPr>
            <a:normAutofit fontScale="90000"/>
          </a:bodyPr>
          <a:lstStyle/>
          <a:p>
            <a:r>
              <a:rPr lang="en-US" dirty="0"/>
              <a:t>Evolving The Analysis Models Into Design Models</a:t>
            </a:r>
          </a:p>
        </p:txBody>
      </p:sp>
      <p:sp>
        <p:nvSpPr>
          <p:cNvPr id="5" name="TextBox 4">
            <a:extLst>
              <a:ext uri="{FF2B5EF4-FFF2-40B4-BE49-F238E27FC236}">
                <a16:creationId xmlns:a16="http://schemas.microsoft.com/office/drawing/2014/main" id="{DE0E8FB5-92FD-4600-AF43-825D0AAA2E80}"/>
              </a:ext>
            </a:extLst>
          </p:cNvPr>
          <p:cNvSpPr txBox="1"/>
          <p:nvPr/>
        </p:nvSpPr>
        <p:spPr>
          <a:xfrm>
            <a:off x="295382" y="6096000"/>
            <a:ext cx="8839200" cy="646331"/>
          </a:xfrm>
          <a:prstGeom prst="rect">
            <a:avLst/>
          </a:prstGeom>
          <a:noFill/>
        </p:spPr>
        <p:txBody>
          <a:bodyPr wrap="square" rtlCol="0">
            <a:spAutoFit/>
          </a:bodyPr>
          <a:lstStyle/>
          <a:p>
            <a:r>
              <a:rPr lang="en-US" dirty="0">
                <a:solidFill>
                  <a:schemeClr val="tx1">
                    <a:lumMod val="65000"/>
                    <a:lumOff val="35000"/>
                  </a:schemeClr>
                </a:solidFill>
              </a:rPr>
              <a:t>A. Dennis et al.,(2015). Systems Analysis and Design An Object-Oriented Approach with UML, 5th ed. ISBN: 978-1-118-80467-4</a:t>
            </a:r>
          </a:p>
        </p:txBody>
      </p:sp>
      <p:sp>
        <p:nvSpPr>
          <p:cNvPr id="9" name="TextBox 8">
            <a:extLst>
              <a:ext uri="{FF2B5EF4-FFF2-40B4-BE49-F238E27FC236}">
                <a16:creationId xmlns:a16="http://schemas.microsoft.com/office/drawing/2014/main" id="{AD52550C-B7FC-43A9-B86E-015423A2F496}"/>
              </a:ext>
            </a:extLst>
          </p:cNvPr>
          <p:cNvSpPr txBox="1"/>
          <p:nvPr/>
        </p:nvSpPr>
        <p:spPr>
          <a:xfrm>
            <a:off x="990600" y="1524000"/>
            <a:ext cx="7721029" cy="3785652"/>
          </a:xfrm>
          <a:prstGeom prst="rect">
            <a:avLst/>
          </a:prstGeom>
          <a:noFill/>
        </p:spPr>
        <p:txBody>
          <a:bodyPr wrap="square">
            <a:spAutoFit/>
          </a:bodyPr>
          <a:lstStyle/>
          <a:p>
            <a:r>
              <a:rPr lang="en-US" sz="2000" dirty="0"/>
              <a:t>Layers</a:t>
            </a:r>
          </a:p>
          <a:p>
            <a:pPr marL="800100" lvl="1" indent="-342900">
              <a:buFont typeface="Arial" panose="020B0604020202020204" pitchFamily="34" charset="0"/>
              <a:buChar char="•"/>
            </a:pPr>
            <a:r>
              <a:rPr lang="en-US" sz="2000" dirty="0"/>
              <a:t>add the system environment information</a:t>
            </a:r>
          </a:p>
          <a:p>
            <a:pPr marL="800100" lvl="1" indent="-342900">
              <a:buFont typeface="Arial" panose="020B0604020202020204" pitchFamily="34" charset="0"/>
              <a:buChar char="•"/>
            </a:pPr>
            <a:r>
              <a:rPr lang="en-US" sz="2000" dirty="0"/>
              <a:t>A layer represents an element of the soft ware architecture of the evolving system</a:t>
            </a:r>
          </a:p>
          <a:p>
            <a:pPr marL="800100" lvl="1" indent="-342900">
              <a:buFont typeface="Arial" panose="020B0604020202020204" pitchFamily="34" charset="0"/>
              <a:buChar char="•"/>
            </a:pPr>
            <a:r>
              <a:rPr lang="en-US" sz="2000" dirty="0"/>
              <a:t>Th ere should be a layer for each of the different elements of the system environment (e.g., data management, user interface, physical architecture)</a:t>
            </a:r>
          </a:p>
          <a:p>
            <a:r>
              <a:rPr lang="en-US" sz="2000" dirty="0"/>
              <a:t>Foundation</a:t>
            </a:r>
          </a:p>
          <a:p>
            <a:pPr marL="800100" lvl="1" indent="-342900">
              <a:buFont typeface="Arial" panose="020B0604020202020204" pitchFamily="34" charset="0"/>
              <a:buChar char="•"/>
            </a:pPr>
            <a:r>
              <a:rPr lang="en-US" sz="2000" dirty="0"/>
              <a:t>Contains classes that are necessary for any object-oriented application to exist. They include classes that represent fundamental data types</a:t>
            </a:r>
          </a:p>
          <a:p>
            <a:pPr marL="800100" lvl="1"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877567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381000"/>
            <a:ext cx="5105400" cy="792088"/>
          </a:xfrm>
        </p:spPr>
        <p:txBody>
          <a:bodyPr>
            <a:normAutofit fontScale="90000"/>
          </a:bodyPr>
          <a:lstStyle/>
          <a:p>
            <a:r>
              <a:rPr lang="en-US" dirty="0"/>
              <a:t>Evolving The Analysis Models Into Design Models</a:t>
            </a:r>
          </a:p>
        </p:txBody>
      </p:sp>
      <p:sp>
        <p:nvSpPr>
          <p:cNvPr id="5" name="TextBox 4">
            <a:extLst>
              <a:ext uri="{FF2B5EF4-FFF2-40B4-BE49-F238E27FC236}">
                <a16:creationId xmlns:a16="http://schemas.microsoft.com/office/drawing/2014/main" id="{DE0E8FB5-92FD-4600-AF43-825D0AAA2E80}"/>
              </a:ext>
            </a:extLst>
          </p:cNvPr>
          <p:cNvSpPr txBox="1"/>
          <p:nvPr/>
        </p:nvSpPr>
        <p:spPr>
          <a:xfrm>
            <a:off x="295382" y="6096000"/>
            <a:ext cx="8839200" cy="646331"/>
          </a:xfrm>
          <a:prstGeom prst="rect">
            <a:avLst/>
          </a:prstGeom>
          <a:noFill/>
        </p:spPr>
        <p:txBody>
          <a:bodyPr wrap="square" rtlCol="0">
            <a:spAutoFit/>
          </a:bodyPr>
          <a:lstStyle/>
          <a:p>
            <a:r>
              <a:rPr lang="en-US" dirty="0">
                <a:solidFill>
                  <a:schemeClr val="tx1">
                    <a:lumMod val="65000"/>
                    <a:lumOff val="35000"/>
                  </a:schemeClr>
                </a:solidFill>
              </a:rPr>
              <a:t>A. Dennis et al.,(2015). Systems Analysis and Design An Object-Oriented Approach with UML, 5th ed. ISBN: 978-1-118-80467-4</a:t>
            </a:r>
          </a:p>
        </p:txBody>
      </p:sp>
      <p:sp>
        <p:nvSpPr>
          <p:cNvPr id="9" name="TextBox 8">
            <a:extLst>
              <a:ext uri="{FF2B5EF4-FFF2-40B4-BE49-F238E27FC236}">
                <a16:creationId xmlns:a16="http://schemas.microsoft.com/office/drawing/2014/main" id="{AD52550C-B7FC-43A9-B86E-015423A2F496}"/>
              </a:ext>
            </a:extLst>
          </p:cNvPr>
          <p:cNvSpPr txBox="1"/>
          <p:nvPr/>
        </p:nvSpPr>
        <p:spPr>
          <a:xfrm>
            <a:off x="990600" y="1524000"/>
            <a:ext cx="7721029" cy="2862322"/>
          </a:xfrm>
          <a:prstGeom prst="rect">
            <a:avLst/>
          </a:prstGeom>
          <a:noFill/>
        </p:spPr>
        <p:txBody>
          <a:bodyPr wrap="square">
            <a:spAutoFit/>
          </a:bodyPr>
          <a:lstStyle/>
          <a:p>
            <a:r>
              <a:rPr lang="en-US" sz="2000" dirty="0"/>
              <a:t>Problem Domain</a:t>
            </a:r>
          </a:p>
          <a:p>
            <a:pPr marL="800100" lvl="1" indent="-342900">
              <a:buFont typeface="Arial" panose="020B0604020202020204" pitchFamily="34" charset="0"/>
              <a:buChar char="•"/>
            </a:pPr>
            <a:r>
              <a:rPr lang="en-US" sz="2000" dirty="0"/>
              <a:t>need to further detail the classes</a:t>
            </a:r>
          </a:p>
          <a:p>
            <a:r>
              <a:rPr lang="en-US" sz="2000" dirty="0"/>
              <a:t>Data Management</a:t>
            </a:r>
          </a:p>
          <a:p>
            <a:pPr marL="800100" lvl="1" indent="-342900">
              <a:buFont typeface="Arial" panose="020B0604020202020204" pitchFamily="34" charset="0"/>
              <a:buChar char="•"/>
            </a:pPr>
            <a:r>
              <a:rPr lang="en-US" sz="2000" dirty="0"/>
              <a:t>The data management layer addresses the issues involving the persistence of the objects contained in the system. Th e types of classes that appear in this layer deal with how objects can be stored and retrieved</a:t>
            </a:r>
          </a:p>
          <a:p>
            <a:r>
              <a:rPr lang="en-US" sz="2000" dirty="0"/>
              <a:t>Human–Computer Interaction</a:t>
            </a:r>
          </a:p>
          <a:p>
            <a:r>
              <a:rPr lang="en-US" sz="2000" dirty="0"/>
              <a:t>Physical Architecture</a:t>
            </a:r>
          </a:p>
        </p:txBody>
      </p:sp>
    </p:spTree>
    <p:extLst>
      <p:ext uri="{BB962C8B-B14F-4D97-AF65-F5344CB8AC3E}">
        <p14:creationId xmlns:p14="http://schemas.microsoft.com/office/powerpoint/2010/main" val="483801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381000"/>
            <a:ext cx="5105400" cy="792088"/>
          </a:xfrm>
        </p:spPr>
        <p:txBody>
          <a:bodyPr>
            <a:normAutofit fontScale="90000"/>
          </a:bodyPr>
          <a:lstStyle/>
          <a:p>
            <a:r>
              <a:rPr lang="en-US" dirty="0"/>
              <a:t>PACKAGES AND PACKAGE DIAGRAMS</a:t>
            </a:r>
          </a:p>
        </p:txBody>
      </p:sp>
      <p:sp>
        <p:nvSpPr>
          <p:cNvPr id="5" name="TextBox 4">
            <a:extLst>
              <a:ext uri="{FF2B5EF4-FFF2-40B4-BE49-F238E27FC236}">
                <a16:creationId xmlns:a16="http://schemas.microsoft.com/office/drawing/2014/main" id="{DE0E8FB5-92FD-4600-AF43-825D0AAA2E80}"/>
              </a:ext>
            </a:extLst>
          </p:cNvPr>
          <p:cNvSpPr txBox="1"/>
          <p:nvPr/>
        </p:nvSpPr>
        <p:spPr>
          <a:xfrm>
            <a:off x="295382" y="6096000"/>
            <a:ext cx="8839200" cy="646331"/>
          </a:xfrm>
          <a:prstGeom prst="rect">
            <a:avLst/>
          </a:prstGeom>
          <a:noFill/>
        </p:spPr>
        <p:txBody>
          <a:bodyPr wrap="square" rtlCol="0">
            <a:spAutoFit/>
          </a:bodyPr>
          <a:lstStyle/>
          <a:p>
            <a:r>
              <a:rPr lang="en-US" dirty="0">
                <a:solidFill>
                  <a:schemeClr val="tx1">
                    <a:lumMod val="65000"/>
                    <a:lumOff val="35000"/>
                  </a:schemeClr>
                </a:solidFill>
              </a:rPr>
              <a:t>A. Dennis et al.,(2015). Systems Analysis and Design An Object-Oriented Approach with UML, 5th ed. ISBN: 978-1-118-80467-4</a:t>
            </a:r>
          </a:p>
        </p:txBody>
      </p:sp>
      <p:sp>
        <p:nvSpPr>
          <p:cNvPr id="9" name="TextBox 8">
            <a:extLst>
              <a:ext uri="{FF2B5EF4-FFF2-40B4-BE49-F238E27FC236}">
                <a16:creationId xmlns:a16="http://schemas.microsoft.com/office/drawing/2014/main" id="{AD52550C-B7FC-43A9-B86E-015423A2F496}"/>
              </a:ext>
            </a:extLst>
          </p:cNvPr>
          <p:cNvSpPr txBox="1"/>
          <p:nvPr/>
        </p:nvSpPr>
        <p:spPr>
          <a:xfrm>
            <a:off x="990600" y="1524000"/>
            <a:ext cx="7721029" cy="1938992"/>
          </a:xfrm>
          <a:prstGeom prst="rect">
            <a:avLst/>
          </a:prstGeom>
          <a:noFill/>
        </p:spPr>
        <p:txBody>
          <a:bodyPr wrap="square">
            <a:spAutoFit/>
          </a:bodyPr>
          <a:lstStyle/>
          <a:p>
            <a:pPr marL="342900" indent="-342900">
              <a:buFont typeface="Arial" panose="020B0604020202020204" pitchFamily="34" charset="0"/>
              <a:buChar char="•"/>
            </a:pPr>
            <a:r>
              <a:rPr lang="en-US" sz="2000" dirty="0"/>
              <a:t>A package is a general construct that can be applied to any of the elements in UML models</a:t>
            </a:r>
          </a:p>
          <a:p>
            <a:pPr marL="342900" indent="-342900">
              <a:buFont typeface="Arial" panose="020B0604020202020204" pitchFamily="34" charset="0"/>
              <a:buChar char="•"/>
            </a:pPr>
            <a:r>
              <a:rPr lang="en-US" sz="2000" dirty="0"/>
              <a:t>The symbol for a package is similar to a tabbed folder</a:t>
            </a:r>
          </a:p>
          <a:p>
            <a:pPr marL="342900" indent="-342900">
              <a:buFont typeface="Arial" panose="020B0604020202020204" pitchFamily="34" charset="0"/>
              <a:buChar char="•"/>
            </a:pPr>
            <a:r>
              <a:rPr lang="en-US" sz="2000" dirty="0"/>
              <a:t>Package diagram, is useful to depict a new relationship, the dependency relationship.</a:t>
            </a:r>
          </a:p>
          <a:p>
            <a:pPr marL="342900" indent="-342900">
              <a:buFont typeface="Arial" panose="020B0604020202020204" pitchFamily="34" charset="0"/>
              <a:buChar char="•"/>
            </a:pPr>
            <a:r>
              <a:rPr lang="en-US" sz="2000" dirty="0"/>
              <a:t>A dependency relationship is represented by a dashed arrow</a:t>
            </a:r>
          </a:p>
        </p:txBody>
      </p:sp>
      <p:pic>
        <p:nvPicPr>
          <p:cNvPr id="4" name="Picture 3">
            <a:extLst>
              <a:ext uri="{FF2B5EF4-FFF2-40B4-BE49-F238E27FC236}">
                <a16:creationId xmlns:a16="http://schemas.microsoft.com/office/drawing/2014/main" id="{091D9AA3-818E-4BBC-A124-5F8AC8F100E5}"/>
              </a:ext>
            </a:extLst>
          </p:cNvPr>
          <p:cNvPicPr>
            <a:picLocks noChangeAspect="1"/>
          </p:cNvPicPr>
          <p:nvPr/>
        </p:nvPicPr>
        <p:blipFill>
          <a:blip r:embed="rId2"/>
          <a:stretch>
            <a:fillRect/>
          </a:stretch>
        </p:blipFill>
        <p:spPr>
          <a:xfrm>
            <a:off x="850941" y="3462992"/>
            <a:ext cx="8000345" cy="2247181"/>
          </a:xfrm>
          <a:prstGeom prst="rect">
            <a:avLst/>
          </a:prstGeom>
        </p:spPr>
      </p:pic>
    </p:spTree>
    <p:extLst>
      <p:ext uri="{BB962C8B-B14F-4D97-AF65-F5344CB8AC3E}">
        <p14:creationId xmlns:p14="http://schemas.microsoft.com/office/powerpoint/2010/main" val="1220226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381000"/>
            <a:ext cx="5105400" cy="792088"/>
          </a:xfrm>
        </p:spPr>
        <p:txBody>
          <a:bodyPr>
            <a:normAutofit fontScale="90000"/>
          </a:bodyPr>
          <a:lstStyle/>
          <a:p>
            <a:r>
              <a:rPr lang="en-US" dirty="0"/>
              <a:t>PACKAGES AND PACKAGE DIAGRAMS</a:t>
            </a:r>
          </a:p>
        </p:txBody>
      </p:sp>
      <p:sp>
        <p:nvSpPr>
          <p:cNvPr id="5" name="TextBox 4">
            <a:extLst>
              <a:ext uri="{FF2B5EF4-FFF2-40B4-BE49-F238E27FC236}">
                <a16:creationId xmlns:a16="http://schemas.microsoft.com/office/drawing/2014/main" id="{DE0E8FB5-92FD-4600-AF43-825D0AAA2E80}"/>
              </a:ext>
            </a:extLst>
          </p:cNvPr>
          <p:cNvSpPr txBox="1"/>
          <p:nvPr/>
        </p:nvSpPr>
        <p:spPr>
          <a:xfrm>
            <a:off x="295382" y="6096000"/>
            <a:ext cx="8839200" cy="646331"/>
          </a:xfrm>
          <a:prstGeom prst="rect">
            <a:avLst/>
          </a:prstGeom>
          <a:noFill/>
        </p:spPr>
        <p:txBody>
          <a:bodyPr wrap="square" rtlCol="0">
            <a:spAutoFit/>
          </a:bodyPr>
          <a:lstStyle/>
          <a:p>
            <a:r>
              <a:rPr lang="en-US" dirty="0">
                <a:solidFill>
                  <a:schemeClr val="tx1">
                    <a:lumMod val="65000"/>
                    <a:lumOff val="35000"/>
                  </a:schemeClr>
                </a:solidFill>
              </a:rPr>
              <a:t>A. Dennis et al.,(2015). Systems Analysis and Design An Object-Oriented Approach with UML, 5th ed. ISBN: 978-1-118-80467-4</a:t>
            </a:r>
          </a:p>
        </p:txBody>
      </p:sp>
      <p:sp>
        <p:nvSpPr>
          <p:cNvPr id="9" name="TextBox 8">
            <a:extLst>
              <a:ext uri="{FF2B5EF4-FFF2-40B4-BE49-F238E27FC236}">
                <a16:creationId xmlns:a16="http://schemas.microsoft.com/office/drawing/2014/main" id="{AD52550C-B7FC-43A9-B86E-015423A2F496}"/>
              </a:ext>
            </a:extLst>
          </p:cNvPr>
          <p:cNvSpPr txBox="1"/>
          <p:nvPr/>
        </p:nvSpPr>
        <p:spPr>
          <a:xfrm>
            <a:off x="990600" y="1524000"/>
            <a:ext cx="7721029" cy="400110"/>
          </a:xfrm>
          <a:prstGeom prst="rect">
            <a:avLst/>
          </a:prstGeom>
          <a:noFill/>
        </p:spPr>
        <p:txBody>
          <a:bodyPr wrap="square">
            <a:spAutoFit/>
          </a:bodyPr>
          <a:lstStyle/>
          <a:p>
            <a:pPr marL="342900" indent="-342900">
              <a:buFont typeface="Arial" panose="020B0604020202020204" pitchFamily="34" charset="0"/>
              <a:buChar char="•"/>
            </a:pPr>
            <a:r>
              <a:rPr lang="en-US" sz="2000" dirty="0"/>
              <a:t>Example</a:t>
            </a:r>
          </a:p>
        </p:txBody>
      </p:sp>
      <p:pic>
        <p:nvPicPr>
          <p:cNvPr id="6" name="Picture 5">
            <a:extLst>
              <a:ext uri="{FF2B5EF4-FFF2-40B4-BE49-F238E27FC236}">
                <a16:creationId xmlns:a16="http://schemas.microsoft.com/office/drawing/2014/main" id="{C813E52B-DC21-4612-8BF4-85F23BC1241B}"/>
              </a:ext>
            </a:extLst>
          </p:cNvPr>
          <p:cNvPicPr>
            <a:picLocks noChangeAspect="1"/>
          </p:cNvPicPr>
          <p:nvPr/>
        </p:nvPicPr>
        <p:blipFill>
          <a:blip r:embed="rId2"/>
          <a:stretch>
            <a:fillRect/>
          </a:stretch>
        </p:blipFill>
        <p:spPr>
          <a:xfrm>
            <a:off x="3352800" y="1232139"/>
            <a:ext cx="3962400" cy="5510192"/>
          </a:xfrm>
          <a:prstGeom prst="rect">
            <a:avLst/>
          </a:prstGeom>
        </p:spPr>
      </p:pic>
    </p:spTree>
    <p:extLst>
      <p:ext uri="{BB962C8B-B14F-4D97-AF65-F5344CB8AC3E}">
        <p14:creationId xmlns:p14="http://schemas.microsoft.com/office/powerpoint/2010/main" val="1701622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381000"/>
            <a:ext cx="5105400" cy="792088"/>
          </a:xfrm>
        </p:spPr>
        <p:txBody>
          <a:bodyPr>
            <a:normAutofit fontScale="90000"/>
          </a:bodyPr>
          <a:lstStyle/>
          <a:p>
            <a:r>
              <a:rPr lang="en-US" dirty="0"/>
              <a:t>PACKAGES AND PACKAGE DIAGRAMS</a:t>
            </a:r>
          </a:p>
        </p:txBody>
      </p:sp>
      <p:sp>
        <p:nvSpPr>
          <p:cNvPr id="5" name="TextBox 4">
            <a:extLst>
              <a:ext uri="{FF2B5EF4-FFF2-40B4-BE49-F238E27FC236}">
                <a16:creationId xmlns:a16="http://schemas.microsoft.com/office/drawing/2014/main" id="{DE0E8FB5-92FD-4600-AF43-825D0AAA2E80}"/>
              </a:ext>
            </a:extLst>
          </p:cNvPr>
          <p:cNvSpPr txBox="1"/>
          <p:nvPr/>
        </p:nvSpPr>
        <p:spPr>
          <a:xfrm>
            <a:off x="295382" y="6096000"/>
            <a:ext cx="8839200" cy="646331"/>
          </a:xfrm>
          <a:prstGeom prst="rect">
            <a:avLst/>
          </a:prstGeom>
          <a:noFill/>
        </p:spPr>
        <p:txBody>
          <a:bodyPr wrap="square" rtlCol="0">
            <a:spAutoFit/>
          </a:bodyPr>
          <a:lstStyle/>
          <a:p>
            <a:r>
              <a:rPr lang="en-US" dirty="0">
                <a:solidFill>
                  <a:schemeClr val="tx1">
                    <a:lumMod val="65000"/>
                    <a:lumOff val="35000"/>
                  </a:schemeClr>
                </a:solidFill>
              </a:rPr>
              <a:t>A. Dennis et al.,(2015). Systems Analysis and Design An Object-Oriented Approach with UML, 5th ed. ISBN: 978-1-118-80467-4</a:t>
            </a:r>
          </a:p>
        </p:txBody>
      </p:sp>
      <p:sp>
        <p:nvSpPr>
          <p:cNvPr id="9" name="TextBox 8">
            <a:extLst>
              <a:ext uri="{FF2B5EF4-FFF2-40B4-BE49-F238E27FC236}">
                <a16:creationId xmlns:a16="http://schemas.microsoft.com/office/drawing/2014/main" id="{AD52550C-B7FC-43A9-B86E-015423A2F496}"/>
              </a:ext>
            </a:extLst>
          </p:cNvPr>
          <p:cNvSpPr txBox="1"/>
          <p:nvPr/>
        </p:nvSpPr>
        <p:spPr>
          <a:xfrm>
            <a:off x="990600" y="1524000"/>
            <a:ext cx="7721029" cy="4401205"/>
          </a:xfrm>
          <a:prstGeom prst="rect">
            <a:avLst/>
          </a:prstGeom>
          <a:noFill/>
        </p:spPr>
        <p:txBody>
          <a:bodyPr wrap="square">
            <a:spAutoFit/>
          </a:bodyPr>
          <a:lstStyle/>
          <a:p>
            <a:pPr marL="342900" indent="-342900">
              <a:buFont typeface="Arial" panose="020B0604020202020204" pitchFamily="34" charset="0"/>
              <a:buChar char="•"/>
            </a:pPr>
            <a:r>
              <a:rPr lang="en-US" sz="2000" dirty="0"/>
              <a:t>Guidelines for Creating Package Diagrams</a:t>
            </a:r>
          </a:p>
          <a:p>
            <a:pPr marL="800100" lvl="1" indent="-342900">
              <a:buFont typeface="Arial" panose="020B0604020202020204" pitchFamily="34" charset="0"/>
              <a:buChar char="•"/>
            </a:pPr>
            <a:r>
              <a:rPr lang="en-US" sz="2000" dirty="0"/>
              <a:t>use packages to group classes together when there is an inheritance, aggregation, or composition relationship between them or when the classes form a collaboration</a:t>
            </a:r>
          </a:p>
          <a:p>
            <a:pPr marL="800100" lvl="1" indent="-342900">
              <a:buFont typeface="Arial" panose="020B0604020202020204" pitchFamily="34" charset="0"/>
              <a:buChar char="•"/>
            </a:pPr>
            <a:r>
              <a:rPr lang="en-US" sz="2000" dirty="0"/>
              <a:t>In some cases, inheritance, aggregation, or association relationships exist between packages - support inheritance</a:t>
            </a:r>
          </a:p>
          <a:p>
            <a:pPr marL="800100" lvl="1" indent="-342900">
              <a:buFont typeface="Arial" panose="020B0604020202020204" pitchFamily="34" charset="0"/>
              <a:buChar char="•"/>
            </a:pPr>
            <a:r>
              <a:rPr lang="en-US" sz="2000" dirty="0"/>
              <a:t>relationships vertically, with the package containing the superclass being placed above the package containing the subclass</a:t>
            </a:r>
          </a:p>
          <a:p>
            <a:pPr marL="800100" lvl="1" indent="-342900">
              <a:buFont typeface="Arial" panose="020B0604020202020204" pitchFamily="34" charset="0"/>
              <a:buChar char="•"/>
            </a:pPr>
            <a:r>
              <a:rPr lang="en-US" sz="2000" dirty="0"/>
              <a:t>dependency relationship implies that there is at least one semantic relationship between elements of the two packages</a:t>
            </a:r>
          </a:p>
          <a:p>
            <a:pPr marL="800100" lvl="1" indent="-342900">
              <a:buFont typeface="Arial" panose="020B0604020202020204" pitchFamily="34" charset="0"/>
              <a:buChar char="•"/>
            </a:pPr>
            <a:r>
              <a:rPr lang="en-US" sz="2000" dirty="0"/>
              <a:t>When using packages to group use cases together, be sure to include the actors and the associations that they have with the use cases grouped in the package</a:t>
            </a:r>
          </a:p>
        </p:txBody>
      </p:sp>
    </p:spTree>
    <p:extLst>
      <p:ext uri="{BB962C8B-B14F-4D97-AF65-F5344CB8AC3E}">
        <p14:creationId xmlns:p14="http://schemas.microsoft.com/office/powerpoint/2010/main" val="3543748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381000"/>
            <a:ext cx="5105400" cy="792088"/>
          </a:xfrm>
        </p:spPr>
        <p:txBody>
          <a:bodyPr>
            <a:normAutofit fontScale="90000"/>
          </a:bodyPr>
          <a:lstStyle/>
          <a:p>
            <a:r>
              <a:rPr lang="en-US" dirty="0"/>
              <a:t>PACKAGES AND PACKAGE DIAGRAMS</a:t>
            </a:r>
          </a:p>
        </p:txBody>
      </p:sp>
      <p:sp>
        <p:nvSpPr>
          <p:cNvPr id="5" name="TextBox 4">
            <a:extLst>
              <a:ext uri="{FF2B5EF4-FFF2-40B4-BE49-F238E27FC236}">
                <a16:creationId xmlns:a16="http://schemas.microsoft.com/office/drawing/2014/main" id="{DE0E8FB5-92FD-4600-AF43-825D0AAA2E80}"/>
              </a:ext>
            </a:extLst>
          </p:cNvPr>
          <p:cNvSpPr txBox="1"/>
          <p:nvPr/>
        </p:nvSpPr>
        <p:spPr>
          <a:xfrm>
            <a:off x="295382" y="6096000"/>
            <a:ext cx="8839200" cy="646331"/>
          </a:xfrm>
          <a:prstGeom prst="rect">
            <a:avLst/>
          </a:prstGeom>
          <a:noFill/>
        </p:spPr>
        <p:txBody>
          <a:bodyPr wrap="square" rtlCol="0">
            <a:spAutoFit/>
          </a:bodyPr>
          <a:lstStyle/>
          <a:p>
            <a:r>
              <a:rPr lang="en-US" dirty="0">
                <a:solidFill>
                  <a:schemeClr val="tx1">
                    <a:lumMod val="65000"/>
                    <a:lumOff val="35000"/>
                  </a:schemeClr>
                </a:solidFill>
              </a:rPr>
              <a:t>A. Dennis et al.,(2015). Systems Analysis and Design An Object-Oriented Approach with UML, 5th ed. ISBN: 978-1-118-80467-4</a:t>
            </a:r>
          </a:p>
        </p:txBody>
      </p:sp>
      <p:sp>
        <p:nvSpPr>
          <p:cNvPr id="9" name="TextBox 8">
            <a:extLst>
              <a:ext uri="{FF2B5EF4-FFF2-40B4-BE49-F238E27FC236}">
                <a16:creationId xmlns:a16="http://schemas.microsoft.com/office/drawing/2014/main" id="{AD52550C-B7FC-43A9-B86E-015423A2F496}"/>
              </a:ext>
            </a:extLst>
          </p:cNvPr>
          <p:cNvSpPr txBox="1"/>
          <p:nvPr/>
        </p:nvSpPr>
        <p:spPr>
          <a:xfrm>
            <a:off x="990600" y="1524000"/>
            <a:ext cx="7721029" cy="1631216"/>
          </a:xfrm>
          <a:prstGeom prst="rect">
            <a:avLst/>
          </a:prstGeom>
          <a:noFill/>
        </p:spPr>
        <p:txBody>
          <a:bodyPr wrap="square">
            <a:spAutoFit/>
          </a:bodyPr>
          <a:lstStyle/>
          <a:p>
            <a:pPr marL="342900" indent="-342900">
              <a:buFont typeface="Arial" panose="020B0604020202020204" pitchFamily="34" charset="0"/>
              <a:buChar char="•"/>
            </a:pPr>
            <a:r>
              <a:rPr lang="en-US" sz="2000" dirty="0"/>
              <a:t>Guidelines for Creating Package Diagrams</a:t>
            </a:r>
          </a:p>
          <a:p>
            <a:pPr marL="800100" lvl="1" indent="-342900">
              <a:buFont typeface="Arial" panose="020B0604020202020204" pitchFamily="34" charset="0"/>
              <a:buChar char="•"/>
            </a:pPr>
            <a:r>
              <a:rPr lang="en-US" sz="2000" dirty="0"/>
              <a:t>Give each package a simple, but descriptive name to provide the package diagram user with enough information to understand what the package encapsulates</a:t>
            </a:r>
          </a:p>
          <a:p>
            <a:pPr marL="800100" lvl="1" indent="-342900">
              <a:buFont typeface="Arial" panose="020B0604020202020204" pitchFamily="34" charset="0"/>
              <a:buChar char="•"/>
            </a:pPr>
            <a:r>
              <a:rPr lang="en-US" sz="2000" dirty="0"/>
              <a:t>Be sure that packages are cohesive</a:t>
            </a:r>
          </a:p>
        </p:txBody>
      </p:sp>
    </p:spTree>
    <p:extLst>
      <p:ext uri="{BB962C8B-B14F-4D97-AF65-F5344CB8AC3E}">
        <p14:creationId xmlns:p14="http://schemas.microsoft.com/office/powerpoint/2010/main" val="2866049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381000"/>
            <a:ext cx="5105400" cy="792088"/>
          </a:xfrm>
        </p:spPr>
        <p:txBody>
          <a:bodyPr>
            <a:normAutofit/>
          </a:bodyPr>
          <a:lstStyle/>
          <a:p>
            <a:r>
              <a:rPr lang="en-US" dirty="0"/>
              <a:t>DESIGN STRATEGIES</a:t>
            </a:r>
          </a:p>
        </p:txBody>
      </p:sp>
      <p:sp>
        <p:nvSpPr>
          <p:cNvPr id="5" name="TextBox 4">
            <a:extLst>
              <a:ext uri="{FF2B5EF4-FFF2-40B4-BE49-F238E27FC236}">
                <a16:creationId xmlns:a16="http://schemas.microsoft.com/office/drawing/2014/main" id="{DE0E8FB5-92FD-4600-AF43-825D0AAA2E80}"/>
              </a:ext>
            </a:extLst>
          </p:cNvPr>
          <p:cNvSpPr txBox="1"/>
          <p:nvPr/>
        </p:nvSpPr>
        <p:spPr>
          <a:xfrm>
            <a:off x="295382" y="6096000"/>
            <a:ext cx="8839200" cy="646331"/>
          </a:xfrm>
          <a:prstGeom prst="rect">
            <a:avLst/>
          </a:prstGeom>
          <a:noFill/>
        </p:spPr>
        <p:txBody>
          <a:bodyPr wrap="square" rtlCol="0">
            <a:spAutoFit/>
          </a:bodyPr>
          <a:lstStyle/>
          <a:p>
            <a:r>
              <a:rPr lang="en-US" dirty="0">
                <a:solidFill>
                  <a:schemeClr val="tx1">
                    <a:lumMod val="65000"/>
                    <a:lumOff val="35000"/>
                  </a:schemeClr>
                </a:solidFill>
              </a:rPr>
              <a:t>A. Dennis et al.,(2015). Systems Analysis and Design An Object-Oriented Approach with UML, 5th ed. ISBN: 978-1-118-80467-4</a:t>
            </a:r>
          </a:p>
        </p:txBody>
      </p:sp>
      <p:sp>
        <p:nvSpPr>
          <p:cNvPr id="9" name="TextBox 8">
            <a:extLst>
              <a:ext uri="{FF2B5EF4-FFF2-40B4-BE49-F238E27FC236}">
                <a16:creationId xmlns:a16="http://schemas.microsoft.com/office/drawing/2014/main" id="{AD52550C-B7FC-43A9-B86E-015423A2F496}"/>
              </a:ext>
            </a:extLst>
          </p:cNvPr>
          <p:cNvSpPr txBox="1"/>
          <p:nvPr/>
        </p:nvSpPr>
        <p:spPr>
          <a:xfrm>
            <a:off x="990600" y="1524000"/>
            <a:ext cx="7721029" cy="1631216"/>
          </a:xfrm>
          <a:prstGeom prst="rect">
            <a:avLst/>
          </a:prstGeom>
          <a:noFill/>
        </p:spPr>
        <p:txBody>
          <a:bodyPr wrap="square">
            <a:spAutoFit/>
          </a:bodyPr>
          <a:lstStyle/>
          <a:p>
            <a:r>
              <a:rPr lang="en-US" sz="2000" dirty="0"/>
              <a:t>3 ways to approach the creation of a new system</a:t>
            </a:r>
          </a:p>
          <a:p>
            <a:pPr marL="800100" lvl="1" indent="-342900">
              <a:buFont typeface="Arial" panose="020B0604020202020204" pitchFamily="34" charset="0"/>
              <a:buChar char="•"/>
            </a:pPr>
            <a:r>
              <a:rPr lang="en-US" sz="2000" dirty="0"/>
              <a:t>Developing a custom application in-house,</a:t>
            </a:r>
          </a:p>
          <a:p>
            <a:pPr marL="800100" lvl="1" indent="-342900">
              <a:buFont typeface="Arial" panose="020B0604020202020204" pitchFamily="34" charset="0"/>
              <a:buChar char="•"/>
            </a:pPr>
            <a:r>
              <a:rPr lang="en-US" sz="2000" dirty="0"/>
              <a:t>Buying and customizing a packaged system</a:t>
            </a:r>
          </a:p>
          <a:p>
            <a:pPr marL="800100" lvl="1" indent="-342900">
              <a:buFont typeface="Arial" panose="020B0604020202020204" pitchFamily="34" charset="0"/>
              <a:buChar char="•"/>
            </a:pPr>
            <a:r>
              <a:rPr lang="en-US" sz="2000" dirty="0"/>
              <a:t>Relying on an external vendor, developer, or service provider to build the system</a:t>
            </a:r>
          </a:p>
        </p:txBody>
      </p:sp>
    </p:spTree>
    <p:extLst>
      <p:ext uri="{BB962C8B-B14F-4D97-AF65-F5344CB8AC3E}">
        <p14:creationId xmlns:p14="http://schemas.microsoft.com/office/powerpoint/2010/main" val="3486784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381000"/>
            <a:ext cx="5105400" cy="792088"/>
          </a:xfrm>
        </p:spPr>
        <p:txBody>
          <a:bodyPr>
            <a:normAutofit fontScale="90000"/>
          </a:bodyPr>
          <a:lstStyle/>
          <a:p>
            <a:r>
              <a:rPr lang="en-US" dirty="0"/>
              <a:t>Selecting a Design Strategy</a:t>
            </a:r>
          </a:p>
        </p:txBody>
      </p:sp>
      <p:sp>
        <p:nvSpPr>
          <p:cNvPr id="5" name="TextBox 4">
            <a:extLst>
              <a:ext uri="{FF2B5EF4-FFF2-40B4-BE49-F238E27FC236}">
                <a16:creationId xmlns:a16="http://schemas.microsoft.com/office/drawing/2014/main" id="{DE0E8FB5-92FD-4600-AF43-825D0AAA2E80}"/>
              </a:ext>
            </a:extLst>
          </p:cNvPr>
          <p:cNvSpPr txBox="1"/>
          <p:nvPr/>
        </p:nvSpPr>
        <p:spPr>
          <a:xfrm>
            <a:off x="295382" y="6096000"/>
            <a:ext cx="8839200" cy="646331"/>
          </a:xfrm>
          <a:prstGeom prst="rect">
            <a:avLst/>
          </a:prstGeom>
          <a:noFill/>
        </p:spPr>
        <p:txBody>
          <a:bodyPr wrap="square" rtlCol="0">
            <a:spAutoFit/>
          </a:bodyPr>
          <a:lstStyle/>
          <a:p>
            <a:r>
              <a:rPr lang="en-US" dirty="0">
                <a:solidFill>
                  <a:schemeClr val="tx1">
                    <a:lumMod val="65000"/>
                    <a:lumOff val="35000"/>
                  </a:schemeClr>
                </a:solidFill>
              </a:rPr>
              <a:t>A. Dennis et al.,(2015). Systems Analysis and Design An Object-Oriented Approach with UML, 5th ed. ISBN: 978-1-118-80467-4</a:t>
            </a:r>
          </a:p>
        </p:txBody>
      </p:sp>
      <p:pic>
        <p:nvPicPr>
          <p:cNvPr id="4" name="Picture 3">
            <a:extLst>
              <a:ext uri="{FF2B5EF4-FFF2-40B4-BE49-F238E27FC236}">
                <a16:creationId xmlns:a16="http://schemas.microsoft.com/office/drawing/2014/main" id="{AC59C52E-59D8-4A9A-8DDD-A366307C6770}"/>
              </a:ext>
            </a:extLst>
          </p:cNvPr>
          <p:cNvPicPr>
            <a:picLocks noChangeAspect="1"/>
          </p:cNvPicPr>
          <p:nvPr/>
        </p:nvPicPr>
        <p:blipFill>
          <a:blip r:embed="rId2"/>
          <a:stretch>
            <a:fillRect/>
          </a:stretch>
        </p:blipFill>
        <p:spPr>
          <a:xfrm>
            <a:off x="762000" y="2133600"/>
            <a:ext cx="8160712" cy="2808617"/>
          </a:xfrm>
          <a:prstGeom prst="rect">
            <a:avLst/>
          </a:prstGeom>
        </p:spPr>
      </p:pic>
    </p:spTree>
    <p:extLst>
      <p:ext uri="{BB962C8B-B14F-4D97-AF65-F5344CB8AC3E}">
        <p14:creationId xmlns:p14="http://schemas.microsoft.com/office/powerpoint/2010/main" val="2570399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752600"/>
            <a:ext cx="6837114" cy="3040422"/>
          </a:xfrm>
        </p:spPr>
        <p:txBody>
          <a:bodyPr>
            <a:normAutofit/>
          </a:bodyPr>
          <a:lstStyle/>
          <a:p>
            <a:pPr marL="0" indent="0">
              <a:buNone/>
            </a:pPr>
            <a:br>
              <a:rPr lang="en-US" dirty="0"/>
            </a:br>
            <a:r>
              <a:rPr lang="en-US" dirty="0"/>
              <a:t>Alan Dennis, Barbara Haley Wixom, David </a:t>
            </a:r>
            <a:r>
              <a:rPr lang="en-US" dirty="0" err="1"/>
              <a:t>Tegarden</a:t>
            </a:r>
            <a:r>
              <a:rPr lang="en-US" dirty="0"/>
              <a:t> (2015). Systems Analysis and Design_ An Object-Oriented Approach with UML, 5th ed.</a:t>
            </a:r>
            <a:br>
              <a:rPr lang="en-US" dirty="0"/>
            </a:br>
            <a:r>
              <a:rPr lang="en-US" dirty="0"/>
              <a:t>ISBN: 978-1-118-80467-4</a:t>
            </a:r>
            <a:endParaRPr lang="id-ID" dirty="0"/>
          </a:p>
          <a:p>
            <a:pPr marL="0" indent="0">
              <a:buNone/>
            </a:pPr>
            <a:r>
              <a:rPr lang="id-ID" dirty="0"/>
              <a:t> 	</a:t>
            </a:r>
            <a:endParaRPr lang="en-US" dirty="0"/>
          </a:p>
          <a:p>
            <a:pPr>
              <a:buNone/>
            </a:pPr>
            <a:endParaRPr lang="id-ID" dirty="0"/>
          </a:p>
        </p:txBody>
      </p:sp>
      <p:sp>
        <p:nvSpPr>
          <p:cNvPr id="5" name="TextBox 4"/>
          <p:cNvSpPr txBox="1"/>
          <p:nvPr/>
        </p:nvSpPr>
        <p:spPr>
          <a:xfrm>
            <a:off x="3048000" y="816114"/>
            <a:ext cx="2519792" cy="707886"/>
          </a:xfrm>
          <a:prstGeom prst="rect">
            <a:avLst/>
          </a:prstGeom>
          <a:noFill/>
        </p:spPr>
        <p:txBody>
          <a:bodyPr wrap="none" rtlCol="0">
            <a:spAutoFit/>
          </a:bodyPr>
          <a:lstStyle/>
          <a:p>
            <a:r>
              <a:rPr lang="en-US" sz="4000" b="1" dirty="0"/>
              <a:t>References</a:t>
            </a:r>
          </a:p>
        </p:txBody>
      </p:sp>
    </p:spTree>
    <p:extLst>
      <p:ext uri="{BB962C8B-B14F-4D97-AF65-F5344CB8AC3E}">
        <p14:creationId xmlns:p14="http://schemas.microsoft.com/office/powerpoint/2010/main" val="994908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90600" y="76200"/>
            <a:ext cx="7067128" cy="1143000"/>
          </a:xfrm>
        </p:spPr>
        <p:txBody>
          <a:bodyPr/>
          <a:lstStyle/>
          <a:p>
            <a:r>
              <a:rPr lang="id-ID" dirty="0"/>
              <a:t>Sub Topics</a:t>
            </a:r>
            <a:endParaRPr lang="en-US" dirty="0"/>
          </a:p>
        </p:txBody>
      </p:sp>
      <p:sp>
        <p:nvSpPr>
          <p:cNvPr id="6" name="Content Placeholder 2"/>
          <p:cNvSpPr txBox="1">
            <a:spLocks/>
          </p:cNvSpPr>
          <p:nvPr/>
        </p:nvSpPr>
        <p:spPr>
          <a:xfrm>
            <a:off x="609600" y="1066800"/>
            <a:ext cx="8077200" cy="5638799"/>
          </a:xfrm>
          <a:prstGeom prst="rect">
            <a:avLst/>
          </a:prstGeom>
        </p:spPr>
        <p:txBody>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3200" dirty="0">
              <a:solidFill>
                <a:schemeClr val="bg1"/>
              </a:solidFill>
            </a:endParaRPr>
          </a:p>
        </p:txBody>
      </p:sp>
      <p:sp>
        <p:nvSpPr>
          <p:cNvPr id="5" name="Content Placeholder 2"/>
          <p:cNvSpPr txBox="1">
            <a:spLocks/>
          </p:cNvSpPr>
          <p:nvPr/>
        </p:nvSpPr>
        <p:spPr>
          <a:xfrm>
            <a:off x="471055" y="1524000"/>
            <a:ext cx="8229600" cy="3714750"/>
          </a:xfrm>
          <a:prstGeom prst="rect">
            <a:avLst/>
          </a:prstGeom>
        </p:spPr>
        <p:txBody>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dirty="0">
                <a:solidFill>
                  <a:schemeClr val="bg1"/>
                </a:solidFill>
              </a:rPr>
              <a:t>Introduction</a:t>
            </a:r>
          </a:p>
          <a:p>
            <a:pPr>
              <a:defRPr/>
            </a:pPr>
            <a:r>
              <a:rPr lang="en-US" dirty="0">
                <a:solidFill>
                  <a:schemeClr val="bg1"/>
                </a:solidFill>
              </a:rPr>
              <a:t>Verifying ad Validating analysis model</a:t>
            </a:r>
          </a:p>
          <a:p>
            <a:pPr>
              <a:defRPr/>
            </a:pPr>
            <a:r>
              <a:rPr lang="en-US" dirty="0">
                <a:solidFill>
                  <a:schemeClr val="bg1"/>
                </a:solidFill>
              </a:rPr>
              <a:t>Evolving Analysis Model to Design Model</a:t>
            </a:r>
          </a:p>
          <a:p>
            <a:pPr>
              <a:defRPr/>
            </a:pPr>
            <a:r>
              <a:rPr lang="en-US" dirty="0">
                <a:solidFill>
                  <a:schemeClr val="bg1"/>
                </a:solidFill>
              </a:rPr>
              <a:t>Packages and package diagram</a:t>
            </a:r>
          </a:p>
          <a:p>
            <a:pPr>
              <a:defRPr/>
            </a:pPr>
            <a:r>
              <a:rPr lang="en-US" dirty="0">
                <a:solidFill>
                  <a:schemeClr val="bg1"/>
                </a:solidFill>
              </a:rPr>
              <a:t>Design Strategy</a:t>
            </a:r>
          </a:p>
          <a:p>
            <a:pPr>
              <a:defRPr/>
            </a:pPr>
            <a:r>
              <a:rPr lang="en-US" dirty="0">
                <a:solidFill>
                  <a:schemeClr val="bg1"/>
                </a:solidFill>
              </a:rPr>
              <a:t>Applying the concepts</a:t>
            </a:r>
            <a:endParaRPr lang="en-US" dirty="0"/>
          </a:p>
        </p:txBody>
      </p:sp>
    </p:spTree>
    <p:extLst>
      <p:ext uri="{BB962C8B-B14F-4D97-AF65-F5344CB8AC3E}">
        <p14:creationId xmlns:p14="http://schemas.microsoft.com/office/powerpoint/2010/main" val="758115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828800"/>
            <a:ext cx="7453064" cy="4492352"/>
          </a:xfrm>
        </p:spPr>
        <p:txBody>
          <a:bodyPr>
            <a:normAutofit/>
          </a:bodyPr>
          <a:lstStyle/>
          <a:p>
            <a:pPr algn="ctr"/>
            <a:br>
              <a:rPr lang="en-US" sz="2400" dirty="0"/>
            </a:br>
            <a:r>
              <a:rPr lang="en-US" sz="2400" dirty="0"/>
              <a:t>These slides have been adapted from:</a:t>
            </a:r>
            <a:br>
              <a:rPr lang="en-US" sz="2400" dirty="0"/>
            </a:br>
            <a:br>
              <a:rPr lang="en-US" sz="2400" dirty="0"/>
            </a:br>
            <a:r>
              <a:rPr lang="sv-SE" sz="2400" dirty="0"/>
              <a:t>Alan Dennis, Barbara Haley Wixom, David Tegarden (2015).</a:t>
            </a:r>
            <a:r>
              <a:rPr lang="en-US" sz="2400" dirty="0"/>
              <a:t> Systems Analysis and Design_ An Object-Oriented Approach with UML, 5</a:t>
            </a:r>
            <a:r>
              <a:rPr lang="en-US" sz="2400" baseline="30000" dirty="0"/>
              <a:t>th</a:t>
            </a:r>
            <a:r>
              <a:rPr lang="en-US" sz="2400" dirty="0"/>
              <a:t> ed.</a:t>
            </a:r>
            <a:br>
              <a:rPr lang="id-ID" sz="2400" baseline="30000" dirty="0"/>
            </a:br>
            <a:r>
              <a:rPr lang="en-US" sz="2400" dirty="0"/>
              <a:t>ISBN: </a:t>
            </a:r>
            <a:r>
              <a:rPr lang="id-ID" sz="2400" dirty="0"/>
              <a:t>978-1-118-80467-4</a:t>
            </a:r>
            <a:br>
              <a:rPr lang="id-ID" sz="2400" dirty="0"/>
            </a:br>
            <a:br>
              <a:rPr lang="en-US" sz="2400" dirty="0"/>
            </a:br>
            <a:br>
              <a:rPr lang="en-US" sz="2400" dirty="0"/>
            </a:br>
            <a:r>
              <a:rPr lang="en-US" sz="2400" dirty="0"/>
              <a:t>Chapter 7</a:t>
            </a:r>
            <a:br>
              <a:rPr lang="en-US" sz="2400" dirty="0"/>
            </a:br>
            <a:endParaRPr lang="id-ID" dirty="0"/>
          </a:p>
        </p:txBody>
      </p:sp>
      <p:sp>
        <p:nvSpPr>
          <p:cNvPr id="5" name="TextBox 4"/>
          <p:cNvSpPr txBox="1"/>
          <p:nvPr/>
        </p:nvSpPr>
        <p:spPr>
          <a:xfrm>
            <a:off x="3048000" y="816114"/>
            <a:ext cx="4169668" cy="707886"/>
          </a:xfrm>
          <a:prstGeom prst="rect">
            <a:avLst/>
          </a:prstGeom>
          <a:noFill/>
        </p:spPr>
        <p:txBody>
          <a:bodyPr wrap="none" rtlCol="0">
            <a:spAutoFit/>
          </a:bodyPr>
          <a:lstStyle/>
          <a:p>
            <a:r>
              <a:rPr lang="en-US" sz="4000" b="1" dirty="0"/>
              <a:t>Acknowledgement</a:t>
            </a:r>
          </a:p>
        </p:txBody>
      </p:sp>
    </p:spTree>
    <p:extLst>
      <p:ext uri="{BB962C8B-B14F-4D97-AF65-F5344CB8AC3E}">
        <p14:creationId xmlns:p14="http://schemas.microsoft.com/office/powerpoint/2010/main" val="994908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0" y="816114"/>
            <a:ext cx="4363759" cy="707886"/>
          </a:xfrm>
          <a:prstGeom prst="rect">
            <a:avLst/>
          </a:prstGeom>
          <a:noFill/>
        </p:spPr>
        <p:txBody>
          <a:bodyPr wrap="none" rtlCol="0">
            <a:spAutoFit/>
          </a:bodyPr>
          <a:lstStyle/>
          <a:p>
            <a:r>
              <a:rPr lang="en-US" sz="4000" b="1" dirty="0"/>
              <a:t>Learning Objectives</a:t>
            </a:r>
          </a:p>
        </p:txBody>
      </p:sp>
      <p:sp>
        <p:nvSpPr>
          <p:cNvPr id="4" name="Content Placeholder 2"/>
          <p:cNvSpPr>
            <a:spLocks noGrp="1"/>
          </p:cNvSpPr>
          <p:nvPr>
            <p:ph idx="1"/>
          </p:nvPr>
        </p:nvSpPr>
        <p:spPr>
          <a:xfrm>
            <a:off x="1828800" y="1628775"/>
            <a:ext cx="6858000" cy="3517900"/>
          </a:xfrm>
        </p:spPr>
        <p:txBody>
          <a:bodyPr/>
          <a:lstStyle/>
          <a:p>
            <a:pPr>
              <a:buFontTx/>
              <a:buNone/>
            </a:pPr>
            <a:r>
              <a:rPr lang="en-US" altLang="en-US" dirty="0"/>
              <a:t>At the end of this lecture, students are able to:</a:t>
            </a:r>
          </a:p>
          <a:p>
            <a:pPr>
              <a:buFontTx/>
              <a:buNone/>
            </a:pPr>
            <a:r>
              <a:rPr lang="en-US" altLang="en-US" dirty="0"/>
              <a:t>LO3: To analyze the requirement of a system</a:t>
            </a:r>
          </a:p>
          <a:p>
            <a:pPr>
              <a:buFontTx/>
              <a:buNone/>
            </a:pPr>
            <a:r>
              <a:rPr lang="en-US" altLang="en-US" dirty="0"/>
              <a:t>LO4: To design system based on the requirements</a:t>
            </a:r>
          </a:p>
        </p:txBody>
      </p:sp>
    </p:spTree>
    <p:extLst>
      <p:ext uri="{BB962C8B-B14F-4D97-AF65-F5344CB8AC3E}">
        <p14:creationId xmlns:p14="http://schemas.microsoft.com/office/powerpoint/2010/main" val="994908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105400" cy="792088"/>
          </a:xfrm>
        </p:spPr>
        <p:txBody>
          <a:bodyPr>
            <a:normAutofit/>
          </a:bodyPr>
          <a:lstStyle/>
          <a:p>
            <a:r>
              <a:rPr lang="en-US" dirty="0"/>
              <a:t>Introduction</a:t>
            </a:r>
          </a:p>
        </p:txBody>
      </p:sp>
      <p:sp>
        <p:nvSpPr>
          <p:cNvPr id="5" name="TextBox 4">
            <a:extLst>
              <a:ext uri="{FF2B5EF4-FFF2-40B4-BE49-F238E27FC236}">
                <a16:creationId xmlns:a16="http://schemas.microsoft.com/office/drawing/2014/main" id="{DE0E8FB5-92FD-4600-AF43-825D0AAA2E80}"/>
              </a:ext>
            </a:extLst>
          </p:cNvPr>
          <p:cNvSpPr txBox="1"/>
          <p:nvPr/>
        </p:nvSpPr>
        <p:spPr>
          <a:xfrm>
            <a:off x="295382" y="6096000"/>
            <a:ext cx="8839200" cy="646331"/>
          </a:xfrm>
          <a:prstGeom prst="rect">
            <a:avLst/>
          </a:prstGeom>
          <a:noFill/>
        </p:spPr>
        <p:txBody>
          <a:bodyPr wrap="square" rtlCol="0">
            <a:spAutoFit/>
          </a:bodyPr>
          <a:lstStyle/>
          <a:p>
            <a:r>
              <a:rPr lang="en-US" dirty="0">
                <a:solidFill>
                  <a:schemeClr val="tx1">
                    <a:lumMod val="65000"/>
                    <a:lumOff val="35000"/>
                  </a:schemeClr>
                </a:solidFill>
              </a:rPr>
              <a:t>A. Dennis et al.,(2015). Systems Analysis and Design An Object-Oriented Approach with UML, 5th ed. ISBN: 978-1-118-80467-4</a:t>
            </a:r>
          </a:p>
        </p:txBody>
      </p:sp>
      <p:sp>
        <p:nvSpPr>
          <p:cNvPr id="9" name="TextBox 8">
            <a:extLst>
              <a:ext uri="{FF2B5EF4-FFF2-40B4-BE49-F238E27FC236}">
                <a16:creationId xmlns:a16="http://schemas.microsoft.com/office/drawing/2014/main" id="{AD52550C-B7FC-43A9-B86E-015423A2F496}"/>
              </a:ext>
            </a:extLst>
          </p:cNvPr>
          <p:cNvSpPr txBox="1"/>
          <p:nvPr/>
        </p:nvSpPr>
        <p:spPr>
          <a:xfrm>
            <a:off x="1066800" y="1600200"/>
            <a:ext cx="7772400" cy="1938992"/>
          </a:xfrm>
          <a:prstGeom prst="rect">
            <a:avLst/>
          </a:prstGeom>
          <a:noFill/>
        </p:spPr>
        <p:txBody>
          <a:bodyPr wrap="square">
            <a:spAutoFit/>
          </a:bodyPr>
          <a:lstStyle/>
          <a:p>
            <a:pPr marL="285750" indent="-285750">
              <a:buFont typeface="Arial" panose="020B0604020202020204" pitchFamily="34" charset="0"/>
              <a:buChar char="•"/>
            </a:pPr>
            <a:r>
              <a:rPr lang="en-US" sz="2000" dirty="0"/>
              <a:t>Design includes activities such as designing the user interface, system inputs, and system outputs, which involve the ways that the user interacts with the system</a:t>
            </a:r>
          </a:p>
          <a:p>
            <a:pPr marL="285750" indent="-285750">
              <a:buFont typeface="Arial" panose="020B0604020202020204" pitchFamily="34" charset="0"/>
              <a:buChar char="•"/>
            </a:pPr>
            <a:r>
              <a:rPr lang="en-US" sz="2000" dirty="0"/>
              <a:t>Physical architecture decisions are made regarding the hardware and soft ware that will be purchased to support the new system and the way that the processing of the system will be organized</a:t>
            </a:r>
          </a:p>
        </p:txBody>
      </p:sp>
    </p:spTree>
    <p:extLst>
      <p:ext uri="{BB962C8B-B14F-4D97-AF65-F5344CB8AC3E}">
        <p14:creationId xmlns:p14="http://schemas.microsoft.com/office/powerpoint/2010/main" val="2426210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105400" cy="792088"/>
          </a:xfrm>
        </p:spPr>
        <p:txBody>
          <a:bodyPr>
            <a:normAutofit fontScale="90000"/>
          </a:bodyPr>
          <a:lstStyle/>
          <a:p>
            <a:r>
              <a:rPr lang="en-US" dirty="0"/>
              <a:t>Verifying ad Validating analysis model</a:t>
            </a:r>
          </a:p>
        </p:txBody>
      </p:sp>
      <p:sp>
        <p:nvSpPr>
          <p:cNvPr id="5" name="TextBox 4">
            <a:extLst>
              <a:ext uri="{FF2B5EF4-FFF2-40B4-BE49-F238E27FC236}">
                <a16:creationId xmlns:a16="http://schemas.microsoft.com/office/drawing/2014/main" id="{DE0E8FB5-92FD-4600-AF43-825D0AAA2E80}"/>
              </a:ext>
            </a:extLst>
          </p:cNvPr>
          <p:cNvSpPr txBox="1"/>
          <p:nvPr/>
        </p:nvSpPr>
        <p:spPr>
          <a:xfrm>
            <a:off x="295382" y="6096000"/>
            <a:ext cx="8839200" cy="646331"/>
          </a:xfrm>
          <a:prstGeom prst="rect">
            <a:avLst/>
          </a:prstGeom>
          <a:noFill/>
        </p:spPr>
        <p:txBody>
          <a:bodyPr wrap="square" rtlCol="0">
            <a:spAutoFit/>
          </a:bodyPr>
          <a:lstStyle/>
          <a:p>
            <a:r>
              <a:rPr lang="en-US" dirty="0">
                <a:solidFill>
                  <a:schemeClr val="tx1">
                    <a:lumMod val="65000"/>
                    <a:lumOff val="35000"/>
                  </a:schemeClr>
                </a:solidFill>
              </a:rPr>
              <a:t>A. Dennis et al.,(2015). Systems Analysis and Design An Object-Oriented Approach with UML, 5th ed. ISBN: 978-1-118-80467-4</a:t>
            </a:r>
          </a:p>
        </p:txBody>
      </p:sp>
      <p:sp>
        <p:nvSpPr>
          <p:cNvPr id="9" name="TextBox 8">
            <a:extLst>
              <a:ext uri="{FF2B5EF4-FFF2-40B4-BE49-F238E27FC236}">
                <a16:creationId xmlns:a16="http://schemas.microsoft.com/office/drawing/2014/main" id="{AD52550C-B7FC-43A9-B86E-015423A2F496}"/>
              </a:ext>
            </a:extLst>
          </p:cNvPr>
          <p:cNvSpPr txBox="1"/>
          <p:nvPr/>
        </p:nvSpPr>
        <p:spPr>
          <a:xfrm>
            <a:off x="1066800" y="1600200"/>
            <a:ext cx="7772400" cy="2554545"/>
          </a:xfrm>
          <a:prstGeom prst="rect">
            <a:avLst/>
          </a:prstGeom>
          <a:noFill/>
        </p:spPr>
        <p:txBody>
          <a:bodyPr wrap="square">
            <a:spAutoFit/>
          </a:bodyPr>
          <a:lstStyle/>
          <a:p>
            <a:pPr marL="285750" indent="-285750">
              <a:buFont typeface="Arial" panose="020B0604020202020204" pitchFamily="34" charset="0"/>
              <a:buChar char="•"/>
            </a:pPr>
            <a:r>
              <a:rPr lang="en-US" sz="2000" dirty="0"/>
              <a:t>Before transferring analysis representations into design representations, we need to verify and validate the current set of analysis models to ensure that they faithfully represent the problem domain.</a:t>
            </a:r>
          </a:p>
          <a:p>
            <a:pPr marL="285750" indent="-285750">
              <a:buFont typeface="Arial" panose="020B0604020202020204" pitchFamily="34" charset="0"/>
              <a:buChar char="•"/>
            </a:pPr>
            <a:r>
              <a:rPr lang="en-US" sz="2000" dirty="0"/>
              <a:t>Includes testing the fidelity of each model</a:t>
            </a:r>
          </a:p>
          <a:p>
            <a:pPr marL="742950" lvl="1" indent="-285750">
              <a:buFont typeface="Arial" panose="020B0604020202020204" pitchFamily="34" charset="0"/>
              <a:buChar char="•"/>
            </a:pPr>
            <a:r>
              <a:rPr lang="en-US" sz="2000" dirty="0"/>
              <a:t>For example, we must be sure that the activity diagram(s), use-case descriptions, and use case diagrams all describe the same functional requirements</a:t>
            </a:r>
          </a:p>
        </p:txBody>
      </p:sp>
    </p:spTree>
    <p:extLst>
      <p:ext uri="{BB962C8B-B14F-4D97-AF65-F5344CB8AC3E}">
        <p14:creationId xmlns:p14="http://schemas.microsoft.com/office/powerpoint/2010/main" val="293490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381000"/>
            <a:ext cx="5105400" cy="792088"/>
          </a:xfrm>
        </p:spPr>
        <p:txBody>
          <a:bodyPr>
            <a:normAutofit fontScale="90000"/>
          </a:bodyPr>
          <a:lstStyle/>
          <a:p>
            <a:r>
              <a:rPr lang="en-US" dirty="0"/>
              <a:t>Balancing Functional and Structural Models</a:t>
            </a:r>
          </a:p>
        </p:txBody>
      </p:sp>
      <p:sp>
        <p:nvSpPr>
          <p:cNvPr id="5" name="TextBox 4">
            <a:extLst>
              <a:ext uri="{FF2B5EF4-FFF2-40B4-BE49-F238E27FC236}">
                <a16:creationId xmlns:a16="http://schemas.microsoft.com/office/drawing/2014/main" id="{DE0E8FB5-92FD-4600-AF43-825D0AAA2E80}"/>
              </a:ext>
            </a:extLst>
          </p:cNvPr>
          <p:cNvSpPr txBox="1"/>
          <p:nvPr/>
        </p:nvSpPr>
        <p:spPr>
          <a:xfrm>
            <a:off x="295382" y="6096000"/>
            <a:ext cx="8839200" cy="646331"/>
          </a:xfrm>
          <a:prstGeom prst="rect">
            <a:avLst/>
          </a:prstGeom>
          <a:noFill/>
        </p:spPr>
        <p:txBody>
          <a:bodyPr wrap="square" rtlCol="0">
            <a:spAutoFit/>
          </a:bodyPr>
          <a:lstStyle/>
          <a:p>
            <a:r>
              <a:rPr lang="en-US" dirty="0">
                <a:solidFill>
                  <a:schemeClr val="tx1">
                    <a:lumMod val="65000"/>
                    <a:lumOff val="35000"/>
                  </a:schemeClr>
                </a:solidFill>
              </a:rPr>
              <a:t>A. Dennis et al.,(2015). Systems Analysis and Design An Object-Oriented Approach with UML, 5th ed. ISBN: 978-1-118-80467-4</a:t>
            </a:r>
          </a:p>
        </p:txBody>
      </p:sp>
      <p:sp>
        <p:nvSpPr>
          <p:cNvPr id="9" name="TextBox 8">
            <a:extLst>
              <a:ext uri="{FF2B5EF4-FFF2-40B4-BE49-F238E27FC236}">
                <a16:creationId xmlns:a16="http://schemas.microsoft.com/office/drawing/2014/main" id="{AD52550C-B7FC-43A9-B86E-015423A2F496}"/>
              </a:ext>
            </a:extLst>
          </p:cNvPr>
          <p:cNvSpPr txBox="1"/>
          <p:nvPr/>
        </p:nvSpPr>
        <p:spPr>
          <a:xfrm>
            <a:off x="1066800" y="1600200"/>
            <a:ext cx="7772400" cy="3477875"/>
          </a:xfrm>
          <a:prstGeom prst="rect">
            <a:avLst/>
          </a:prstGeom>
          <a:noFill/>
        </p:spPr>
        <p:txBody>
          <a:bodyPr wrap="square">
            <a:spAutoFit/>
          </a:bodyPr>
          <a:lstStyle/>
          <a:p>
            <a:pPr marL="285750" indent="-285750">
              <a:buFont typeface="Arial" panose="020B0604020202020204" pitchFamily="34" charset="0"/>
              <a:buChar char="•"/>
            </a:pPr>
            <a:r>
              <a:rPr lang="en-US" sz="2000" dirty="0"/>
              <a:t>every class on a class diagram and every CRC card must be associated with at least one use case, and vice versa</a:t>
            </a:r>
          </a:p>
          <a:p>
            <a:pPr marL="285750" indent="-285750">
              <a:buFont typeface="Arial" panose="020B0604020202020204" pitchFamily="34" charset="0"/>
              <a:buChar char="•"/>
            </a:pPr>
            <a:r>
              <a:rPr lang="en-US" sz="2000" dirty="0"/>
              <a:t>every activity or action contained in an activity diagram and every event contained in a use-case description should be related to one or more responsibilities on a CRC card and one or more operations in a class on a class diagram and vice versa</a:t>
            </a:r>
          </a:p>
          <a:p>
            <a:pPr marL="285750" indent="-285750">
              <a:buFont typeface="Arial" panose="020B0604020202020204" pitchFamily="34" charset="0"/>
              <a:buChar char="•"/>
            </a:pPr>
            <a:r>
              <a:rPr lang="en-US" sz="2000" dirty="0"/>
              <a:t>every object node on an activity diagram must be associated with an instance of a class on a class diagram</a:t>
            </a:r>
          </a:p>
          <a:p>
            <a:pPr marL="285750" indent="-285750">
              <a:buFont typeface="Arial" panose="020B0604020202020204" pitchFamily="34" charset="0"/>
              <a:buChar char="•"/>
            </a:pPr>
            <a:r>
              <a:rPr lang="en-US" sz="2000" dirty="0"/>
              <a:t>every attribute and association/aggregation relationships contained on a CRC card (and connected to a class on a class diagram) should be related to the subject or object of an event in a use-case description</a:t>
            </a:r>
          </a:p>
        </p:txBody>
      </p:sp>
    </p:spTree>
    <p:extLst>
      <p:ext uri="{BB962C8B-B14F-4D97-AF65-F5344CB8AC3E}">
        <p14:creationId xmlns:p14="http://schemas.microsoft.com/office/powerpoint/2010/main" val="1271445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381000"/>
            <a:ext cx="5105400" cy="792088"/>
          </a:xfrm>
        </p:spPr>
        <p:txBody>
          <a:bodyPr>
            <a:normAutofit fontScale="90000"/>
          </a:bodyPr>
          <a:lstStyle/>
          <a:p>
            <a:r>
              <a:rPr lang="en-US" dirty="0"/>
              <a:t>Balancing Functional and Behavioral Models</a:t>
            </a:r>
          </a:p>
        </p:txBody>
      </p:sp>
      <p:sp>
        <p:nvSpPr>
          <p:cNvPr id="5" name="TextBox 4">
            <a:extLst>
              <a:ext uri="{FF2B5EF4-FFF2-40B4-BE49-F238E27FC236}">
                <a16:creationId xmlns:a16="http://schemas.microsoft.com/office/drawing/2014/main" id="{DE0E8FB5-92FD-4600-AF43-825D0AAA2E80}"/>
              </a:ext>
            </a:extLst>
          </p:cNvPr>
          <p:cNvSpPr txBox="1"/>
          <p:nvPr/>
        </p:nvSpPr>
        <p:spPr>
          <a:xfrm>
            <a:off x="295382" y="6096000"/>
            <a:ext cx="8839200" cy="646331"/>
          </a:xfrm>
          <a:prstGeom prst="rect">
            <a:avLst/>
          </a:prstGeom>
          <a:noFill/>
        </p:spPr>
        <p:txBody>
          <a:bodyPr wrap="square" rtlCol="0">
            <a:spAutoFit/>
          </a:bodyPr>
          <a:lstStyle/>
          <a:p>
            <a:r>
              <a:rPr lang="en-US" dirty="0">
                <a:solidFill>
                  <a:schemeClr val="tx1">
                    <a:lumMod val="65000"/>
                    <a:lumOff val="35000"/>
                  </a:schemeClr>
                </a:solidFill>
              </a:rPr>
              <a:t>A. Dennis et al.,(2015). Systems Analysis and Design An Object-Oriented Approach with UML, 5th ed. ISBN: 978-1-118-80467-4</a:t>
            </a:r>
          </a:p>
        </p:txBody>
      </p:sp>
      <p:sp>
        <p:nvSpPr>
          <p:cNvPr id="9" name="TextBox 8">
            <a:extLst>
              <a:ext uri="{FF2B5EF4-FFF2-40B4-BE49-F238E27FC236}">
                <a16:creationId xmlns:a16="http://schemas.microsoft.com/office/drawing/2014/main" id="{AD52550C-B7FC-43A9-B86E-015423A2F496}"/>
              </a:ext>
            </a:extLst>
          </p:cNvPr>
          <p:cNvSpPr txBox="1"/>
          <p:nvPr/>
        </p:nvSpPr>
        <p:spPr>
          <a:xfrm>
            <a:off x="1066800" y="1600200"/>
            <a:ext cx="7772400" cy="4093428"/>
          </a:xfrm>
          <a:prstGeom prst="rect">
            <a:avLst/>
          </a:prstGeom>
          <a:noFill/>
        </p:spPr>
        <p:txBody>
          <a:bodyPr wrap="square">
            <a:spAutoFit/>
          </a:bodyPr>
          <a:lstStyle/>
          <a:p>
            <a:pPr marL="285750" indent="-285750">
              <a:buFont typeface="Arial" panose="020B0604020202020204" pitchFamily="34" charset="0"/>
              <a:buChar char="•"/>
            </a:pPr>
            <a:r>
              <a:rPr lang="en-US" sz="2000" dirty="0"/>
              <a:t>the activity diagrams, use-case descriptions, and use-case diagrams must agree with the sequence diagrams, communication diagrams, behavioral state machines</a:t>
            </a:r>
          </a:p>
          <a:p>
            <a:pPr marL="285750" indent="-285750">
              <a:buFont typeface="Arial" panose="020B0604020202020204" pitchFamily="34" charset="0"/>
              <a:buChar char="•"/>
            </a:pPr>
            <a:r>
              <a:rPr lang="en-US" sz="2000" dirty="0"/>
              <a:t>actors on sequence diagrams, communication diagrams,  must be associated with actors on the use-case diagram or referenced in the use case description, and vice versa</a:t>
            </a:r>
          </a:p>
          <a:p>
            <a:pPr marL="285750" indent="-285750">
              <a:buFont typeface="Arial" panose="020B0604020202020204" pitchFamily="34" charset="0"/>
              <a:buChar char="•"/>
            </a:pPr>
            <a:r>
              <a:rPr lang="en-US" sz="2000" dirty="0"/>
              <a:t>messages on sequence and communication diagrams, transitions on behavioral state machines must be related to activities and actions on an activity diagram and events listed in a use-case description</a:t>
            </a:r>
          </a:p>
          <a:p>
            <a:pPr marL="285750" indent="-285750">
              <a:buFont typeface="Arial" panose="020B0604020202020204" pitchFamily="34" charset="0"/>
              <a:buChar char="•"/>
            </a:pPr>
            <a:r>
              <a:rPr lang="en-US" sz="2000" dirty="0"/>
              <a:t>all complex objects represented by an object node in an activity diagram must</a:t>
            </a:r>
          </a:p>
          <a:p>
            <a:pPr marL="285750" indent="-285750">
              <a:buFont typeface="Arial" panose="020B0604020202020204" pitchFamily="34" charset="0"/>
              <a:buChar char="•"/>
            </a:pPr>
            <a:r>
              <a:rPr lang="en-US" sz="2000" dirty="0"/>
              <a:t>have a behavioral state machine that represents the object’s lifecycle</a:t>
            </a:r>
          </a:p>
          <a:p>
            <a:pPr marL="285750" indent="-285750">
              <a:buFont typeface="Arial" panose="020B0604020202020204" pitchFamily="34" charset="0"/>
              <a:buChar char="•"/>
            </a:pPr>
            <a:endParaRPr lang="en-US" sz="2000" dirty="0"/>
          </a:p>
        </p:txBody>
      </p:sp>
    </p:spTree>
    <p:extLst>
      <p:ext uri="{BB962C8B-B14F-4D97-AF65-F5344CB8AC3E}">
        <p14:creationId xmlns:p14="http://schemas.microsoft.com/office/powerpoint/2010/main" val="4240140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381000"/>
            <a:ext cx="5105400" cy="792088"/>
          </a:xfrm>
        </p:spPr>
        <p:txBody>
          <a:bodyPr>
            <a:normAutofit fontScale="90000"/>
          </a:bodyPr>
          <a:lstStyle/>
          <a:p>
            <a:r>
              <a:rPr lang="en-US" dirty="0"/>
              <a:t>Balancing Structural and Behavioral Models</a:t>
            </a:r>
          </a:p>
        </p:txBody>
      </p:sp>
      <p:sp>
        <p:nvSpPr>
          <p:cNvPr id="5" name="TextBox 4">
            <a:extLst>
              <a:ext uri="{FF2B5EF4-FFF2-40B4-BE49-F238E27FC236}">
                <a16:creationId xmlns:a16="http://schemas.microsoft.com/office/drawing/2014/main" id="{DE0E8FB5-92FD-4600-AF43-825D0AAA2E80}"/>
              </a:ext>
            </a:extLst>
          </p:cNvPr>
          <p:cNvSpPr txBox="1"/>
          <p:nvPr/>
        </p:nvSpPr>
        <p:spPr>
          <a:xfrm>
            <a:off x="295382" y="6096000"/>
            <a:ext cx="8839200" cy="646331"/>
          </a:xfrm>
          <a:prstGeom prst="rect">
            <a:avLst/>
          </a:prstGeom>
          <a:noFill/>
        </p:spPr>
        <p:txBody>
          <a:bodyPr wrap="square" rtlCol="0">
            <a:spAutoFit/>
          </a:bodyPr>
          <a:lstStyle/>
          <a:p>
            <a:r>
              <a:rPr lang="en-US" dirty="0">
                <a:solidFill>
                  <a:schemeClr val="tx1">
                    <a:lumMod val="65000"/>
                    <a:lumOff val="35000"/>
                  </a:schemeClr>
                </a:solidFill>
              </a:rPr>
              <a:t>A. Dennis et al.,(2015). Systems Analysis and Design An Object-Oriented Approach with UML, 5th ed. ISBN: 978-1-118-80467-4</a:t>
            </a:r>
          </a:p>
        </p:txBody>
      </p:sp>
      <p:sp>
        <p:nvSpPr>
          <p:cNvPr id="9" name="TextBox 8">
            <a:extLst>
              <a:ext uri="{FF2B5EF4-FFF2-40B4-BE49-F238E27FC236}">
                <a16:creationId xmlns:a16="http://schemas.microsoft.com/office/drawing/2014/main" id="{AD52550C-B7FC-43A9-B86E-015423A2F496}"/>
              </a:ext>
            </a:extLst>
          </p:cNvPr>
          <p:cNvSpPr txBox="1"/>
          <p:nvPr/>
        </p:nvSpPr>
        <p:spPr>
          <a:xfrm>
            <a:off x="1066800" y="1600200"/>
            <a:ext cx="7772400" cy="3785652"/>
          </a:xfrm>
          <a:prstGeom prst="rect">
            <a:avLst/>
          </a:prstGeom>
          <a:noFill/>
        </p:spPr>
        <p:txBody>
          <a:bodyPr wrap="square">
            <a:spAutoFit/>
          </a:bodyPr>
          <a:lstStyle/>
          <a:p>
            <a:pPr marL="285750" indent="-285750">
              <a:buFont typeface="Arial" panose="020B0604020202020204" pitchFamily="34" charset="0"/>
              <a:buChar char="•"/>
            </a:pPr>
            <a:r>
              <a:rPr lang="en-US" sz="2000" dirty="0"/>
              <a:t>behavioral state machines represent the life cycle of complex objects, they must be associated with instances (objects) of classes on a class diagram and with a CRC card that represents the class of the instance</a:t>
            </a:r>
          </a:p>
          <a:p>
            <a:pPr marL="285750" indent="-285750">
              <a:buFont typeface="Arial" panose="020B0604020202020204" pitchFamily="34" charset="0"/>
              <a:buChar char="•"/>
            </a:pPr>
            <a:r>
              <a:rPr lang="en-US" sz="2000" dirty="0"/>
              <a:t>communication and sequence diagrams contain objects that must be an instantiation of a class that is represented by a CRC card and is located on a class diagram</a:t>
            </a:r>
          </a:p>
          <a:p>
            <a:pPr marL="285750" indent="-285750">
              <a:buFont typeface="Arial" panose="020B0604020202020204" pitchFamily="34" charset="0"/>
              <a:buChar char="•"/>
            </a:pPr>
            <a:r>
              <a:rPr lang="en-US" sz="2000" dirty="0"/>
              <a:t>messages contained on the sequence and communication diagrams, transitions on behavioral state machines must be associated with responsibilities and associations on CRC cards and operations in classes and associations connected to the classes on class diagrams.</a:t>
            </a:r>
          </a:p>
          <a:p>
            <a:pPr marL="285750" indent="-285750">
              <a:buFont typeface="Arial" panose="020B0604020202020204" pitchFamily="34" charset="0"/>
              <a:buChar char="•"/>
            </a:pPr>
            <a:r>
              <a:rPr lang="en-US" sz="2000" dirty="0"/>
              <a:t>states in a behavioral state machine must be associated with diff </a:t>
            </a:r>
            <a:r>
              <a:rPr lang="en-US" sz="2000" dirty="0" err="1"/>
              <a:t>erent</a:t>
            </a:r>
            <a:r>
              <a:rPr lang="en-US" sz="2000" dirty="0"/>
              <a:t> values of an attribute or set of attributes that describe an object</a:t>
            </a:r>
          </a:p>
        </p:txBody>
      </p:sp>
    </p:spTree>
    <p:extLst>
      <p:ext uri="{BB962C8B-B14F-4D97-AF65-F5344CB8AC3E}">
        <p14:creationId xmlns:p14="http://schemas.microsoft.com/office/powerpoint/2010/main" val="327259262"/>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 PPT 2015</Template>
  <TotalTime>1873</TotalTime>
  <Words>1481</Words>
  <Application>Microsoft Office PowerPoint</Application>
  <PresentationFormat>On-screen Show (4:3)</PresentationFormat>
  <Paragraphs>101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Open Sans</vt:lpstr>
      <vt:lpstr>Template PPT 2015</vt:lpstr>
      <vt:lpstr>Design Model and Strategy Session  23</vt:lpstr>
      <vt:lpstr>Sub Topics</vt:lpstr>
      <vt:lpstr> These slides have been adapted from:  Alan Dennis, Barbara Haley Wixom, David Tegarden (2015). Systems Analysis and Design_ An Object-Oriented Approach with UML, 5th ed. ISBN: 978-1-118-80467-4   Chapter 7 </vt:lpstr>
      <vt:lpstr>PowerPoint Presentation</vt:lpstr>
      <vt:lpstr>Introduction</vt:lpstr>
      <vt:lpstr>Verifying ad Validating analysis model</vt:lpstr>
      <vt:lpstr>Balancing Functional and Structural Models</vt:lpstr>
      <vt:lpstr>Balancing Functional and Behavioral Models</vt:lpstr>
      <vt:lpstr>Balancing Structural and Behavioral Models</vt:lpstr>
      <vt:lpstr>Evolving The Analysis Models Into Design Models</vt:lpstr>
      <vt:lpstr>Evolving The Analysis Models Into Design Models</vt:lpstr>
      <vt:lpstr>Evolving The Analysis Models Into Design Models</vt:lpstr>
      <vt:lpstr>PACKAGES AND PACKAGE DIAGRAMS</vt:lpstr>
      <vt:lpstr>PACKAGES AND PACKAGE DIAGRAMS</vt:lpstr>
      <vt:lpstr>PACKAGES AND PACKAGE DIAGRAMS</vt:lpstr>
      <vt:lpstr>PACKAGES AND PACKAGE DIAGRAMS</vt:lpstr>
      <vt:lpstr>DESIGN STRATEGIES</vt:lpstr>
      <vt:lpstr>Selecting a Design Strategy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Zulfany Erlisa Rasjid</cp:lastModifiedBy>
  <cp:revision>170</cp:revision>
  <dcterms:created xsi:type="dcterms:W3CDTF">2015-05-04T03:33:03Z</dcterms:created>
  <dcterms:modified xsi:type="dcterms:W3CDTF">2021-06-04T10:11:32Z</dcterms:modified>
</cp:coreProperties>
</file>