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3" r:id="rId4"/>
    <p:sldId id="257"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4" r:id="rId25"/>
    <p:sldId id="293" r:id="rId26"/>
    <p:sldId id="295" r:id="rId27"/>
    <p:sldId id="296" r:id="rId28"/>
    <p:sldId id="297" r:id="rId29"/>
    <p:sldId id="298" r:id="rId30"/>
    <p:sldId id="299" r:id="rId31"/>
    <p:sldId id="300" r:id="rId32"/>
    <p:sldId id="301" r:id="rId33"/>
    <p:sldId id="262" r:id="rId34"/>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61"/>
            <p14:sldId id="263"/>
            <p14:sldId id="257"/>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4"/>
            <p14:sldId id="293"/>
            <p14:sldId id="295"/>
            <p14:sldId id="296"/>
            <p14:sldId id="297"/>
            <p14:sldId id="298"/>
            <p14:sldId id="299"/>
            <p14:sldId id="300"/>
            <p14:sldId id="301"/>
            <p14:sldId id="26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676" y="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31/05/2021</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31/05/2021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31/05/2021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31/05/2021</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a:t>Click to edit Master subtitle style</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31/05/2021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31/05/2021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31/05/2021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31/05/2021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31/05/2021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31/05/2021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31/05/2021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31/05/2021</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072313" cy="935038"/>
          </a:xfrm>
          <a:prstGeom prst="rect">
            <a:avLst/>
          </a:prstGeom>
          <a:noFill/>
          <a:ln w="9525">
            <a:noFill/>
            <a:miter lim="800000"/>
            <a:headEnd/>
            <a:tailEnd/>
          </a:ln>
        </p:spPr>
        <p:txBody>
          <a:bodyPr/>
          <a:lstStyle/>
          <a:p>
            <a:pPr>
              <a:spcBef>
                <a:spcPct val="20000"/>
              </a:spcBef>
              <a:tabLst>
                <a:tab pos="1320800" algn="l"/>
                <a:tab pos="2054225" algn="l"/>
              </a:tabLst>
            </a:pPr>
            <a:r>
              <a:rPr lang="en-US" sz="2400" dirty="0">
                <a:solidFill>
                  <a:schemeClr val="bg1"/>
                </a:solidFill>
                <a:latin typeface="Open Sans"/>
              </a:rPr>
              <a:t>Course		: COMP6056</a:t>
            </a:r>
          </a:p>
          <a:p>
            <a:pPr>
              <a:spcBef>
                <a:spcPct val="20000"/>
              </a:spcBef>
              <a:tabLst>
                <a:tab pos="1320800" algn="l"/>
                <a:tab pos="2054225" algn="l"/>
              </a:tabLst>
            </a:pPr>
            <a:r>
              <a:rPr lang="en-US" sz="2400" dirty="0">
                <a:solidFill>
                  <a:schemeClr val="bg1"/>
                </a:solidFill>
                <a:latin typeface="Open Sans"/>
              </a:rPr>
              <a:t>Effective Period	: September 2021</a:t>
            </a:r>
            <a:endParaRPr lang="en-US" sz="1400" dirty="0">
              <a:solidFill>
                <a:schemeClr val="bg1"/>
              </a:solidFill>
              <a:latin typeface="Open Sans"/>
            </a:endParaRPr>
          </a:p>
        </p:txBody>
      </p:sp>
      <p:sp>
        <p:nvSpPr>
          <p:cNvPr id="8" name="Rectangle 6"/>
          <p:cNvSpPr>
            <a:spLocks noGrp="1" noChangeArrowheads="1"/>
          </p:cNvSpPr>
          <p:nvPr>
            <p:ph type="ctrTitle"/>
          </p:nvPr>
        </p:nvSpPr>
        <p:spPr>
          <a:xfrm>
            <a:off x="1676400" y="3352800"/>
            <a:ext cx="7467600" cy="2384425"/>
          </a:xfrm>
          <a:noFill/>
        </p:spPr>
        <p:txBody>
          <a:bodyPr>
            <a:normAutofit/>
          </a:bodyPr>
          <a:lstStyle/>
          <a:p>
            <a:r>
              <a:rPr lang="en-US" sz="4000" dirty="0">
                <a:solidFill>
                  <a:schemeClr val="bg1"/>
                </a:solidFill>
              </a:rPr>
              <a:t>Function and Input Validation</a:t>
            </a:r>
            <a:br>
              <a:rPr lang="en-US" sz="4000" dirty="0">
                <a:solidFill>
                  <a:schemeClr val="bg1"/>
                </a:solidFill>
              </a:rPr>
            </a:br>
            <a:r>
              <a:rPr lang="en-US" sz="2800" dirty="0">
                <a:solidFill>
                  <a:schemeClr val="bg1"/>
                </a:solidFill>
              </a:rPr>
              <a:t>Session  </a:t>
            </a:r>
            <a:r>
              <a:rPr lang="en-US" sz="2800" dirty="0"/>
              <a:t>11</a:t>
            </a:r>
            <a:endParaRPr lang="en-US" sz="2800" dirty="0">
              <a:solidFill>
                <a:schemeClr val="bg1"/>
              </a:solidFill>
            </a:endParaRP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dirty="0"/>
              <a:t>Processing Files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8" name="TextBox 7">
            <a:extLst>
              <a:ext uri="{FF2B5EF4-FFF2-40B4-BE49-F238E27FC236}">
                <a16:creationId xmlns:a16="http://schemas.microsoft.com/office/drawing/2014/main" id="{1BCF5277-488A-4591-BE2A-D36E6B55C393}"/>
              </a:ext>
            </a:extLst>
          </p:cNvPr>
          <p:cNvSpPr txBox="1"/>
          <p:nvPr/>
        </p:nvSpPr>
        <p:spPr>
          <a:xfrm>
            <a:off x="1295400" y="1752600"/>
            <a:ext cx="7239000" cy="830997"/>
          </a:xfrm>
          <a:prstGeom prst="rect">
            <a:avLst/>
          </a:prstGeom>
          <a:noFill/>
        </p:spPr>
        <p:txBody>
          <a:bodyPr wrap="square">
            <a:spAutoFit/>
          </a:bodyPr>
          <a:lstStyle/>
          <a:p>
            <a:pPr marL="342900" indent="-342900">
              <a:buFont typeface="Arial" panose="020B0604020202020204" pitchFamily="34" charset="0"/>
              <a:buChar char="•"/>
            </a:pPr>
            <a:r>
              <a:rPr lang="en-US" sz="2400" dirty="0"/>
              <a:t>The following example shows how we declare a name for an output file in our pseudocode</a:t>
            </a:r>
          </a:p>
        </p:txBody>
      </p:sp>
      <p:sp>
        <p:nvSpPr>
          <p:cNvPr id="6" name="TextBox 5">
            <a:extLst>
              <a:ext uri="{FF2B5EF4-FFF2-40B4-BE49-F238E27FC236}">
                <a16:creationId xmlns:a16="http://schemas.microsoft.com/office/drawing/2014/main" id="{BBCFDFF8-8871-4157-BC85-A825B7E81485}"/>
              </a:ext>
            </a:extLst>
          </p:cNvPr>
          <p:cNvSpPr txBox="1"/>
          <p:nvPr/>
        </p:nvSpPr>
        <p:spPr>
          <a:xfrm>
            <a:off x="2209800" y="2902857"/>
            <a:ext cx="5181600" cy="400110"/>
          </a:xfrm>
          <a:prstGeom prst="rect">
            <a:avLst/>
          </a:prstGeom>
          <a:noFill/>
        </p:spPr>
        <p:txBody>
          <a:bodyPr wrap="square">
            <a:spAutoFit/>
          </a:bodyPr>
          <a:lstStyle/>
          <a:p>
            <a:r>
              <a:rPr lang="en-US" sz="2000" dirty="0">
                <a:latin typeface="Courier New" panose="02070309020205020404" pitchFamily="49" charset="0"/>
                <a:cs typeface="Courier New" panose="02070309020205020404" pitchFamily="49" charset="0"/>
              </a:rPr>
              <a:t>Declare </a:t>
            </a:r>
            <a:r>
              <a:rPr lang="en-US" sz="2000" dirty="0" err="1">
                <a:latin typeface="Courier New" panose="02070309020205020404" pitchFamily="49" charset="0"/>
                <a:cs typeface="Courier New" panose="02070309020205020404" pitchFamily="49" charset="0"/>
              </a:rPr>
              <a:t>OutputFile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customerFile</a:t>
            </a:r>
            <a:endParaRPr lang="en-US" sz="2000"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019CF389-389D-4394-8075-569B96AAD687}"/>
              </a:ext>
            </a:extLst>
          </p:cNvPr>
          <p:cNvSpPr txBox="1"/>
          <p:nvPr/>
        </p:nvSpPr>
        <p:spPr>
          <a:xfrm>
            <a:off x="1295400" y="3514636"/>
            <a:ext cx="7239000" cy="1938992"/>
          </a:xfrm>
          <a:prstGeom prst="rect">
            <a:avLst/>
          </a:prstGeom>
          <a:noFill/>
        </p:spPr>
        <p:txBody>
          <a:bodyPr wrap="square">
            <a:spAutoFit/>
          </a:bodyPr>
          <a:lstStyle/>
          <a:p>
            <a:pPr marL="342900" indent="-342900">
              <a:buFont typeface="Arial" panose="020B0604020202020204" pitchFamily="34" charset="0"/>
              <a:buChar char="•"/>
            </a:pPr>
            <a:r>
              <a:rPr lang="en-US" sz="2400" dirty="0"/>
              <a:t>The word </a:t>
            </a:r>
            <a:r>
              <a:rPr lang="en-US" sz="2400" dirty="0" err="1"/>
              <a:t>OutputFile</a:t>
            </a:r>
            <a:r>
              <a:rPr lang="en-US" sz="2400" dirty="0"/>
              <a:t> indicates the mode in which we will use the file. In our pseudocode, </a:t>
            </a:r>
            <a:r>
              <a:rPr lang="en-US" sz="2400" dirty="0" err="1"/>
              <a:t>OutputFile</a:t>
            </a:r>
            <a:r>
              <a:rPr lang="en-US" sz="2400" dirty="0"/>
              <a:t> indicates that we will be writing data to the file.</a:t>
            </a:r>
          </a:p>
          <a:p>
            <a:pPr marL="342900" indent="-342900">
              <a:buFont typeface="Arial" panose="020B0604020202020204" pitchFamily="34" charset="0"/>
              <a:buChar char="•"/>
            </a:pPr>
            <a:r>
              <a:rPr lang="en-US" sz="2400" dirty="0"/>
              <a:t>The name </a:t>
            </a:r>
            <a:r>
              <a:rPr lang="en-US" sz="2400" dirty="0" err="1"/>
              <a:t>customerFile</a:t>
            </a:r>
            <a:r>
              <a:rPr lang="en-US" sz="2400" dirty="0"/>
              <a:t> is the internal name we will use to work with the output file in our code.</a:t>
            </a:r>
          </a:p>
        </p:txBody>
      </p:sp>
    </p:spTree>
    <p:extLst>
      <p:ext uri="{BB962C8B-B14F-4D97-AF65-F5344CB8AC3E}">
        <p14:creationId xmlns:p14="http://schemas.microsoft.com/office/powerpoint/2010/main" val="3779987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dirty="0"/>
              <a:t>Processing Files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10" name="TextBox 9">
            <a:extLst>
              <a:ext uri="{FF2B5EF4-FFF2-40B4-BE49-F238E27FC236}">
                <a16:creationId xmlns:a16="http://schemas.microsoft.com/office/drawing/2014/main" id="{70443CB5-7D94-42CD-9DD4-8418F0EF28F4}"/>
              </a:ext>
            </a:extLst>
          </p:cNvPr>
          <p:cNvSpPr txBox="1"/>
          <p:nvPr/>
        </p:nvSpPr>
        <p:spPr>
          <a:xfrm>
            <a:off x="2057400" y="2590800"/>
            <a:ext cx="6324600" cy="461665"/>
          </a:xfrm>
          <a:prstGeom prst="rect">
            <a:avLst/>
          </a:prstGeom>
          <a:noFill/>
        </p:spPr>
        <p:txBody>
          <a:bodyPr wrap="square">
            <a:spAutoFit/>
          </a:bodyPr>
          <a:lstStyle/>
          <a:p>
            <a:r>
              <a:rPr lang="en-US" sz="2400" dirty="0">
                <a:latin typeface="Courier New" panose="02070309020205020404" pitchFamily="49" charset="0"/>
                <a:cs typeface="Courier New" panose="02070309020205020404" pitchFamily="49" charset="0"/>
              </a:rPr>
              <a:t>Open </a:t>
            </a:r>
            <a:r>
              <a:rPr lang="en-US" sz="2400" dirty="0" err="1">
                <a:latin typeface="Courier New" panose="02070309020205020404" pitchFamily="49" charset="0"/>
                <a:cs typeface="Courier New" panose="02070309020205020404" pitchFamily="49" charset="0"/>
              </a:rPr>
              <a:t>customerFile</a:t>
            </a:r>
            <a:r>
              <a:rPr lang="en-US" sz="2400" dirty="0">
                <a:latin typeface="Courier New" panose="02070309020205020404" pitchFamily="49" charset="0"/>
                <a:cs typeface="Courier New" panose="02070309020205020404" pitchFamily="49" charset="0"/>
              </a:rPr>
              <a:t> "customers.dat"</a:t>
            </a:r>
          </a:p>
        </p:txBody>
      </p:sp>
      <p:sp>
        <p:nvSpPr>
          <p:cNvPr id="11" name="TextBox 10">
            <a:extLst>
              <a:ext uri="{FF2B5EF4-FFF2-40B4-BE49-F238E27FC236}">
                <a16:creationId xmlns:a16="http://schemas.microsoft.com/office/drawing/2014/main" id="{9E0B300A-78E0-4DA2-B140-9EEF55BDF5D4}"/>
              </a:ext>
            </a:extLst>
          </p:cNvPr>
          <p:cNvSpPr txBox="1"/>
          <p:nvPr/>
        </p:nvSpPr>
        <p:spPr>
          <a:xfrm>
            <a:off x="1295400" y="1752600"/>
            <a:ext cx="7239000" cy="461665"/>
          </a:xfrm>
          <a:prstGeom prst="rect">
            <a:avLst/>
          </a:prstGeom>
          <a:noFill/>
        </p:spPr>
        <p:txBody>
          <a:bodyPr wrap="square">
            <a:spAutoFit/>
          </a:bodyPr>
          <a:lstStyle/>
          <a:p>
            <a:pPr marL="342900" indent="-342900">
              <a:buFont typeface="Arial" panose="020B0604020202020204" pitchFamily="34" charset="0"/>
              <a:buChar char="•"/>
            </a:pPr>
            <a:r>
              <a:rPr lang="en-US" sz="2400" dirty="0"/>
              <a:t>Next step is to open the file</a:t>
            </a:r>
          </a:p>
        </p:txBody>
      </p:sp>
    </p:spTree>
    <p:extLst>
      <p:ext uri="{BB962C8B-B14F-4D97-AF65-F5344CB8AC3E}">
        <p14:creationId xmlns:p14="http://schemas.microsoft.com/office/powerpoint/2010/main" val="4180164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dirty="0"/>
              <a:t>Processing Files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11" name="TextBox 10">
            <a:extLst>
              <a:ext uri="{FF2B5EF4-FFF2-40B4-BE49-F238E27FC236}">
                <a16:creationId xmlns:a16="http://schemas.microsoft.com/office/drawing/2014/main" id="{9E0B300A-78E0-4DA2-B140-9EEF55BDF5D4}"/>
              </a:ext>
            </a:extLst>
          </p:cNvPr>
          <p:cNvSpPr txBox="1"/>
          <p:nvPr/>
        </p:nvSpPr>
        <p:spPr>
          <a:xfrm>
            <a:off x="1295400" y="1752600"/>
            <a:ext cx="7239000" cy="461665"/>
          </a:xfrm>
          <a:prstGeom prst="rect">
            <a:avLst/>
          </a:prstGeom>
          <a:noFill/>
        </p:spPr>
        <p:txBody>
          <a:bodyPr wrap="square">
            <a:spAutoFit/>
          </a:bodyPr>
          <a:lstStyle/>
          <a:p>
            <a:pPr marL="342900" indent="-342900">
              <a:buFont typeface="Arial" panose="020B0604020202020204" pitchFamily="34" charset="0"/>
              <a:buChar char="•"/>
            </a:pPr>
            <a:r>
              <a:rPr lang="en-US" sz="2400" dirty="0"/>
              <a:t>Writing Data to a File</a:t>
            </a:r>
          </a:p>
        </p:txBody>
      </p:sp>
      <p:sp>
        <p:nvSpPr>
          <p:cNvPr id="7" name="TextBox 6">
            <a:extLst>
              <a:ext uri="{FF2B5EF4-FFF2-40B4-BE49-F238E27FC236}">
                <a16:creationId xmlns:a16="http://schemas.microsoft.com/office/drawing/2014/main" id="{F3102B39-450F-4B20-87EF-D1008B45BE31}"/>
              </a:ext>
            </a:extLst>
          </p:cNvPr>
          <p:cNvSpPr txBox="1"/>
          <p:nvPr/>
        </p:nvSpPr>
        <p:spPr>
          <a:xfrm>
            <a:off x="2063821" y="2874173"/>
            <a:ext cx="5321157" cy="400110"/>
          </a:xfrm>
          <a:prstGeom prst="rect">
            <a:avLst/>
          </a:prstGeom>
          <a:noFill/>
        </p:spPr>
        <p:txBody>
          <a:bodyPr wrap="square">
            <a:spAutoFit/>
          </a:bodyPr>
          <a:lstStyle/>
          <a:p>
            <a:r>
              <a:rPr lang="en-US" sz="2000" dirty="0">
                <a:latin typeface="Courier New" panose="02070309020205020404" pitchFamily="49" charset="0"/>
                <a:cs typeface="Courier New" panose="02070309020205020404" pitchFamily="49" charset="0"/>
              </a:rPr>
              <a:t>Write </a:t>
            </a:r>
            <a:r>
              <a:rPr lang="en-US" sz="2000" dirty="0" err="1">
                <a:latin typeface="Courier New" panose="02070309020205020404" pitchFamily="49" charset="0"/>
                <a:cs typeface="Courier New" panose="02070309020205020404" pitchFamily="49" charset="0"/>
              </a:rPr>
              <a:t>customerFile</a:t>
            </a:r>
            <a:r>
              <a:rPr lang="en-US" sz="2000" dirty="0">
                <a:latin typeface="Courier New" panose="02070309020205020404" pitchFamily="49" charset="0"/>
                <a:cs typeface="Courier New" panose="02070309020205020404" pitchFamily="49" charset="0"/>
              </a:rPr>
              <a:t> "Charles Pace"</a:t>
            </a:r>
          </a:p>
        </p:txBody>
      </p:sp>
      <p:sp>
        <p:nvSpPr>
          <p:cNvPr id="9" name="TextBox 8">
            <a:extLst>
              <a:ext uri="{FF2B5EF4-FFF2-40B4-BE49-F238E27FC236}">
                <a16:creationId xmlns:a16="http://schemas.microsoft.com/office/drawing/2014/main" id="{BCA3C507-4D95-4F71-AD37-67B1E6BD86B6}"/>
              </a:ext>
            </a:extLst>
          </p:cNvPr>
          <p:cNvSpPr txBox="1"/>
          <p:nvPr/>
        </p:nvSpPr>
        <p:spPr>
          <a:xfrm>
            <a:off x="2057400" y="3950620"/>
            <a:ext cx="5791199" cy="707886"/>
          </a:xfrm>
          <a:prstGeom prst="rect">
            <a:avLst/>
          </a:prstGeom>
          <a:noFill/>
        </p:spPr>
        <p:txBody>
          <a:bodyPr wrap="square">
            <a:spAutoFit/>
          </a:bodyPr>
          <a:lstStyle/>
          <a:p>
            <a:r>
              <a:rPr lang="en-US" sz="2000" dirty="0">
                <a:latin typeface="Courier New" panose="02070309020205020404" pitchFamily="49" charset="0"/>
                <a:cs typeface="Courier New" panose="02070309020205020404" pitchFamily="49" charset="0"/>
              </a:rPr>
              <a:t>Declare String name = "Charles Pace"</a:t>
            </a:r>
          </a:p>
          <a:p>
            <a:r>
              <a:rPr lang="en-US" sz="2000" dirty="0">
                <a:latin typeface="Courier New" panose="02070309020205020404" pitchFamily="49" charset="0"/>
                <a:cs typeface="Courier New" panose="02070309020205020404" pitchFamily="49" charset="0"/>
              </a:rPr>
              <a:t>Write </a:t>
            </a:r>
            <a:r>
              <a:rPr lang="en-US" sz="2000" dirty="0" err="1">
                <a:latin typeface="Courier New" panose="02070309020205020404" pitchFamily="49" charset="0"/>
                <a:cs typeface="Courier New" panose="02070309020205020404" pitchFamily="49" charset="0"/>
              </a:rPr>
              <a:t>customerFile</a:t>
            </a:r>
            <a:r>
              <a:rPr lang="en-US" sz="2000" dirty="0">
                <a:latin typeface="Courier New" panose="02070309020205020404" pitchFamily="49" charset="0"/>
                <a:cs typeface="Courier New" panose="02070309020205020404" pitchFamily="49" charset="0"/>
              </a:rPr>
              <a:t> name</a:t>
            </a:r>
          </a:p>
        </p:txBody>
      </p:sp>
      <p:sp>
        <p:nvSpPr>
          <p:cNvPr id="12" name="TextBox 11">
            <a:extLst>
              <a:ext uri="{FF2B5EF4-FFF2-40B4-BE49-F238E27FC236}">
                <a16:creationId xmlns:a16="http://schemas.microsoft.com/office/drawing/2014/main" id="{EA50784A-B1E8-4964-8E07-AF19B871CE88}"/>
              </a:ext>
            </a:extLst>
          </p:cNvPr>
          <p:cNvSpPr txBox="1"/>
          <p:nvPr/>
        </p:nvSpPr>
        <p:spPr>
          <a:xfrm>
            <a:off x="2628900" y="3332202"/>
            <a:ext cx="2476500" cy="461665"/>
          </a:xfrm>
          <a:prstGeom prst="rect">
            <a:avLst/>
          </a:prstGeom>
          <a:noFill/>
        </p:spPr>
        <p:txBody>
          <a:bodyPr wrap="square">
            <a:spAutoFit/>
          </a:bodyPr>
          <a:lstStyle/>
          <a:p>
            <a:r>
              <a:rPr lang="en-US" sz="2400" dirty="0"/>
              <a:t>or</a:t>
            </a:r>
          </a:p>
        </p:txBody>
      </p:sp>
    </p:spTree>
    <p:extLst>
      <p:ext uri="{BB962C8B-B14F-4D97-AF65-F5344CB8AC3E}">
        <p14:creationId xmlns:p14="http://schemas.microsoft.com/office/powerpoint/2010/main" val="2108342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dirty="0"/>
              <a:t>Processing Files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11" name="TextBox 10">
            <a:extLst>
              <a:ext uri="{FF2B5EF4-FFF2-40B4-BE49-F238E27FC236}">
                <a16:creationId xmlns:a16="http://schemas.microsoft.com/office/drawing/2014/main" id="{9E0B300A-78E0-4DA2-B140-9EEF55BDF5D4}"/>
              </a:ext>
            </a:extLst>
          </p:cNvPr>
          <p:cNvSpPr txBox="1"/>
          <p:nvPr/>
        </p:nvSpPr>
        <p:spPr>
          <a:xfrm>
            <a:off x="1295400" y="1752600"/>
            <a:ext cx="7239000" cy="461665"/>
          </a:xfrm>
          <a:prstGeom prst="rect">
            <a:avLst/>
          </a:prstGeom>
          <a:noFill/>
        </p:spPr>
        <p:txBody>
          <a:bodyPr wrap="square">
            <a:spAutoFit/>
          </a:bodyPr>
          <a:lstStyle/>
          <a:p>
            <a:pPr marL="342900" indent="-342900">
              <a:buFont typeface="Arial" panose="020B0604020202020204" pitchFamily="34" charset="0"/>
              <a:buChar char="•"/>
            </a:pPr>
            <a:r>
              <a:rPr lang="en-US" sz="2400" dirty="0"/>
              <a:t>Closing an Output File</a:t>
            </a:r>
          </a:p>
        </p:txBody>
      </p:sp>
      <p:sp>
        <p:nvSpPr>
          <p:cNvPr id="10" name="TextBox 9">
            <a:extLst>
              <a:ext uri="{FF2B5EF4-FFF2-40B4-BE49-F238E27FC236}">
                <a16:creationId xmlns:a16="http://schemas.microsoft.com/office/drawing/2014/main" id="{F7ED8AD5-B380-4ADE-AAE3-0734743473DD}"/>
              </a:ext>
            </a:extLst>
          </p:cNvPr>
          <p:cNvSpPr txBox="1"/>
          <p:nvPr/>
        </p:nvSpPr>
        <p:spPr>
          <a:xfrm>
            <a:off x="2286000" y="2241267"/>
            <a:ext cx="4572000" cy="400110"/>
          </a:xfrm>
          <a:prstGeom prst="rect">
            <a:avLst/>
          </a:prstGeom>
          <a:noFill/>
        </p:spPr>
        <p:txBody>
          <a:bodyPr wrap="square">
            <a:spAutoFit/>
          </a:bodyPr>
          <a:lstStyle/>
          <a:p>
            <a:r>
              <a:rPr lang="en-US" sz="2000" dirty="0">
                <a:latin typeface="Courier New" panose="02070309020205020404" pitchFamily="49" charset="0"/>
                <a:cs typeface="Courier New" panose="02070309020205020404" pitchFamily="49" charset="0"/>
              </a:rPr>
              <a:t>Close </a:t>
            </a:r>
            <a:r>
              <a:rPr lang="en-US" sz="2000" dirty="0" err="1">
                <a:latin typeface="Courier New" panose="02070309020205020404" pitchFamily="49" charset="0"/>
                <a:cs typeface="Courier New" panose="02070309020205020404" pitchFamily="49" charset="0"/>
              </a:rPr>
              <a:t>customerFile</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57449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dirty="0"/>
              <a:t>Processing Files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11" name="TextBox 10">
            <a:extLst>
              <a:ext uri="{FF2B5EF4-FFF2-40B4-BE49-F238E27FC236}">
                <a16:creationId xmlns:a16="http://schemas.microsoft.com/office/drawing/2014/main" id="{9E0B300A-78E0-4DA2-B140-9EEF55BDF5D4}"/>
              </a:ext>
            </a:extLst>
          </p:cNvPr>
          <p:cNvSpPr txBox="1"/>
          <p:nvPr/>
        </p:nvSpPr>
        <p:spPr>
          <a:xfrm>
            <a:off x="1295400" y="1422970"/>
            <a:ext cx="7239000" cy="461665"/>
          </a:xfrm>
          <a:prstGeom prst="rect">
            <a:avLst/>
          </a:prstGeom>
          <a:noFill/>
        </p:spPr>
        <p:txBody>
          <a:bodyPr wrap="square">
            <a:spAutoFit/>
          </a:bodyPr>
          <a:lstStyle/>
          <a:p>
            <a:pPr marL="342900" indent="-342900">
              <a:buFont typeface="Arial" panose="020B0604020202020204" pitchFamily="34" charset="0"/>
              <a:buChar char="•"/>
            </a:pPr>
            <a:r>
              <a:rPr lang="en-US" sz="2400" dirty="0"/>
              <a:t>Example</a:t>
            </a:r>
          </a:p>
        </p:txBody>
      </p:sp>
      <p:pic>
        <p:nvPicPr>
          <p:cNvPr id="4" name="Picture 3">
            <a:extLst>
              <a:ext uri="{FF2B5EF4-FFF2-40B4-BE49-F238E27FC236}">
                <a16:creationId xmlns:a16="http://schemas.microsoft.com/office/drawing/2014/main" id="{8D195952-40C8-4E82-B386-9BCB83581DCF}"/>
              </a:ext>
            </a:extLst>
          </p:cNvPr>
          <p:cNvPicPr>
            <a:picLocks noChangeAspect="1"/>
          </p:cNvPicPr>
          <p:nvPr/>
        </p:nvPicPr>
        <p:blipFill>
          <a:blip r:embed="rId2"/>
          <a:stretch>
            <a:fillRect/>
          </a:stretch>
        </p:blipFill>
        <p:spPr>
          <a:xfrm>
            <a:off x="1371600" y="1982117"/>
            <a:ext cx="5686491" cy="3124200"/>
          </a:xfrm>
          <a:prstGeom prst="rect">
            <a:avLst/>
          </a:prstGeom>
        </p:spPr>
      </p:pic>
      <p:pic>
        <p:nvPicPr>
          <p:cNvPr id="7" name="Picture 6">
            <a:extLst>
              <a:ext uri="{FF2B5EF4-FFF2-40B4-BE49-F238E27FC236}">
                <a16:creationId xmlns:a16="http://schemas.microsoft.com/office/drawing/2014/main" id="{56242BD0-C638-4564-9626-F80DD49EBB30}"/>
              </a:ext>
            </a:extLst>
          </p:cNvPr>
          <p:cNvPicPr>
            <a:picLocks noChangeAspect="1"/>
          </p:cNvPicPr>
          <p:nvPr/>
        </p:nvPicPr>
        <p:blipFill>
          <a:blip r:embed="rId3"/>
          <a:stretch>
            <a:fillRect/>
          </a:stretch>
        </p:blipFill>
        <p:spPr>
          <a:xfrm>
            <a:off x="2434547" y="5263616"/>
            <a:ext cx="4274906" cy="1260246"/>
          </a:xfrm>
          <a:prstGeom prst="rect">
            <a:avLst/>
          </a:prstGeom>
        </p:spPr>
      </p:pic>
    </p:spTree>
    <p:extLst>
      <p:ext uri="{BB962C8B-B14F-4D97-AF65-F5344CB8AC3E}">
        <p14:creationId xmlns:p14="http://schemas.microsoft.com/office/powerpoint/2010/main" val="1312654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dirty="0"/>
              <a:t>Processing Files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7" name="TextBox 6">
            <a:extLst>
              <a:ext uri="{FF2B5EF4-FFF2-40B4-BE49-F238E27FC236}">
                <a16:creationId xmlns:a16="http://schemas.microsoft.com/office/drawing/2014/main" id="{63281437-4CB7-4FAA-A8E2-B3C69DEBBB06}"/>
              </a:ext>
            </a:extLst>
          </p:cNvPr>
          <p:cNvSpPr txBox="1"/>
          <p:nvPr/>
        </p:nvSpPr>
        <p:spPr>
          <a:xfrm>
            <a:off x="1447800" y="1600200"/>
            <a:ext cx="4572000" cy="461665"/>
          </a:xfrm>
          <a:prstGeom prst="rect">
            <a:avLst/>
          </a:prstGeom>
          <a:noFill/>
        </p:spPr>
        <p:txBody>
          <a:bodyPr wrap="square">
            <a:spAutoFit/>
          </a:bodyPr>
          <a:lstStyle/>
          <a:p>
            <a:pPr marL="285750" indent="-285750">
              <a:buFont typeface="Arial" panose="020B0604020202020204" pitchFamily="34" charset="0"/>
              <a:buChar char="•"/>
            </a:pPr>
            <a:r>
              <a:rPr lang="en-US" sz="2400" dirty="0"/>
              <a:t>Delimiters and the EOF Marker</a:t>
            </a:r>
          </a:p>
        </p:txBody>
      </p:sp>
      <p:pic>
        <p:nvPicPr>
          <p:cNvPr id="8" name="Picture 7">
            <a:extLst>
              <a:ext uri="{FF2B5EF4-FFF2-40B4-BE49-F238E27FC236}">
                <a16:creationId xmlns:a16="http://schemas.microsoft.com/office/drawing/2014/main" id="{A85297AB-7A2C-4F27-A59C-F198B0E0975F}"/>
              </a:ext>
            </a:extLst>
          </p:cNvPr>
          <p:cNvPicPr>
            <a:picLocks noChangeAspect="1"/>
          </p:cNvPicPr>
          <p:nvPr/>
        </p:nvPicPr>
        <p:blipFill>
          <a:blip r:embed="rId2"/>
          <a:stretch>
            <a:fillRect/>
          </a:stretch>
        </p:blipFill>
        <p:spPr>
          <a:xfrm>
            <a:off x="1676400" y="2458528"/>
            <a:ext cx="6553200" cy="1310338"/>
          </a:xfrm>
          <a:prstGeom prst="rect">
            <a:avLst/>
          </a:prstGeom>
        </p:spPr>
      </p:pic>
    </p:spTree>
    <p:extLst>
      <p:ext uri="{BB962C8B-B14F-4D97-AF65-F5344CB8AC3E}">
        <p14:creationId xmlns:p14="http://schemas.microsoft.com/office/powerpoint/2010/main" val="2682299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dirty="0"/>
              <a:t>Processing Files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7" name="TextBox 6">
            <a:extLst>
              <a:ext uri="{FF2B5EF4-FFF2-40B4-BE49-F238E27FC236}">
                <a16:creationId xmlns:a16="http://schemas.microsoft.com/office/drawing/2014/main" id="{63281437-4CB7-4FAA-A8E2-B3C69DEBBB06}"/>
              </a:ext>
            </a:extLst>
          </p:cNvPr>
          <p:cNvSpPr txBox="1"/>
          <p:nvPr/>
        </p:nvSpPr>
        <p:spPr>
          <a:xfrm>
            <a:off x="1447800" y="1600200"/>
            <a:ext cx="4572000" cy="461665"/>
          </a:xfrm>
          <a:prstGeom prst="rect">
            <a:avLst/>
          </a:prstGeom>
          <a:noFill/>
        </p:spPr>
        <p:txBody>
          <a:bodyPr wrap="square">
            <a:spAutoFit/>
          </a:bodyPr>
          <a:lstStyle/>
          <a:p>
            <a:pPr marL="285750" indent="-285750">
              <a:buFont typeface="Arial" panose="020B0604020202020204" pitchFamily="34" charset="0"/>
              <a:buChar char="•"/>
            </a:pPr>
            <a:r>
              <a:rPr lang="en-US" sz="2400" dirty="0"/>
              <a:t>Reading Data from a File</a:t>
            </a:r>
          </a:p>
        </p:txBody>
      </p:sp>
      <p:sp>
        <p:nvSpPr>
          <p:cNvPr id="9" name="TextBox 8">
            <a:extLst>
              <a:ext uri="{FF2B5EF4-FFF2-40B4-BE49-F238E27FC236}">
                <a16:creationId xmlns:a16="http://schemas.microsoft.com/office/drawing/2014/main" id="{74ACB0ED-F5AF-42C8-9A57-0A904BC2DD0C}"/>
              </a:ext>
            </a:extLst>
          </p:cNvPr>
          <p:cNvSpPr txBox="1"/>
          <p:nvPr/>
        </p:nvSpPr>
        <p:spPr>
          <a:xfrm>
            <a:off x="2209800" y="2336577"/>
            <a:ext cx="5410200" cy="1015663"/>
          </a:xfrm>
          <a:prstGeom prst="rect">
            <a:avLst/>
          </a:prstGeom>
          <a:noFill/>
        </p:spPr>
        <p:txBody>
          <a:bodyPr wrap="square">
            <a:spAutoFit/>
          </a:bodyPr>
          <a:lstStyle/>
          <a:p>
            <a:r>
              <a:rPr lang="en-US" sz="2000" dirty="0">
                <a:latin typeface="Courier New" panose="02070309020205020404" pitchFamily="49" charset="0"/>
                <a:cs typeface="Courier New" panose="02070309020205020404" pitchFamily="49" charset="0"/>
              </a:rPr>
              <a:t>Declare </a:t>
            </a:r>
            <a:r>
              <a:rPr lang="en-US" sz="2000" dirty="0" err="1">
                <a:latin typeface="Courier New" panose="02070309020205020404" pitchFamily="49" charset="0"/>
                <a:cs typeface="Courier New" panose="02070309020205020404" pitchFamily="49" charset="0"/>
              </a:rPr>
              <a:t>InputFile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inventoryFile</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Open </a:t>
            </a:r>
            <a:r>
              <a:rPr lang="en-US" sz="2000" dirty="0" err="1">
                <a:latin typeface="Courier New" panose="02070309020205020404" pitchFamily="49" charset="0"/>
                <a:cs typeface="Courier New" panose="02070309020205020404" pitchFamily="49" charset="0"/>
              </a:rPr>
              <a:t>inventoryFile</a:t>
            </a:r>
            <a:r>
              <a:rPr lang="en-US" sz="2000" dirty="0">
                <a:latin typeface="Courier New" panose="02070309020205020404" pitchFamily="49" charset="0"/>
                <a:cs typeface="Courier New" panose="02070309020205020404" pitchFamily="49" charset="0"/>
              </a:rPr>
              <a:t> "inventory.dat“</a:t>
            </a:r>
          </a:p>
          <a:p>
            <a:r>
              <a:rPr lang="en-US" sz="2000" dirty="0">
                <a:latin typeface="Courier New" panose="02070309020205020404" pitchFamily="49" charset="0"/>
                <a:cs typeface="Courier New" panose="02070309020205020404" pitchFamily="49" charset="0"/>
              </a:rPr>
              <a:t>Read </a:t>
            </a:r>
            <a:r>
              <a:rPr lang="en-US" sz="2000" dirty="0" err="1">
                <a:latin typeface="Courier New" panose="02070309020205020404" pitchFamily="49" charset="0"/>
                <a:cs typeface="Courier New" panose="02070309020205020404" pitchFamily="49" charset="0"/>
              </a:rPr>
              <a:t>inventoryFile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itemName</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00035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dirty="0"/>
              <a:t>Processing Files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7" name="TextBox 6">
            <a:extLst>
              <a:ext uri="{FF2B5EF4-FFF2-40B4-BE49-F238E27FC236}">
                <a16:creationId xmlns:a16="http://schemas.microsoft.com/office/drawing/2014/main" id="{63281437-4CB7-4FAA-A8E2-B3C69DEBBB06}"/>
              </a:ext>
            </a:extLst>
          </p:cNvPr>
          <p:cNvSpPr txBox="1"/>
          <p:nvPr/>
        </p:nvSpPr>
        <p:spPr>
          <a:xfrm>
            <a:off x="1447800" y="1600200"/>
            <a:ext cx="4572000" cy="461665"/>
          </a:xfrm>
          <a:prstGeom prst="rect">
            <a:avLst/>
          </a:prstGeom>
          <a:noFill/>
        </p:spPr>
        <p:txBody>
          <a:bodyPr wrap="square">
            <a:spAutoFit/>
          </a:bodyPr>
          <a:lstStyle/>
          <a:p>
            <a:pPr marL="285750" indent="-285750">
              <a:buFont typeface="Arial" panose="020B0604020202020204" pitchFamily="34" charset="0"/>
              <a:buChar char="•"/>
            </a:pPr>
            <a:r>
              <a:rPr lang="en-US" sz="2400" dirty="0"/>
              <a:t>Closing the File</a:t>
            </a:r>
          </a:p>
        </p:txBody>
      </p:sp>
      <p:sp>
        <p:nvSpPr>
          <p:cNvPr id="9" name="TextBox 8">
            <a:extLst>
              <a:ext uri="{FF2B5EF4-FFF2-40B4-BE49-F238E27FC236}">
                <a16:creationId xmlns:a16="http://schemas.microsoft.com/office/drawing/2014/main" id="{74ACB0ED-F5AF-42C8-9A57-0A904BC2DD0C}"/>
              </a:ext>
            </a:extLst>
          </p:cNvPr>
          <p:cNvSpPr txBox="1"/>
          <p:nvPr/>
        </p:nvSpPr>
        <p:spPr>
          <a:xfrm>
            <a:off x="2209800" y="2336577"/>
            <a:ext cx="5410200" cy="400110"/>
          </a:xfrm>
          <a:prstGeom prst="rect">
            <a:avLst/>
          </a:prstGeom>
          <a:noFill/>
        </p:spPr>
        <p:txBody>
          <a:bodyPr wrap="square">
            <a:spAutoFit/>
          </a:bodyPr>
          <a:lstStyle/>
          <a:p>
            <a:r>
              <a:rPr lang="en-US" sz="2000" dirty="0">
                <a:latin typeface="Courier New" panose="02070309020205020404" pitchFamily="49" charset="0"/>
                <a:cs typeface="Courier New" panose="02070309020205020404" pitchFamily="49" charset="0"/>
              </a:rPr>
              <a:t>Close </a:t>
            </a:r>
            <a:r>
              <a:rPr lang="en-US" sz="2000" dirty="0" err="1">
                <a:latin typeface="Courier New" panose="02070309020205020404" pitchFamily="49" charset="0"/>
                <a:cs typeface="Courier New" panose="02070309020205020404" pitchFamily="49" charset="0"/>
              </a:rPr>
              <a:t>inventoryFile</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1613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dirty="0"/>
              <a:t>Processing Files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7" name="TextBox 6">
            <a:extLst>
              <a:ext uri="{FF2B5EF4-FFF2-40B4-BE49-F238E27FC236}">
                <a16:creationId xmlns:a16="http://schemas.microsoft.com/office/drawing/2014/main" id="{63281437-4CB7-4FAA-A8E2-B3C69DEBBB06}"/>
              </a:ext>
            </a:extLst>
          </p:cNvPr>
          <p:cNvSpPr txBox="1"/>
          <p:nvPr/>
        </p:nvSpPr>
        <p:spPr>
          <a:xfrm>
            <a:off x="1447800" y="1325488"/>
            <a:ext cx="4572000" cy="461665"/>
          </a:xfrm>
          <a:prstGeom prst="rect">
            <a:avLst/>
          </a:prstGeom>
          <a:noFill/>
        </p:spPr>
        <p:txBody>
          <a:bodyPr wrap="square">
            <a:spAutoFit/>
          </a:bodyPr>
          <a:lstStyle/>
          <a:p>
            <a:pPr marL="285750" indent="-285750">
              <a:buFont typeface="Arial" panose="020B0604020202020204" pitchFamily="34" charset="0"/>
              <a:buChar char="•"/>
            </a:pPr>
            <a:r>
              <a:rPr lang="en-US" sz="2400" dirty="0"/>
              <a:t>Example</a:t>
            </a:r>
          </a:p>
        </p:txBody>
      </p:sp>
      <p:sp>
        <p:nvSpPr>
          <p:cNvPr id="9" name="TextBox 8">
            <a:extLst>
              <a:ext uri="{FF2B5EF4-FFF2-40B4-BE49-F238E27FC236}">
                <a16:creationId xmlns:a16="http://schemas.microsoft.com/office/drawing/2014/main" id="{74ACB0ED-F5AF-42C8-9A57-0A904BC2DD0C}"/>
              </a:ext>
            </a:extLst>
          </p:cNvPr>
          <p:cNvSpPr txBox="1"/>
          <p:nvPr/>
        </p:nvSpPr>
        <p:spPr>
          <a:xfrm>
            <a:off x="1257300" y="1905000"/>
            <a:ext cx="6934200" cy="4708981"/>
          </a:xfrm>
          <a:prstGeom prst="rect">
            <a:avLst/>
          </a:prstGeom>
          <a:noFill/>
        </p:spPr>
        <p:txBody>
          <a:bodyPr wrap="square">
            <a:spAutoFit/>
          </a:bodyPr>
          <a:lstStyle/>
          <a:p>
            <a:r>
              <a:rPr lang="en-US" sz="1200" dirty="0">
                <a:latin typeface="Courier New" panose="02070309020205020404" pitchFamily="49" charset="0"/>
                <a:cs typeface="Courier New" panose="02070309020205020404" pitchFamily="49" charset="0"/>
              </a:rPr>
              <a:t>1 // Declare an internal name for an input file.</a:t>
            </a:r>
          </a:p>
          <a:p>
            <a:r>
              <a:rPr lang="en-US" sz="1200" dirty="0">
                <a:latin typeface="Courier New" panose="02070309020205020404" pitchFamily="49" charset="0"/>
                <a:cs typeface="Courier New" panose="02070309020205020404" pitchFamily="49" charset="0"/>
              </a:rPr>
              <a:t>2 Declare </a:t>
            </a:r>
            <a:r>
              <a:rPr lang="en-US" sz="1200" dirty="0" err="1">
                <a:latin typeface="Courier New" panose="02070309020205020404" pitchFamily="49" charset="0"/>
                <a:cs typeface="Courier New" panose="02070309020205020404" pitchFamily="49" charset="0"/>
              </a:rPr>
              <a:t>InputFile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myFile</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3</a:t>
            </a:r>
          </a:p>
          <a:p>
            <a:r>
              <a:rPr lang="en-US" sz="1200" dirty="0">
                <a:latin typeface="Courier New" panose="02070309020205020404" pitchFamily="49" charset="0"/>
                <a:cs typeface="Courier New" panose="02070309020205020404" pitchFamily="49" charset="0"/>
              </a:rPr>
              <a:t>4 // Declare three variables to hold values</a:t>
            </a:r>
          </a:p>
          <a:p>
            <a:r>
              <a:rPr lang="en-US" sz="1200" dirty="0">
                <a:latin typeface="Courier New" panose="02070309020205020404" pitchFamily="49" charset="0"/>
                <a:cs typeface="Courier New" panose="02070309020205020404" pitchFamily="49" charset="0"/>
              </a:rPr>
              <a:t>5 // that will be read from the file.</a:t>
            </a:r>
          </a:p>
          <a:p>
            <a:r>
              <a:rPr lang="en-US" sz="1200" dirty="0">
                <a:latin typeface="Courier New" panose="02070309020205020404" pitchFamily="49" charset="0"/>
                <a:cs typeface="Courier New" panose="02070309020205020404" pitchFamily="49" charset="0"/>
              </a:rPr>
              <a:t>6 Declare String name1, name2, name3</a:t>
            </a:r>
          </a:p>
          <a:p>
            <a:r>
              <a:rPr lang="en-US" sz="1200" dirty="0">
                <a:latin typeface="Courier New" panose="02070309020205020404" pitchFamily="49" charset="0"/>
                <a:cs typeface="Courier New" panose="02070309020205020404" pitchFamily="49" charset="0"/>
              </a:rPr>
              <a:t>7</a:t>
            </a:r>
          </a:p>
          <a:p>
            <a:r>
              <a:rPr lang="en-US" sz="1200" dirty="0">
                <a:latin typeface="Courier New" panose="02070309020205020404" pitchFamily="49" charset="0"/>
                <a:cs typeface="Courier New" panose="02070309020205020404" pitchFamily="49" charset="0"/>
              </a:rPr>
              <a:t>8 // Open a file named philosophers.dat on</a:t>
            </a:r>
          </a:p>
          <a:p>
            <a:r>
              <a:rPr lang="en-US" sz="1200" dirty="0">
                <a:latin typeface="Courier New" panose="02070309020205020404" pitchFamily="49" charset="0"/>
                <a:cs typeface="Courier New" panose="02070309020205020404" pitchFamily="49" charset="0"/>
              </a:rPr>
              <a:t>9 // the disk.</a:t>
            </a:r>
          </a:p>
          <a:p>
            <a:r>
              <a:rPr lang="en-US" sz="1200" dirty="0">
                <a:latin typeface="Courier New" panose="02070309020205020404" pitchFamily="49" charset="0"/>
                <a:cs typeface="Courier New" panose="02070309020205020404" pitchFamily="49" charset="0"/>
              </a:rPr>
              <a:t>10 Open </a:t>
            </a:r>
            <a:r>
              <a:rPr lang="en-US" sz="1200" dirty="0" err="1">
                <a:latin typeface="Courier New" panose="02070309020205020404" pitchFamily="49" charset="0"/>
                <a:cs typeface="Courier New" panose="02070309020205020404" pitchFamily="49" charset="0"/>
              </a:rPr>
              <a:t>myFile</a:t>
            </a:r>
            <a:r>
              <a:rPr lang="en-US" sz="1200" dirty="0">
                <a:latin typeface="Courier New" panose="02070309020205020404" pitchFamily="49" charset="0"/>
                <a:cs typeface="Courier New" panose="02070309020205020404" pitchFamily="49" charset="0"/>
              </a:rPr>
              <a:t> "philosophers.dat"</a:t>
            </a:r>
          </a:p>
          <a:p>
            <a:r>
              <a:rPr lang="en-US" sz="1200" dirty="0">
                <a:latin typeface="Courier New" panose="02070309020205020404" pitchFamily="49" charset="0"/>
                <a:cs typeface="Courier New" panose="02070309020205020404" pitchFamily="49" charset="0"/>
              </a:rPr>
              <a:t>11</a:t>
            </a:r>
          </a:p>
          <a:p>
            <a:r>
              <a:rPr lang="en-US" sz="1200" dirty="0">
                <a:latin typeface="Courier New" panose="02070309020205020404" pitchFamily="49" charset="0"/>
                <a:cs typeface="Courier New" panose="02070309020205020404" pitchFamily="49" charset="0"/>
              </a:rPr>
              <a:t>12 // Read the names of three philosophers</a:t>
            </a:r>
          </a:p>
          <a:p>
            <a:r>
              <a:rPr lang="en-US" sz="1200" dirty="0">
                <a:latin typeface="Courier New" panose="02070309020205020404" pitchFamily="49" charset="0"/>
                <a:cs typeface="Courier New" panose="02070309020205020404" pitchFamily="49" charset="0"/>
              </a:rPr>
              <a:t>13 // from the file into the variables.</a:t>
            </a:r>
          </a:p>
          <a:p>
            <a:r>
              <a:rPr lang="en-US" sz="1200" dirty="0">
                <a:latin typeface="Courier New" panose="02070309020205020404" pitchFamily="49" charset="0"/>
                <a:cs typeface="Courier New" panose="02070309020205020404" pitchFamily="49" charset="0"/>
              </a:rPr>
              <a:t>14 Read </a:t>
            </a:r>
            <a:r>
              <a:rPr lang="en-US" sz="1200" dirty="0" err="1">
                <a:latin typeface="Courier New" panose="02070309020205020404" pitchFamily="49" charset="0"/>
                <a:cs typeface="Courier New" panose="02070309020205020404" pitchFamily="49" charset="0"/>
              </a:rPr>
              <a:t>myFile</a:t>
            </a:r>
            <a:r>
              <a:rPr lang="en-US" sz="1200" dirty="0">
                <a:latin typeface="Courier New" panose="02070309020205020404" pitchFamily="49" charset="0"/>
                <a:cs typeface="Courier New" panose="02070309020205020404" pitchFamily="49" charset="0"/>
              </a:rPr>
              <a:t> name1</a:t>
            </a:r>
          </a:p>
          <a:p>
            <a:r>
              <a:rPr lang="en-US" sz="1200" dirty="0">
                <a:latin typeface="Courier New" panose="02070309020205020404" pitchFamily="49" charset="0"/>
                <a:cs typeface="Courier New" panose="02070309020205020404" pitchFamily="49" charset="0"/>
              </a:rPr>
              <a:t>15 Read </a:t>
            </a:r>
            <a:r>
              <a:rPr lang="en-US" sz="1200" dirty="0" err="1">
                <a:latin typeface="Courier New" panose="02070309020205020404" pitchFamily="49" charset="0"/>
                <a:cs typeface="Courier New" panose="02070309020205020404" pitchFamily="49" charset="0"/>
              </a:rPr>
              <a:t>myFile</a:t>
            </a:r>
            <a:r>
              <a:rPr lang="en-US" sz="1200" dirty="0">
                <a:latin typeface="Courier New" panose="02070309020205020404" pitchFamily="49" charset="0"/>
                <a:cs typeface="Courier New" panose="02070309020205020404" pitchFamily="49" charset="0"/>
              </a:rPr>
              <a:t> name2</a:t>
            </a:r>
          </a:p>
          <a:p>
            <a:r>
              <a:rPr lang="en-US" sz="1200" dirty="0">
                <a:latin typeface="Courier New" panose="02070309020205020404" pitchFamily="49" charset="0"/>
                <a:cs typeface="Courier New" panose="02070309020205020404" pitchFamily="49" charset="0"/>
              </a:rPr>
              <a:t>16 Read </a:t>
            </a:r>
            <a:r>
              <a:rPr lang="en-US" sz="1200" dirty="0" err="1">
                <a:latin typeface="Courier New" panose="02070309020205020404" pitchFamily="49" charset="0"/>
                <a:cs typeface="Courier New" panose="02070309020205020404" pitchFamily="49" charset="0"/>
              </a:rPr>
              <a:t>myFile</a:t>
            </a:r>
            <a:r>
              <a:rPr lang="en-US" sz="1200" dirty="0">
                <a:latin typeface="Courier New" panose="02070309020205020404" pitchFamily="49" charset="0"/>
                <a:cs typeface="Courier New" panose="02070309020205020404" pitchFamily="49" charset="0"/>
              </a:rPr>
              <a:t> name3</a:t>
            </a:r>
          </a:p>
          <a:p>
            <a:r>
              <a:rPr lang="en-US" sz="1200" dirty="0">
                <a:latin typeface="Courier New" panose="02070309020205020404" pitchFamily="49" charset="0"/>
                <a:cs typeface="Courier New" panose="02070309020205020404" pitchFamily="49" charset="0"/>
              </a:rPr>
              <a:t>17</a:t>
            </a:r>
          </a:p>
          <a:p>
            <a:r>
              <a:rPr lang="en-US" sz="1200" dirty="0">
                <a:latin typeface="Courier New" panose="02070309020205020404" pitchFamily="49" charset="0"/>
                <a:cs typeface="Courier New" panose="02070309020205020404" pitchFamily="49" charset="0"/>
              </a:rPr>
              <a:t>18 // Close the file.</a:t>
            </a:r>
          </a:p>
          <a:p>
            <a:r>
              <a:rPr lang="en-US" sz="1200" dirty="0">
                <a:latin typeface="Courier New" panose="02070309020205020404" pitchFamily="49" charset="0"/>
                <a:cs typeface="Courier New" panose="02070309020205020404" pitchFamily="49" charset="0"/>
              </a:rPr>
              <a:t>19 Close </a:t>
            </a:r>
            <a:r>
              <a:rPr lang="en-US" sz="1200" dirty="0" err="1">
                <a:latin typeface="Courier New" panose="02070309020205020404" pitchFamily="49" charset="0"/>
                <a:cs typeface="Courier New" panose="02070309020205020404" pitchFamily="49" charset="0"/>
              </a:rPr>
              <a:t>myFile</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20</a:t>
            </a:r>
          </a:p>
          <a:p>
            <a:r>
              <a:rPr lang="en-US" sz="1200" dirty="0">
                <a:latin typeface="Courier New" panose="02070309020205020404" pitchFamily="49" charset="0"/>
                <a:cs typeface="Courier New" panose="02070309020205020404" pitchFamily="49" charset="0"/>
              </a:rPr>
              <a:t>21 // Display the names that were read.</a:t>
            </a:r>
          </a:p>
          <a:p>
            <a:r>
              <a:rPr lang="en-US" sz="1200" dirty="0">
                <a:latin typeface="Courier New" panose="02070309020205020404" pitchFamily="49" charset="0"/>
                <a:cs typeface="Courier New" panose="02070309020205020404" pitchFamily="49" charset="0"/>
              </a:rPr>
              <a:t>22 Display "Here are the names of three philosophers:"</a:t>
            </a:r>
          </a:p>
          <a:p>
            <a:r>
              <a:rPr lang="en-US" sz="1200" dirty="0">
                <a:latin typeface="Courier New" panose="02070309020205020404" pitchFamily="49" charset="0"/>
                <a:cs typeface="Courier New" panose="02070309020205020404" pitchFamily="49" charset="0"/>
              </a:rPr>
              <a:t>23 Display name1</a:t>
            </a:r>
          </a:p>
          <a:p>
            <a:r>
              <a:rPr lang="en-US" sz="1200" dirty="0">
                <a:latin typeface="Courier New" panose="02070309020205020404" pitchFamily="49" charset="0"/>
                <a:cs typeface="Courier New" panose="02070309020205020404" pitchFamily="49" charset="0"/>
              </a:rPr>
              <a:t>24 Display name2</a:t>
            </a:r>
          </a:p>
          <a:p>
            <a:r>
              <a:rPr lang="en-US" sz="1200" dirty="0">
                <a:latin typeface="Courier New" panose="02070309020205020404" pitchFamily="49" charset="0"/>
                <a:cs typeface="Courier New" panose="02070309020205020404" pitchFamily="49" charset="0"/>
              </a:rPr>
              <a:t>25 Display name3</a:t>
            </a:r>
          </a:p>
        </p:txBody>
      </p:sp>
    </p:spTree>
    <p:extLst>
      <p:ext uri="{BB962C8B-B14F-4D97-AF65-F5344CB8AC3E}">
        <p14:creationId xmlns:p14="http://schemas.microsoft.com/office/powerpoint/2010/main" val="2286574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2400" y="303436"/>
            <a:ext cx="5029200" cy="792088"/>
          </a:xfrm>
        </p:spPr>
        <p:txBody>
          <a:bodyPr>
            <a:normAutofit fontScale="90000"/>
          </a:bodyPr>
          <a:lstStyle/>
          <a:p>
            <a:r>
              <a:rPr lang="en-US" dirty="0"/>
              <a:t>Using Loops to Process Files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7" name="TextBox 6">
            <a:extLst>
              <a:ext uri="{FF2B5EF4-FFF2-40B4-BE49-F238E27FC236}">
                <a16:creationId xmlns:a16="http://schemas.microsoft.com/office/drawing/2014/main" id="{63281437-4CB7-4FAA-A8E2-B3C69DEBBB06}"/>
              </a:ext>
            </a:extLst>
          </p:cNvPr>
          <p:cNvSpPr txBox="1"/>
          <p:nvPr/>
        </p:nvSpPr>
        <p:spPr>
          <a:xfrm>
            <a:off x="1447800" y="1325488"/>
            <a:ext cx="4572000" cy="461665"/>
          </a:xfrm>
          <a:prstGeom prst="rect">
            <a:avLst/>
          </a:prstGeom>
          <a:noFill/>
        </p:spPr>
        <p:txBody>
          <a:bodyPr wrap="square">
            <a:spAutoFit/>
          </a:bodyPr>
          <a:lstStyle/>
          <a:p>
            <a:pPr marL="285750" indent="-285750">
              <a:buFont typeface="Arial" panose="020B0604020202020204" pitchFamily="34" charset="0"/>
              <a:buChar char="•"/>
            </a:pPr>
            <a:r>
              <a:rPr lang="en-US" sz="2400" dirty="0"/>
              <a:t>Example</a:t>
            </a:r>
          </a:p>
        </p:txBody>
      </p:sp>
      <p:sp>
        <p:nvSpPr>
          <p:cNvPr id="8" name="TextBox 7">
            <a:extLst>
              <a:ext uri="{FF2B5EF4-FFF2-40B4-BE49-F238E27FC236}">
                <a16:creationId xmlns:a16="http://schemas.microsoft.com/office/drawing/2014/main" id="{585AD408-E760-4B4E-ADC7-19300A2231C8}"/>
              </a:ext>
            </a:extLst>
          </p:cNvPr>
          <p:cNvSpPr txBox="1"/>
          <p:nvPr/>
        </p:nvSpPr>
        <p:spPr>
          <a:xfrm>
            <a:off x="3276600" y="1164496"/>
            <a:ext cx="4724400" cy="5262979"/>
          </a:xfrm>
          <a:prstGeom prst="rect">
            <a:avLst/>
          </a:prstGeom>
          <a:noFill/>
        </p:spPr>
        <p:txBody>
          <a:bodyPr wrap="square">
            <a:spAutoFit/>
          </a:bodyPr>
          <a:lstStyle/>
          <a:p>
            <a:r>
              <a:rPr lang="en-US" sz="1600" dirty="0"/>
              <a:t>1 // Declare an input file.</a:t>
            </a:r>
          </a:p>
          <a:p>
            <a:r>
              <a:rPr lang="en-US" sz="1600" dirty="0"/>
              <a:t>2 Declare </a:t>
            </a:r>
            <a:r>
              <a:rPr lang="en-US" sz="1600" dirty="0" err="1"/>
              <a:t>InputFile</a:t>
            </a:r>
            <a:r>
              <a:rPr lang="en-US" sz="1600" dirty="0"/>
              <a:t> </a:t>
            </a:r>
            <a:r>
              <a:rPr lang="en-US" sz="1600" dirty="0" err="1"/>
              <a:t>salesFile</a:t>
            </a:r>
            <a:endParaRPr lang="en-US" sz="1600" dirty="0"/>
          </a:p>
          <a:p>
            <a:r>
              <a:rPr lang="en-US" sz="1600" dirty="0"/>
              <a:t>3</a:t>
            </a:r>
          </a:p>
          <a:p>
            <a:r>
              <a:rPr lang="en-US" sz="1600" dirty="0"/>
              <a:t>4 // Declare a variable to hold a sales amount</a:t>
            </a:r>
          </a:p>
          <a:p>
            <a:r>
              <a:rPr lang="en-US" sz="1600" dirty="0"/>
              <a:t>5 // that is read from the file.</a:t>
            </a:r>
          </a:p>
          <a:p>
            <a:r>
              <a:rPr lang="en-US" sz="1600" dirty="0"/>
              <a:t>6 Declare Real sales</a:t>
            </a:r>
          </a:p>
          <a:p>
            <a:r>
              <a:rPr lang="en-US" sz="1600" dirty="0"/>
              <a:t>7</a:t>
            </a:r>
          </a:p>
          <a:p>
            <a:r>
              <a:rPr lang="en-US" sz="1600" dirty="0"/>
              <a:t>8 // Open the sales.dat file.</a:t>
            </a:r>
          </a:p>
          <a:p>
            <a:r>
              <a:rPr lang="en-US" sz="1600" dirty="0"/>
              <a:t>9 Open </a:t>
            </a:r>
            <a:r>
              <a:rPr lang="en-US" sz="1600" dirty="0" err="1"/>
              <a:t>salesFile</a:t>
            </a:r>
            <a:r>
              <a:rPr lang="en-US" sz="1600" dirty="0"/>
              <a:t> "sales.dat"</a:t>
            </a:r>
          </a:p>
          <a:p>
            <a:r>
              <a:rPr lang="en-US" sz="1600" dirty="0"/>
              <a:t>10</a:t>
            </a:r>
          </a:p>
          <a:p>
            <a:r>
              <a:rPr lang="en-US" sz="1600" dirty="0"/>
              <a:t>11 Display "Here are the sales amounts:"</a:t>
            </a:r>
          </a:p>
          <a:p>
            <a:r>
              <a:rPr lang="en-US" sz="1600" dirty="0"/>
              <a:t>12</a:t>
            </a:r>
          </a:p>
          <a:p>
            <a:r>
              <a:rPr lang="en-US" sz="1600" dirty="0"/>
              <a:t>13 // Read all of the items in the file</a:t>
            </a:r>
          </a:p>
          <a:p>
            <a:r>
              <a:rPr lang="en-US" sz="1600" dirty="0"/>
              <a:t>14 // and display them.</a:t>
            </a:r>
          </a:p>
          <a:p>
            <a:r>
              <a:rPr lang="en-US" sz="1600" dirty="0"/>
              <a:t>15 While NOT </a:t>
            </a:r>
            <a:r>
              <a:rPr lang="en-US" sz="1600" dirty="0" err="1"/>
              <a:t>eof</a:t>
            </a:r>
            <a:r>
              <a:rPr lang="en-US" sz="1600" dirty="0"/>
              <a:t>(</a:t>
            </a:r>
            <a:r>
              <a:rPr lang="en-US" sz="1600" dirty="0" err="1"/>
              <a:t>salesFile</a:t>
            </a:r>
            <a:r>
              <a:rPr lang="en-US" sz="1600" dirty="0"/>
              <a:t>)</a:t>
            </a:r>
          </a:p>
          <a:p>
            <a:r>
              <a:rPr lang="en-US" sz="1600" dirty="0"/>
              <a:t>16 Read </a:t>
            </a:r>
            <a:r>
              <a:rPr lang="en-US" sz="1600" dirty="0" err="1"/>
              <a:t>salesFile</a:t>
            </a:r>
            <a:r>
              <a:rPr lang="en-US" sz="1600" dirty="0"/>
              <a:t> sales</a:t>
            </a:r>
          </a:p>
          <a:p>
            <a:r>
              <a:rPr lang="en-US" sz="1600" dirty="0"/>
              <a:t>17 Display </a:t>
            </a:r>
            <a:r>
              <a:rPr lang="en-US" sz="1600" dirty="0" err="1"/>
              <a:t>currencyFormat</a:t>
            </a:r>
            <a:r>
              <a:rPr lang="en-US" sz="1600" dirty="0"/>
              <a:t>(sales)</a:t>
            </a:r>
          </a:p>
          <a:p>
            <a:r>
              <a:rPr lang="en-US" sz="1600" dirty="0"/>
              <a:t>18 End While</a:t>
            </a:r>
          </a:p>
          <a:p>
            <a:r>
              <a:rPr lang="en-US" sz="1600" dirty="0"/>
              <a:t>19</a:t>
            </a:r>
          </a:p>
          <a:p>
            <a:r>
              <a:rPr lang="en-US" sz="1600" dirty="0"/>
              <a:t>20 // Close the file.</a:t>
            </a:r>
          </a:p>
          <a:p>
            <a:r>
              <a:rPr lang="en-US" sz="1600" dirty="0"/>
              <a:t>21 Close </a:t>
            </a:r>
            <a:r>
              <a:rPr lang="en-US" sz="1600" dirty="0" err="1"/>
              <a:t>salesFile</a:t>
            </a:r>
            <a:endParaRPr lang="en-US" sz="1600" dirty="0"/>
          </a:p>
        </p:txBody>
      </p:sp>
      <p:sp>
        <p:nvSpPr>
          <p:cNvPr id="6" name="Oval 5">
            <a:extLst>
              <a:ext uri="{FF2B5EF4-FFF2-40B4-BE49-F238E27FC236}">
                <a16:creationId xmlns:a16="http://schemas.microsoft.com/office/drawing/2014/main" id="{FBF6B1D1-FF17-4571-A4FB-5A9821C32271}"/>
              </a:ext>
            </a:extLst>
          </p:cNvPr>
          <p:cNvSpPr/>
          <p:nvPr/>
        </p:nvSpPr>
        <p:spPr>
          <a:xfrm>
            <a:off x="3505200" y="4495800"/>
            <a:ext cx="2438400" cy="4616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1788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90600" y="76200"/>
            <a:ext cx="7067128" cy="1143000"/>
          </a:xfrm>
        </p:spPr>
        <p:txBody>
          <a:bodyPr/>
          <a:lstStyle/>
          <a:p>
            <a:r>
              <a:rPr lang="id-ID" dirty="0"/>
              <a:t>Sub Topics</a:t>
            </a:r>
            <a:endParaRPr lang="en-US" dirty="0"/>
          </a:p>
        </p:txBody>
      </p:sp>
      <p:sp>
        <p:nvSpPr>
          <p:cNvPr id="6" name="Content Placeholder 2"/>
          <p:cNvSpPr txBox="1">
            <a:spLocks/>
          </p:cNvSpPr>
          <p:nvPr/>
        </p:nvSpPr>
        <p:spPr>
          <a:xfrm>
            <a:off x="609600" y="1066800"/>
            <a:ext cx="8077200" cy="5638799"/>
          </a:xfrm>
          <a:prstGeom prst="rect">
            <a:avLst/>
          </a:prstGeom>
        </p:spPr>
        <p:txBody>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3200" dirty="0">
              <a:solidFill>
                <a:schemeClr val="bg1"/>
              </a:solidFill>
            </a:endParaRPr>
          </a:p>
        </p:txBody>
      </p:sp>
      <p:sp>
        <p:nvSpPr>
          <p:cNvPr id="5" name="Content Placeholder 2"/>
          <p:cNvSpPr txBox="1">
            <a:spLocks/>
          </p:cNvSpPr>
          <p:nvPr/>
        </p:nvSpPr>
        <p:spPr>
          <a:xfrm>
            <a:off x="471055" y="1524000"/>
            <a:ext cx="8229600" cy="3714750"/>
          </a:xfrm>
          <a:prstGeom prst="rect">
            <a:avLst/>
          </a:prstGeom>
        </p:spPr>
        <p:txBody>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dirty="0">
                <a:solidFill>
                  <a:schemeClr val="bg1"/>
                </a:solidFill>
              </a:rPr>
              <a:t>File input and Output</a:t>
            </a:r>
          </a:p>
          <a:p>
            <a:pPr>
              <a:defRPr/>
            </a:pPr>
            <a:r>
              <a:rPr lang="en-US" dirty="0">
                <a:solidFill>
                  <a:schemeClr val="bg1"/>
                </a:solidFill>
              </a:rPr>
              <a:t>Processing files</a:t>
            </a:r>
          </a:p>
          <a:p>
            <a:pPr>
              <a:defRPr/>
            </a:pPr>
            <a:r>
              <a:rPr lang="en-US" dirty="0">
                <a:solidFill>
                  <a:schemeClr val="bg1"/>
                </a:solidFill>
              </a:rPr>
              <a:t>Processing records</a:t>
            </a:r>
          </a:p>
          <a:p>
            <a:pPr>
              <a:defRPr/>
            </a:pPr>
            <a:r>
              <a:rPr lang="en-US" dirty="0">
                <a:solidFill>
                  <a:schemeClr val="bg1"/>
                </a:solidFill>
              </a:rPr>
              <a:t>Control break logic</a:t>
            </a:r>
          </a:p>
          <a:p>
            <a:pPr>
              <a:defRPr/>
            </a:pPr>
            <a:r>
              <a:rPr lang="en-US" dirty="0">
                <a:solidFill>
                  <a:schemeClr val="bg1"/>
                </a:solidFill>
              </a:rPr>
              <a:t> Introduction to Menu Driven Programming</a:t>
            </a:r>
          </a:p>
          <a:p>
            <a:pPr>
              <a:defRPr/>
            </a:pPr>
            <a:r>
              <a:rPr lang="en-US" dirty="0">
                <a:solidFill>
                  <a:schemeClr val="bg1"/>
                </a:solidFill>
              </a:rPr>
              <a:t>Modularizing Menu Driven Program</a:t>
            </a:r>
          </a:p>
          <a:p>
            <a:pPr>
              <a:defRPr/>
            </a:pPr>
            <a:r>
              <a:rPr lang="en-US" dirty="0">
                <a:solidFill>
                  <a:schemeClr val="bg1"/>
                </a:solidFill>
              </a:rPr>
              <a:t>Using loop to Repeat Menu</a:t>
            </a:r>
          </a:p>
          <a:p>
            <a:pPr>
              <a:defRPr/>
            </a:pPr>
            <a:r>
              <a:rPr lang="en-US" dirty="0">
                <a:solidFill>
                  <a:schemeClr val="bg1"/>
                </a:solidFill>
              </a:rPr>
              <a:t>Multiple Level Menu</a:t>
            </a:r>
            <a:endParaRPr lang="en-US" dirty="0"/>
          </a:p>
        </p:txBody>
      </p:sp>
    </p:spTree>
    <p:extLst>
      <p:ext uri="{BB962C8B-B14F-4D97-AF65-F5344CB8AC3E}">
        <p14:creationId xmlns:p14="http://schemas.microsoft.com/office/powerpoint/2010/main" val="758115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2400" y="303436"/>
            <a:ext cx="5029200" cy="792088"/>
          </a:xfrm>
        </p:spPr>
        <p:txBody>
          <a:bodyPr>
            <a:normAutofit fontScale="90000"/>
          </a:bodyPr>
          <a:lstStyle/>
          <a:p>
            <a:r>
              <a:rPr lang="en-US" dirty="0"/>
              <a:t>Menu Driven Programming</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9" name="TextBox 8">
            <a:extLst>
              <a:ext uri="{FF2B5EF4-FFF2-40B4-BE49-F238E27FC236}">
                <a16:creationId xmlns:a16="http://schemas.microsoft.com/office/drawing/2014/main" id="{ED30096C-3C5D-4BC5-8663-CD9896DB0F07}"/>
              </a:ext>
            </a:extLst>
          </p:cNvPr>
          <p:cNvSpPr txBox="1"/>
          <p:nvPr/>
        </p:nvSpPr>
        <p:spPr>
          <a:xfrm>
            <a:off x="1524000" y="1431200"/>
            <a:ext cx="7086600" cy="3170099"/>
          </a:xfrm>
          <a:prstGeom prst="rect">
            <a:avLst/>
          </a:prstGeom>
          <a:noFill/>
        </p:spPr>
        <p:txBody>
          <a:bodyPr wrap="square">
            <a:spAutoFit/>
          </a:bodyPr>
          <a:lstStyle/>
          <a:p>
            <a:pPr marL="285750" indent="-285750">
              <a:buFont typeface="Arial" panose="020B0604020202020204" pitchFamily="34" charset="0"/>
              <a:buChar char="•"/>
            </a:pPr>
            <a:r>
              <a:rPr lang="en-US" sz="2000" dirty="0"/>
              <a:t>A menu is a list of operations that are displayed by a program. The user can select one of the operations and the program will perform it.</a:t>
            </a:r>
          </a:p>
          <a:p>
            <a:pPr marL="285750" indent="-285750">
              <a:buFont typeface="Arial" panose="020B0604020202020204" pitchFamily="34" charset="0"/>
              <a:buChar char="•"/>
            </a:pPr>
            <a:r>
              <a:rPr lang="en-US" sz="2000" dirty="0"/>
              <a:t>A menu-driven program displays a list of operations that it can perform on the screen, and allows the user to select the operation that he or she wants the program to perform. </a:t>
            </a:r>
          </a:p>
          <a:p>
            <a:pPr marL="285750" indent="-285750">
              <a:buFont typeface="Arial" panose="020B0604020202020204" pitchFamily="34" charset="0"/>
              <a:buChar char="•"/>
            </a:pPr>
            <a:r>
              <a:rPr lang="en-US" sz="2000" dirty="0"/>
              <a:t>The list of operations that is displayed on the screen is called a menu. </a:t>
            </a:r>
          </a:p>
          <a:p>
            <a:pPr marL="285750" indent="-285750">
              <a:buFont typeface="Arial" panose="020B0604020202020204" pitchFamily="34" charset="0"/>
              <a:buChar char="•"/>
            </a:pPr>
            <a:endParaRPr lang="en-US" sz="2000" dirty="0"/>
          </a:p>
          <a:p>
            <a:r>
              <a:rPr lang="en-US" sz="2000" dirty="0"/>
              <a:t>Example:</a:t>
            </a:r>
          </a:p>
        </p:txBody>
      </p:sp>
      <p:pic>
        <p:nvPicPr>
          <p:cNvPr id="10" name="Picture 9">
            <a:extLst>
              <a:ext uri="{FF2B5EF4-FFF2-40B4-BE49-F238E27FC236}">
                <a16:creationId xmlns:a16="http://schemas.microsoft.com/office/drawing/2014/main" id="{980DAE86-6E8F-459A-BD8B-26420A6972F5}"/>
              </a:ext>
            </a:extLst>
          </p:cNvPr>
          <p:cNvPicPr>
            <a:picLocks noChangeAspect="1"/>
          </p:cNvPicPr>
          <p:nvPr/>
        </p:nvPicPr>
        <p:blipFill>
          <a:blip r:embed="rId2"/>
          <a:stretch>
            <a:fillRect/>
          </a:stretch>
        </p:blipFill>
        <p:spPr>
          <a:xfrm>
            <a:off x="3086892" y="3657600"/>
            <a:ext cx="3847308" cy="2962910"/>
          </a:xfrm>
          <a:prstGeom prst="rect">
            <a:avLst/>
          </a:prstGeom>
        </p:spPr>
      </p:pic>
    </p:spTree>
    <p:extLst>
      <p:ext uri="{BB962C8B-B14F-4D97-AF65-F5344CB8AC3E}">
        <p14:creationId xmlns:p14="http://schemas.microsoft.com/office/powerpoint/2010/main" val="3925724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2400" y="303436"/>
            <a:ext cx="5029200" cy="792088"/>
          </a:xfrm>
        </p:spPr>
        <p:txBody>
          <a:bodyPr>
            <a:normAutofit fontScale="90000"/>
          </a:bodyPr>
          <a:lstStyle/>
          <a:p>
            <a:r>
              <a:rPr lang="en-US" dirty="0"/>
              <a:t>Menu Driven Programming</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pic>
        <p:nvPicPr>
          <p:cNvPr id="4" name="Picture 3">
            <a:extLst>
              <a:ext uri="{FF2B5EF4-FFF2-40B4-BE49-F238E27FC236}">
                <a16:creationId xmlns:a16="http://schemas.microsoft.com/office/drawing/2014/main" id="{2DCA852B-6A1C-4A5A-A31E-84ED200029B8}"/>
              </a:ext>
            </a:extLst>
          </p:cNvPr>
          <p:cNvPicPr>
            <a:picLocks noChangeAspect="1"/>
          </p:cNvPicPr>
          <p:nvPr/>
        </p:nvPicPr>
        <p:blipFill>
          <a:blip r:embed="rId2"/>
          <a:stretch>
            <a:fillRect/>
          </a:stretch>
        </p:blipFill>
        <p:spPr>
          <a:xfrm>
            <a:off x="1076103" y="1676400"/>
            <a:ext cx="7673173" cy="3581400"/>
          </a:xfrm>
          <a:prstGeom prst="rect">
            <a:avLst/>
          </a:prstGeom>
        </p:spPr>
      </p:pic>
    </p:spTree>
    <p:extLst>
      <p:ext uri="{BB962C8B-B14F-4D97-AF65-F5344CB8AC3E}">
        <p14:creationId xmlns:p14="http://schemas.microsoft.com/office/powerpoint/2010/main" val="1409420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2400" y="303436"/>
            <a:ext cx="5029200" cy="792088"/>
          </a:xfrm>
        </p:spPr>
        <p:txBody>
          <a:bodyPr>
            <a:normAutofit fontScale="90000"/>
          </a:bodyPr>
          <a:lstStyle/>
          <a:p>
            <a:r>
              <a:rPr lang="en-US" dirty="0"/>
              <a:t>Menu Driven Programming</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pic>
        <p:nvPicPr>
          <p:cNvPr id="6" name="Picture 5">
            <a:extLst>
              <a:ext uri="{FF2B5EF4-FFF2-40B4-BE49-F238E27FC236}">
                <a16:creationId xmlns:a16="http://schemas.microsoft.com/office/drawing/2014/main" id="{F1DC4201-F4E1-4174-BF3D-86E9B201BF29}"/>
              </a:ext>
            </a:extLst>
          </p:cNvPr>
          <p:cNvPicPr>
            <a:picLocks noChangeAspect="1"/>
          </p:cNvPicPr>
          <p:nvPr/>
        </p:nvPicPr>
        <p:blipFill>
          <a:blip r:embed="rId2"/>
          <a:stretch>
            <a:fillRect/>
          </a:stretch>
        </p:blipFill>
        <p:spPr>
          <a:xfrm>
            <a:off x="1066800" y="1469189"/>
            <a:ext cx="7582480" cy="4591338"/>
          </a:xfrm>
          <a:prstGeom prst="rect">
            <a:avLst/>
          </a:prstGeom>
        </p:spPr>
      </p:pic>
    </p:spTree>
    <p:extLst>
      <p:ext uri="{BB962C8B-B14F-4D97-AF65-F5344CB8AC3E}">
        <p14:creationId xmlns:p14="http://schemas.microsoft.com/office/powerpoint/2010/main" val="83539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152400"/>
            <a:ext cx="6705600" cy="792088"/>
          </a:xfrm>
        </p:spPr>
        <p:txBody>
          <a:bodyPr>
            <a:normAutofit fontScale="90000"/>
          </a:bodyPr>
          <a:lstStyle/>
          <a:p>
            <a:r>
              <a:rPr lang="en-US" dirty="0"/>
              <a:t>Modularizing a Menu-Driven Program</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7" name="TextBox 6">
            <a:extLst>
              <a:ext uri="{FF2B5EF4-FFF2-40B4-BE49-F238E27FC236}">
                <a16:creationId xmlns:a16="http://schemas.microsoft.com/office/drawing/2014/main" id="{4468F953-6FC5-4CAE-A178-4447C9F310E5}"/>
              </a:ext>
            </a:extLst>
          </p:cNvPr>
          <p:cNvSpPr txBox="1"/>
          <p:nvPr/>
        </p:nvSpPr>
        <p:spPr>
          <a:xfrm>
            <a:off x="1371600" y="1402420"/>
            <a:ext cx="7315200" cy="1477328"/>
          </a:xfrm>
          <a:prstGeom prst="rect">
            <a:avLst/>
          </a:prstGeom>
          <a:noFill/>
        </p:spPr>
        <p:txBody>
          <a:bodyPr wrap="square">
            <a:spAutoFit/>
          </a:bodyPr>
          <a:lstStyle/>
          <a:p>
            <a:pPr marL="285750" indent="-285750">
              <a:buFont typeface="Arial" panose="020B0604020202020204" pitchFamily="34" charset="0"/>
              <a:buChar char="•"/>
            </a:pPr>
            <a:r>
              <a:rPr lang="en-US" dirty="0"/>
              <a:t>menu-driven program is typically capable of performing several tasks,  and allows the user to select the task that he or she wants the program to perform.</a:t>
            </a:r>
          </a:p>
          <a:p>
            <a:pPr marL="285750" indent="-285750">
              <a:buFont typeface="Arial" panose="020B0604020202020204" pitchFamily="34" charset="0"/>
              <a:buChar char="•"/>
            </a:pPr>
            <a:r>
              <a:rPr lang="en-US" dirty="0"/>
              <a:t>In most cases, menu-driven programs should be broken down into modules that perform individual tasks</a:t>
            </a:r>
          </a:p>
        </p:txBody>
      </p:sp>
    </p:spTree>
    <p:extLst>
      <p:ext uri="{BB962C8B-B14F-4D97-AF65-F5344CB8AC3E}">
        <p14:creationId xmlns:p14="http://schemas.microsoft.com/office/powerpoint/2010/main" val="3002038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152400"/>
            <a:ext cx="6705600" cy="792088"/>
          </a:xfrm>
        </p:spPr>
        <p:txBody>
          <a:bodyPr>
            <a:normAutofit fontScale="90000"/>
          </a:bodyPr>
          <a:lstStyle/>
          <a:p>
            <a:r>
              <a:rPr lang="en-US" dirty="0"/>
              <a:t>Modularizing a Menu-Driven Program</a:t>
            </a:r>
          </a:p>
        </p:txBody>
      </p:sp>
      <p:sp>
        <p:nvSpPr>
          <p:cNvPr id="8" name="TextBox 7">
            <a:extLst>
              <a:ext uri="{FF2B5EF4-FFF2-40B4-BE49-F238E27FC236}">
                <a16:creationId xmlns:a16="http://schemas.microsoft.com/office/drawing/2014/main" id="{5369D6A6-BA15-49C8-9B93-FF3AB4B47AD6}"/>
              </a:ext>
            </a:extLst>
          </p:cNvPr>
          <p:cNvSpPr txBox="1"/>
          <p:nvPr/>
        </p:nvSpPr>
        <p:spPr>
          <a:xfrm>
            <a:off x="4876800" y="925652"/>
            <a:ext cx="3886200" cy="5693866"/>
          </a:xfrm>
          <a:prstGeom prst="rect">
            <a:avLst/>
          </a:prstGeom>
          <a:noFill/>
        </p:spPr>
        <p:txBody>
          <a:bodyPr wrap="square">
            <a:spAutoFit/>
          </a:bodyPr>
          <a:lstStyle/>
          <a:p>
            <a:r>
              <a:rPr lang="en-US" sz="1400" dirty="0"/>
              <a:t>27 // Perform the selected operation.</a:t>
            </a:r>
          </a:p>
          <a:p>
            <a:r>
              <a:rPr lang="en-US" sz="1400" dirty="0"/>
              <a:t>28 Select </a:t>
            </a:r>
            <a:r>
              <a:rPr lang="en-US" sz="1400" dirty="0" err="1"/>
              <a:t>menuSelection</a:t>
            </a:r>
            <a:endParaRPr lang="en-US" sz="1400" dirty="0"/>
          </a:p>
          <a:p>
            <a:r>
              <a:rPr lang="en-US" sz="1400" dirty="0"/>
              <a:t>29 Case 1:</a:t>
            </a:r>
          </a:p>
          <a:p>
            <a:r>
              <a:rPr lang="en-US" sz="1400" dirty="0"/>
              <a:t>30 // Convert inches to centimeters.</a:t>
            </a:r>
          </a:p>
          <a:p>
            <a:r>
              <a:rPr lang="en-US" sz="1400" dirty="0"/>
              <a:t>31 Display "Enter the number of inches."</a:t>
            </a:r>
          </a:p>
          <a:p>
            <a:r>
              <a:rPr lang="en-US" sz="1400" dirty="0"/>
              <a:t>32 Input inches</a:t>
            </a:r>
          </a:p>
          <a:p>
            <a:r>
              <a:rPr lang="en-US" sz="1400" dirty="0"/>
              <a:t>33 Set centimeters = inches * 2.54</a:t>
            </a:r>
          </a:p>
          <a:p>
            <a:r>
              <a:rPr lang="en-US" sz="1400" dirty="0"/>
              <a:t>34 Display "That is equal to ", centimeters,</a:t>
            </a:r>
          </a:p>
          <a:p>
            <a:r>
              <a:rPr lang="en-US" sz="1400" dirty="0"/>
              <a:t>35 " centimeters."</a:t>
            </a:r>
          </a:p>
          <a:p>
            <a:r>
              <a:rPr lang="en-US" sz="1400" dirty="0"/>
              <a:t>36</a:t>
            </a:r>
          </a:p>
          <a:p>
            <a:r>
              <a:rPr lang="en-US" sz="1400" dirty="0"/>
              <a:t>37 Case 2:</a:t>
            </a:r>
          </a:p>
          <a:p>
            <a:r>
              <a:rPr lang="en-US" sz="1400" dirty="0"/>
              <a:t>38 // Convert feet to meters.</a:t>
            </a:r>
          </a:p>
          <a:p>
            <a:r>
              <a:rPr lang="en-US" sz="1400" dirty="0"/>
              <a:t>39 Display "Enter the number of feet."</a:t>
            </a:r>
          </a:p>
          <a:p>
            <a:r>
              <a:rPr lang="en-US" sz="1400" dirty="0"/>
              <a:t>40 Input feet</a:t>
            </a:r>
          </a:p>
          <a:p>
            <a:r>
              <a:rPr lang="en-US" sz="1400" dirty="0"/>
              <a:t>41 Set meters = feet * 0.3048</a:t>
            </a:r>
          </a:p>
          <a:p>
            <a:r>
              <a:rPr lang="en-US" sz="1400" dirty="0"/>
              <a:t>42 Display "That is equal to ", meters, " meters."</a:t>
            </a:r>
          </a:p>
          <a:p>
            <a:r>
              <a:rPr lang="en-US" sz="1400" dirty="0"/>
              <a:t>43</a:t>
            </a:r>
          </a:p>
          <a:p>
            <a:r>
              <a:rPr lang="en-US" sz="1400" dirty="0"/>
              <a:t>44 Case 3:</a:t>
            </a:r>
          </a:p>
          <a:p>
            <a:r>
              <a:rPr lang="en-US" sz="1400" dirty="0"/>
              <a:t>45 // Convert miles to kilometers.</a:t>
            </a:r>
          </a:p>
          <a:p>
            <a:r>
              <a:rPr lang="en-US" sz="1400" dirty="0"/>
              <a:t>46 Display "Enter the number of miles."</a:t>
            </a:r>
          </a:p>
          <a:p>
            <a:r>
              <a:rPr lang="en-US" sz="1400" dirty="0"/>
              <a:t>47 Input miles</a:t>
            </a:r>
          </a:p>
          <a:p>
            <a:r>
              <a:rPr lang="en-US" sz="1400" dirty="0"/>
              <a:t>48 Set kilometers = miles * 1.609</a:t>
            </a:r>
          </a:p>
          <a:p>
            <a:r>
              <a:rPr lang="en-US" sz="1400" dirty="0"/>
              <a:t>49 Display "That is equal to ", kilometers,</a:t>
            </a:r>
          </a:p>
          <a:p>
            <a:r>
              <a:rPr lang="en-US" sz="1400" dirty="0"/>
              <a:t>50 " kilometers."</a:t>
            </a:r>
          </a:p>
          <a:p>
            <a:r>
              <a:rPr lang="en-US" sz="1400" dirty="0"/>
              <a:t>51 End Select</a:t>
            </a:r>
          </a:p>
        </p:txBody>
      </p:sp>
      <p:sp>
        <p:nvSpPr>
          <p:cNvPr id="6" name="TextBox 5">
            <a:extLst>
              <a:ext uri="{FF2B5EF4-FFF2-40B4-BE49-F238E27FC236}">
                <a16:creationId xmlns:a16="http://schemas.microsoft.com/office/drawing/2014/main" id="{7BD3682F-7553-42A2-B8E6-0740B1C9ED1D}"/>
              </a:ext>
            </a:extLst>
          </p:cNvPr>
          <p:cNvSpPr txBox="1"/>
          <p:nvPr/>
        </p:nvSpPr>
        <p:spPr>
          <a:xfrm>
            <a:off x="1203791" y="1335997"/>
            <a:ext cx="4572000" cy="5478423"/>
          </a:xfrm>
          <a:prstGeom prst="rect">
            <a:avLst/>
          </a:prstGeom>
          <a:noFill/>
        </p:spPr>
        <p:txBody>
          <a:bodyPr wrap="square">
            <a:spAutoFit/>
          </a:bodyPr>
          <a:lstStyle/>
          <a:p>
            <a:r>
              <a:rPr lang="en-US" sz="1400" dirty="0"/>
              <a:t>2 // user's menu selection.</a:t>
            </a:r>
          </a:p>
          <a:p>
            <a:r>
              <a:rPr lang="en-US" sz="1400" dirty="0"/>
              <a:t>3 Declare Integer </a:t>
            </a:r>
            <a:r>
              <a:rPr lang="en-US" sz="1400" dirty="0" err="1"/>
              <a:t>menuSelection</a:t>
            </a:r>
            <a:endParaRPr lang="en-US" sz="1400" dirty="0"/>
          </a:p>
          <a:p>
            <a:r>
              <a:rPr lang="en-US" sz="1400" dirty="0"/>
              <a:t>4</a:t>
            </a:r>
          </a:p>
          <a:p>
            <a:r>
              <a:rPr lang="en-US" sz="1400" dirty="0"/>
              <a:t>5 // Declare variables to hold the units</a:t>
            </a:r>
          </a:p>
          <a:p>
            <a:r>
              <a:rPr lang="en-US" sz="1400" dirty="0"/>
              <a:t>6 // of measurement.</a:t>
            </a:r>
          </a:p>
          <a:p>
            <a:r>
              <a:rPr lang="en-US" sz="1400" dirty="0"/>
              <a:t>7 Declare Real inches, centimeters, feet, meters,</a:t>
            </a:r>
          </a:p>
          <a:p>
            <a:r>
              <a:rPr lang="en-US" sz="1400" dirty="0"/>
              <a:t>8 miles, kilometers</a:t>
            </a:r>
          </a:p>
          <a:p>
            <a:r>
              <a:rPr lang="en-US" sz="1400" dirty="0"/>
              <a:t>9</a:t>
            </a:r>
          </a:p>
          <a:p>
            <a:r>
              <a:rPr lang="en-US" sz="1400" dirty="0"/>
              <a:t>10 // Display the menu.</a:t>
            </a:r>
          </a:p>
          <a:p>
            <a:r>
              <a:rPr lang="en-US" sz="1400" dirty="0"/>
              <a:t>11 Display "1. Convert inches to centimeters."</a:t>
            </a:r>
          </a:p>
          <a:p>
            <a:r>
              <a:rPr lang="en-US" sz="1400" dirty="0"/>
              <a:t>12 Display "2. Convert feet to meters."</a:t>
            </a:r>
          </a:p>
          <a:p>
            <a:r>
              <a:rPr lang="en-US" sz="1400" dirty="0"/>
              <a:t>13 Display "3. Convert miles to kilometers."</a:t>
            </a:r>
          </a:p>
          <a:p>
            <a:r>
              <a:rPr lang="en-US" sz="1400" dirty="0"/>
              <a:t>14 Display</a:t>
            </a:r>
          </a:p>
          <a:p>
            <a:r>
              <a:rPr lang="en-US" sz="1400" dirty="0"/>
              <a:t>15</a:t>
            </a:r>
          </a:p>
          <a:p>
            <a:r>
              <a:rPr lang="en-US" sz="1400" dirty="0"/>
              <a:t>16 // Prompt the user for a selection</a:t>
            </a:r>
          </a:p>
          <a:p>
            <a:r>
              <a:rPr lang="en-US" sz="1400" dirty="0"/>
              <a:t>17 Display "Enter your selection."</a:t>
            </a:r>
          </a:p>
          <a:p>
            <a:r>
              <a:rPr lang="en-US" sz="1400" dirty="0"/>
              <a:t>18 Input </a:t>
            </a:r>
            <a:r>
              <a:rPr lang="en-US" sz="1400" dirty="0" err="1"/>
              <a:t>menuSelection</a:t>
            </a:r>
            <a:endParaRPr lang="en-US" sz="1400" dirty="0"/>
          </a:p>
          <a:p>
            <a:r>
              <a:rPr lang="en-US" sz="1400" dirty="0"/>
              <a:t>19</a:t>
            </a:r>
          </a:p>
          <a:p>
            <a:r>
              <a:rPr lang="en-US" sz="1400" dirty="0"/>
              <a:t>20 // Validate the menu selection.</a:t>
            </a:r>
          </a:p>
          <a:p>
            <a:r>
              <a:rPr lang="en-US" sz="1400" dirty="0"/>
              <a:t>21 While </a:t>
            </a:r>
            <a:r>
              <a:rPr lang="en-US" sz="1400" dirty="0" err="1"/>
              <a:t>menuSelection</a:t>
            </a:r>
            <a:r>
              <a:rPr lang="en-US" sz="1400" dirty="0"/>
              <a:t> &lt; 1 OR </a:t>
            </a:r>
            <a:r>
              <a:rPr lang="en-US" sz="1400" dirty="0" err="1"/>
              <a:t>menuSelection</a:t>
            </a:r>
            <a:r>
              <a:rPr lang="en-US" sz="1400" dirty="0"/>
              <a:t> &gt; 3</a:t>
            </a:r>
          </a:p>
          <a:p>
            <a:r>
              <a:rPr lang="en-US" sz="1400" dirty="0"/>
              <a:t>22 Display "That is an invalid selection. ",</a:t>
            </a:r>
          </a:p>
          <a:p>
            <a:r>
              <a:rPr lang="en-US" sz="1400" dirty="0"/>
              <a:t>23 "Enter 1, 2, or 3."</a:t>
            </a:r>
          </a:p>
          <a:p>
            <a:r>
              <a:rPr lang="en-US" sz="1400" dirty="0"/>
              <a:t>24 Input </a:t>
            </a:r>
            <a:r>
              <a:rPr lang="en-US" sz="1400" dirty="0" err="1"/>
              <a:t>menuSelection</a:t>
            </a:r>
            <a:endParaRPr lang="en-US" sz="1400" dirty="0"/>
          </a:p>
          <a:p>
            <a:r>
              <a:rPr lang="en-US" sz="1400" dirty="0"/>
              <a:t>25 End While</a:t>
            </a:r>
          </a:p>
          <a:p>
            <a:r>
              <a:rPr lang="en-US" sz="1400" dirty="0"/>
              <a:t>26</a:t>
            </a:r>
          </a:p>
        </p:txBody>
      </p:sp>
    </p:spTree>
    <p:extLst>
      <p:ext uri="{BB962C8B-B14F-4D97-AF65-F5344CB8AC3E}">
        <p14:creationId xmlns:p14="http://schemas.microsoft.com/office/powerpoint/2010/main" val="4045553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152400"/>
            <a:ext cx="6705600" cy="792088"/>
          </a:xfrm>
        </p:spPr>
        <p:txBody>
          <a:bodyPr>
            <a:normAutofit fontScale="90000"/>
          </a:bodyPr>
          <a:lstStyle/>
          <a:p>
            <a:r>
              <a:rPr lang="en-US" dirty="0"/>
              <a:t>Modularizing a Menu-Driven Program</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7" name="TextBox 6">
            <a:extLst>
              <a:ext uri="{FF2B5EF4-FFF2-40B4-BE49-F238E27FC236}">
                <a16:creationId xmlns:a16="http://schemas.microsoft.com/office/drawing/2014/main" id="{4468F953-6FC5-4CAE-A178-4447C9F310E5}"/>
              </a:ext>
            </a:extLst>
          </p:cNvPr>
          <p:cNvSpPr txBox="1"/>
          <p:nvPr/>
        </p:nvSpPr>
        <p:spPr>
          <a:xfrm>
            <a:off x="1066800" y="1402420"/>
            <a:ext cx="7772400" cy="4524315"/>
          </a:xfrm>
          <a:prstGeom prst="rect">
            <a:avLst/>
          </a:prstGeom>
          <a:noFill/>
        </p:spPr>
        <p:txBody>
          <a:bodyPr wrap="square">
            <a:spAutoFit/>
          </a:bodyPr>
          <a:lstStyle/>
          <a:p>
            <a:pPr marL="285750" indent="-285750">
              <a:buFont typeface="Arial" panose="020B0604020202020204" pitchFamily="34" charset="0"/>
              <a:buChar char="•"/>
            </a:pPr>
            <a:r>
              <a:rPr lang="en-US" dirty="0"/>
              <a:t>main: The main module is the program’s starting point. It calls the other modules.</a:t>
            </a:r>
          </a:p>
          <a:p>
            <a:pPr marL="285750" indent="-285750">
              <a:buFont typeface="Arial" panose="020B0604020202020204" pitchFamily="34" charset="0"/>
              <a:buChar char="•"/>
            </a:pPr>
            <a:r>
              <a:rPr lang="en-US" dirty="0" err="1"/>
              <a:t>displayMenu</a:t>
            </a:r>
            <a:r>
              <a:rPr lang="en-US" dirty="0"/>
              <a:t>: The </a:t>
            </a:r>
            <a:r>
              <a:rPr lang="en-US" dirty="0" err="1"/>
              <a:t>displayMenu</a:t>
            </a:r>
            <a:r>
              <a:rPr lang="en-US" dirty="0"/>
              <a:t> module displays the menu on the screen, gets the user’s menu selection, and validates it.</a:t>
            </a:r>
          </a:p>
          <a:p>
            <a:pPr marL="285750" indent="-285750">
              <a:buFont typeface="Arial" panose="020B0604020202020204" pitchFamily="34" charset="0"/>
              <a:buChar char="•"/>
            </a:pPr>
            <a:r>
              <a:rPr lang="en-US" dirty="0" err="1"/>
              <a:t>inchesToCentimeters</a:t>
            </a:r>
            <a:r>
              <a:rPr lang="en-US" dirty="0"/>
              <a:t>: The </a:t>
            </a:r>
            <a:r>
              <a:rPr lang="en-US" dirty="0" err="1"/>
              <a:t>inchesToCentimeters</a:t>
            </a:r>
            <a:r>
              <a:rPr lang="en-US" dirty="0"/>
              <a:t> module prompts the user to enter an amount of inches and displays that amount converted to centimeters. This module is called from the main module (in line 13) when the user enters 1 at the menu prompt.</a:t>
            </a:r>
          </a:p>
          <a:p>
            <a:pPr marL="285750" indent="-285750">
              <a:buFont typeface="Arial" panose="020B0604020202020204" pitchFamily="34" charset="0"/>
              <a:buChar char="•"/>
            </a:pPr>
            <a:r>
              <a:rPr lang="en-US" dirty="0" err="1"/>
              <a:t>feetToMeters</a:t>
            </a:r>
            <a:r>
              <a:rPr lang="en-US" dirty="0"/>
              <a:t>: The </a:t>
            </a:r>
            <a:r>
              <a:rPr lang="en-US" dirty="0" err="1"/>
              <a:t>feetToMeters</a:t>
            </a:r>
            <a:r>
              <a:rPr lang="en-US" dirty="0"/>
              <a:t> module prompts the user to enter an amount of feet and displays that amount converted to meters. This module is called from the main module (in line 16)  when the user enters 2 at the menu prompt.</a:t>
            </a:r>
          </a:p>
          <a:p>
            <a:pPr marL="285750" indent="-285750">
              <a:buFont typeface="Arial" panose="020B0604020202020204" pitchFamily="34" charset="0"/>
              <a:buChar char="•"/>
            </a:pPr>
            <a:r>
              <a:rPr lang="en-US" dirty="0" err="1"/>
              <a:t>milesToKilometers</a:t>
            </a:r>
            <a:r>
              <a:rPr lang="en-US" dirty="0"/>
              <a:t>: The </a:t>
            </a:r>
            <a:r>
              <a:rPr lang="en-US" dirty="0" err="1"/>
              <a:t>milesToKilometers</a:t>
            </a:r>
            <a:r>
              <a:rPr lang="en-US" dirty="0"/>
              <a:t> module prompts the user to enter an amount of miles and displays that amount converted to meters. This module is called from the main module (in line 19) when the user enters 3 at the menu prompt.</a:t>
            </a:r>
          </a:p>
        </p:txBody>
      </p:sp>
    </p:spTree>
    <p:extLst>
      <p:ext uri="{BB962C8B-B14F-4D97-AF65-F5344CB8AC3E}">
        <p14:creationId xmlns:p14="http://schemas.microsoft.com/office/powerpoint/2010/main" val="3362584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152400"/>
            <a:ext cx="6705600" cy="792088"/>
          </a:xfrm>
        </p:spPr>
        <p:txBody>
          <a:bodyPr>
            <a:normAutofit fontScale="90000"/>
          </a:bodyPr>
          <a:lstStyle/>
          <a:p>
            <a:r>
              <a:rPr lang="en-US" dirty="0"/>
              <a:t>Modularizing a Menu-Driven Program</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pic>
        <p:nvPicPr>
          <p:cNvPr id="4" name="Picture 3">
            <a:extLst>
              <a:ext uri="{FF2B5EF4-FFF2-40B4-BE49-F238E27FC236}">
                <a16:creationId xmlns:a16="http://schemas.microsoft.com/office/drawing/2014/main" id="{639FF350-78CE-4B79-9893-1B4D56640D66}"/>
              </a:ext>
            </a:extLst>
          </p:cNvPr>
          <p:cNvPicPr>
            <a:picLocks noChangeAspect="1"/>
          </p:cNvPicPr>
          <p:nvPr/>
        </p:nvPicPr>
        <p:blipFill>
          <a:blip r:embed="rId2"/>
          <a:stretch>
            <a:fillRect/>
          </a:stretch>
        </p:blipFill>
        <p:spPr>
          <a:xfrm>
            <a:off x="2743200" y="1752600"/>
            <a:ext cx="5334000" cy="4873866"/>
          </a:xfrm>
          <a:prstGeom prst="rect">
            <a:avLst/>
          </a:prstGeom>
        </p:spPr>
      </p:pic>
    </p:spTree>
    <p:extLst>
      <p:ext uri="{BB962C8B-B14F-4D97-AF65-F5344CB8AC3E}">
        <p14:creationId xmlns:p14="http://schemas.microsoft.com/office/powerpoint/2010/main" val="4168051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152400"/>
            <a:ext cx="6705600" cy="792088"/>
          </a:xfrm>
        </p:spPr>
        <p:txBody>
          <a:bodyPr>
            <a:normAutofit fontScale="90000"/>
          </a:bodyPr>
          <a:lstStyle/>
          <a:p>
            <a:r>
              <a:rPr lang="en-US" dirty="0"/>
              <a:t>Modularizing a Menu-Driven Program</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pic>
        <p:nvPicPr>
          <p:cNvPr id="6" name="Picture 5">
            <a:extLst>
              <a:ext uri="{FF2B5EF4-FFF2-40B4-BE49-F238E27FC236}">
                <a16:creationId xmlns:a16="http://schemas.microsoft.com/office/drawing/2014/main" id="{10C19BEE-77B2-4E6C-9827-4953AC13AC85}"/>
              </a:ext>
            </a:extLst>
          </p:cNvPr>
          <p:cNvPicPr>
            <a:picLocks noChangeAspect="1"/>
          </p:cNvPicPr>
          <p:nvPr/>
        </p:nvPicPr>
        <p:blipFill>
          <a:blip r:embed="rId2"/>
          <a:stretch>
            <a:fillRect/>
          </a:stretch>
        </p:blipFill>
        <p:spPr>
          <a:xfrm>
            <a:off x="2895600" y="944488"/>
            <a:ext cx="5172056" cy="5190113"/>
          </a:xfrm>
          <a:prstGeom prst="rect">
            <a:avLst/>
          </a:prstGeom>
        </p:spPr>
      </p:pic>
    </p:spTree>
    <p:extLst>
      <p:ext uri="{BB962C8B-B14F-4D97-AF65-F5344CB8AC3E}">
        <p14:creationId xmlns:p14="http://schemas.microsoft.com/office/powerpoint/2010/main" val="2822498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152400"/>
            <a:ext cx="6705600" cy="792088"/>
          </a:xfrm>
        </p:spPr>
        <p:txBody>
          <a:bodyPr>
            <a:normAutofit fontScale="90000"/>
          </a:bodyPr>
          <a:lstStyle/>
          <a:p>
            <a:r>
              <a:rPr lang="en-US" dirty="0"/>
              <a:t>Modularizing a Menu-Driven Program</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pic>
        <p:nvPicPr>
          <p:cNvPr id="4" name="Picture 3">
            <a:extLst>
              <a:ext uri="{FF2B5EF4-FFF2-40B4-BE49-F238E27FC236}">
                <a16:creationId xmlns:a16="http://schemas.microsoft.com/office/drawing/2014/main" id="{43BEB894-2F6A-4DE8-A93D-24D4EA7EFF92}"/>
              </a:ext>
            </a:extLst>
          </p:cNvPr>
          <p:cNvPicPr>
            <a:picLocks noChangeAspect="1"/>
          </p:cNvPicPr>
          <p:nvPr/>
        </p:nvPicPr>
        <p:blipFill>
          <a:blip r:embed="rId2"/>
          <a:stretch>
            <a:fillRect/>
          </a:stretch>
        </p:blipFill>
        <p:spPr>
          <a:xfrm>
            <a:off x="2667000" y="921371"/>
            <a:ext cx="5418962" cy="5260440"/>
          </a:xfrm>
          <a:prstGeom prst="rect">
            <a:avLst/>
          </a:prstGeom>
        </p:spPr>
      </p:pic>
    </p:spTree>
    <p:extLst>
      <p:ext uri="{BB962C8B-B14F-4D97-AF65-F5344CB8AC3E}">
        <p14:creationId xmlns:p14="http://schemas.microsoft.com/office/powerpoint/2010/main" val="2107847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129283"/>
            <a:ext cx="6705600" cy="792088"/>
          </a:xfrm>
        </p:spPr>
        <p:txBody>
          <a:bodyPr>
            <a:normAutofit/>
          </a:bodyPr>
          <a:lstStyle/>
          <a:p>
            <a:r>
              <a:rPr lang="en-US" dirty="0"/>
              <a:t>Multi-Level Menu</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6" name="TextBox 5">
            <a:extLst>
              <a:ext uri="{FF2B5EF4-FFF2-40B4-BE49-F238E27FC236}">
                <a16:creationId xmlns:a16="http://schemas.microsoft.com/office/drawing/2014/main" id="{1D471A9B-262E-4F61-975D-556577DC035C}"/>
              </a:ext>
            </a:extLst>
          </p:cNvPr>
          <p:cNvSpPr txBox="1"/>
          <p:nvPr/>
        </p:nvSpPr>
        <p:spPr>
          <a:xfrm>
            <a:off x="1525714" y="1600200"/>
            <a:ext cx="7313486" cy="1200329"/>
          </a:xfrm>
          <a:prstGeom prst="rect">
            <a:avLst/>
          </a:prstGeom>
          <a:noFill/>
        </p:spPr>
        <p:txBody>
          <a:bodyPr wrap="square">
            <a:spAutoFit/>
          </a:bodyPr>
          <a:lstStyle/>
          <a:p>
            <a:r>
              <a:rPr lang="en-US" sz="2400" dirty="0"/>
              <a:t>A multiple-level menu has a main menu and one or more submenus</a:t>
            </a:r>
          </a:p>
          <a:p>
            <a:r>
              <a:rPr lang="en-US" sz="2400" dirty="0"/>
              <a:t>Example:</a:t>
            </a:r>
          </a:p>
        </p:txBody>
      </p:sp>
      <p:sp>
        <p:nvSpPr>
          <p:cNvPr id="8" name="TextBox 7">
            <a:extLst>
              <a:ext uri="{FF2B5EF4-FFF2-40B4-BE49-F238E27FC236}">
                <a16:creationId xmlns:a16="http://schemas.microsoft.com/office/drawing/2014/main" id="{4EAA47FE-34DE-4685-99E7-C0595D7045BC}"/>
              </a:ext>
            </a:extLst>
          </p:cNvPr>
          <p:cNvSpPr txBox="1"/>
          <p:nvPr/>
        </p:nvSpPr>
        <p:spPr>
          <a:xfrm>
            <a:off x="3048000" y="2626311"/>
            <a:ext cx="4875086" cy="2862322"/>
          </a:xfrm>
          <a:prstGeom prst="rect">
            <a:avLst/>
          </a:prstGeom>
          <a:noFill/>
        </p:spPr>
        <p:txBody>
          <a:bodyPr wrap="square">
            <a:spAutoFit/>
          </a:bodyPr>
          <a:lstStyle/>
          <a:p>
            <a:r>
              <a:rPr lang="en-US" dirty="0"/>
              <a:t>1. Process a sale</a:t>
            </a:r>
          </a:p>
          <a:p>
            <a:r>
              <a:rPr lang="en-US" dirty="0"/>
              <a:t>2. Process a return</a:t>
            </a:r>
          </a:p>
          <a:p>
            <a:r>
              <a:rPr lang="en-US" dirty="0"/>
              <a:t>3. Add a record to the inventory file</a:t>
            </a:r>
          </a:p>
          <a:p>
            <a:r>
              <a:rPr lang="en-US" dirty="0"/>
              <a:t>4. Search for a record in the inventory file</a:t>
            </a:r>
          </a:p>
          <a:p>
            <a:r>
              <a:rPr lang="en-US" dirty="0"/>
              <a:t>5. Modify a record in the inventory file</a:t>
            </a:r>
          </a:p>
          <a:p>
            <a:r>
              <a:rPr lang="en-US" dirty="0"/>
              <a:t>6. Delete a record in the inventory file</a:t>
            </a:r>
          </a:p>
          <a:p>
            <a:r>
              <a:rPr lang="en-US" dirty="0"/>
              <a:t>7. Print an inventory list report</a:t>
            </a:r>
          </a:p>
          <a:p>
            <a:r>
              <a:rPr lang="en-US" dirty="0"/>
              <a:t>8. Print a list of inventory items by cost</a:t>
            </a:r>
          </a:p>
          <a:p>
            <a:r>
              <a:rPr lang="en-US" dirty="0"/>
              <a:t>9. Print a list of inventory items by age</a:t>
            </a:r>
          </a:p>
          <a:p>
            <a:r>
              <a:rPr lang="en-US" dirty="0"/>
              <a:t>10. Print a list of inventory items by retail value</a:t>
            </a:r>
          </a:p>
        </p:txBody>
      </p:sp>
    </p:spTree>
    <p:extLst>
      <p:ext uri="{BB962C8B-B14F-4D97-AF65-F5344CB8AC3E}">
        <p14:creationId xmlns:p14="http://schemas.microsoft.com/office/powerpoint/2010/main" val="925998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828800"/>
            <a:ext cx="7453064" cy="4492352"/>
          </a:xfrm>
        </p:spPr>
        <p:txBody>
          <a:bodyPr>
            <a:normAutofit/>
          </a:bodyPr>
          <a:lstStyle/>
          <a:p>
            <a:pPr algn="ctr"/>
            <a:br>
              <a:rPr lang="en-US" sz="2400" dirty="0"/>
            </a:br>
            <a:r>
              <a:rPr lang="en-US" sz="2400" dirty="0"/>
              <a:t>These slides have been adapted from:</a:t>
            </a:r>
            <a:br>
              <a:rPr lang="en-US" sz="2400" dirty="0"/>
            </a:br>
            <a:br>
              <a:rPr lang="en-US" sz="2400" dirty="0"/>
            </a:br>
            <a:r>
              <a:rPr lang="en-US" sz="2400" dirty="0"/>
              <a:t>Gaddis, T. (2019). Starting Out with Programming Logic and Design</a:t>
            </a:r>
            <a:r>
              <a:rPr lang="id-ID" sz="2400" dirty="0"/>
              <a:t> </a:t>
            </a:r>
            <a:r>
              <a:rPr lang="en-US" sz="2400" dirty="0"/>
              <a:t>5</a:t>
            </a:r>
            <a:r>
              <a:rPr lang="id-ID" sz="2400" baseline="30000" dirty="0"/>
              <a:t>th. </a:t>
            </a:r>
            <a:br>
              <a:rPr lang="id-ID" sz="2400" baseline="30000" dirty="0"/>
            </a:br>
            <a:r>
              <a:rPr lang="en-US" sz="2400" dirty="0"/>
              <a:t>ISBN: </a:t>
            </a:r>
            <a:r>
              <a:rPr lang="id-ID" sz="2400" dirty="0"/>
              <a:t>978-0-13-480115-5</a:t>
            </a:r>
            <a:br>
              <a:rPr lang="id-ID" sz="2400" dirty="0"/>
            </a:br>
            <a:br>
              <a:rPr lang="en-US" sz="2400" dirty="0"/>
            </a:br>
            <a:br>
              <a:rPr lang="en-US" sz="2400" dirty="0"/>
            </a:br>
            <a:r>
              <a:rPr lang="en-US" sz="2400" dirty="0"/>
              <a:t>Chapter 10, 11</a:t>
            </a:r>
            <a:br>
              <a:rPr lang="en-US" sz="2400" dirty="0"/>
            </a:br>
            <a:endParaRPr lang="id-ID" dirty="0"/>
          </a:p>
        </p:txBody>
      </p:sp>
      <p:sp>
        <p:nvSpPr>
          <p:cNvPr id="5" name="TextBox 4"/>
          <p:cNvSpPr txBox="1"/>
          <p:nvPr/>
        </p:nvSpPr>
        <p:spPr>
          <a:xfrm>
            <a:off x="3048000" y="816114"/>
            <a:ext cx="4169668" cy="707886"/>
          </a:xfrm>
          <a:prstGeom prst="rect">
            <a:avLst/>
          </a:prstGeom>
          <a:noFill/>
        </p:spPr>
        <p:txBody>
          <a:bodyPr wrap="none" rtlCol="0">
            <a:spAutoFit/>
          </a:bodyPr>
          <a:lstStyle/>
          <a:p>
            <a:r>
              <a:rPr lang="en-US" sz="4000" b="1" dirty="0"/>
              <a:t>Acknowledgement</a:t>
            </a:r>
          </a:p>
        </p:txBody>
      </p:sp>
    </p:spTree>
    <p:extLst>
      <p:ext uri="{BB962C8B-B14F-4D97-AF65-F5344CB8AC3E}">
        <p14:creationId xmlns:p14="http://schemas.microsoft.com/office/powerpoint/2010/main" val="9949088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129283"/>
            <a:ext cx="6705600" cy="792088"/>
          </a:xfrm>
        </p:spPr>
        <p:txBody>
          <a:bodyPr>
            <a:normAutofit/>
          </a:bodyPr>
          <a:lstStyle/>
          <a:p>
            <a:r>
              <a:rPr lang="en-US" dirty="0"/>
              <a:t>Multi-Level Menu</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8" name="TextBox 7">
            <a:extLst>
              <a:ext uri="{FF2B5EF4-FFF2-40B4-BE49-F238E27FC236}">
                <a16:creationId xmlns:a16="http://schemas.microsoft.com/office/drawing/2014/main" id="{4EAA47FE-34DE-4685-99E7-C0595D7045BC}"/>
              </a:ext>
            </a:extLst>
          </p:cNvPr>
          <p:cNvSpPr txBox="1"/>
          <p:nvPr/>
        </p:nvSpPr>
        <p:spPr>
          <a:xfrm>
            <a:off x="990600" y="1292701"/>
            <a:ext cx="4875086" cy="2862322"/>
          </a:xfrm>
          <a:prstGeom prst="rect">
            <a:avLst/>
          </a:prstGeom>
          <a:noFill/>
        </p:spPr>
        <p:txBody>
          <a:bodyPr wrap="square">
            <a:spAutoFit/>
          </a:bodyPr>
          <a:lstStyle/>
          <a:p>
            <a:r>
              <a:rPr lang="en-US" dirty="0"/>
              <a:t>1. Process a sale</a:t>
            </a:r>
          </a:p>
          <a:p>
            <a:r>
              <a:rPr lang="en-US" dirty="0"/>
              <a:t>2. Process a return</a:t>
            </a:r>
          </a:p>
          <a:p>
            <a:r>
              <a:rPr lang="en-US" dirty="0"/>
              <a:t>3. Add a record to the inventory file</a:t>
            </a:r>
          </a:p>
          <a:p>
            <a:r>
              <a:rPr lang="en-US" dirty="0"/>
              <a:t>4. Search for a record in the inventory file</a:t>
            </a:r>
          </a:p>
          <a:p>
            <a:r>
              <a:rPr lang="en-US" dirty="0"/>
              <a:t>5. Modify a record in the inventory file</a:t>
            </a:r>
          </a:p>
          <a:p>
            <a:r>
              <a:rPr lang="en-US" dirty="0"/>
              <a:t>6. Delete a record in the inventory file</a:t>
            </a:r>
          </a:p>
          <a:p>
            <a:r>
              <a:rPr lang="en-US" dirty="0"/>
              <a:t>7. Print an inventory list report</a:t>
            </a:r>
          </a:p>
          <a:p>
            <a:r>
              <a:rPr lang="en-US" dirty="0"/>
              <a:t>8. Print a list of inventory items by cost</a:t>
            </a:r>
          </a:p>
          <a:p>
            <a:r>
              <a:rPr lang="en-US" dirty="0"/>
              <a:t>9. Print a list of inventory items by age</a:t>
            </a:r>
          </a:p>
          <a:p>
            <a:r>
              <a:rPr lang="en-US" dirty="0"/>
              <a:t>10. Print a list of inventory items by retail value</a:t>
            </a:r>
          </a:p>
        </p:txBody>
      </p:sp>
      <p:sp>
        <p:nvSpPr>
          <p:cNvPr id="7" name="TextBox 6">
            <a:extLst>
              <a:ext uri="{FF2B5EF4-FFF2-40B4-BE49-F238E27FC236}">
                <a16:creationId xmlns:a16="http://schemas.microsoft.com/office/drawing/2014/main" id="{FD5BEAB1-85AB-4550-99F3-8D25C1A6819C}"/>
              </a:ext>
            </a:extLst>
          </p:cNvPr>
          <p:cNvSpPr txBox="1"/>
          <p:nvPr/>
        </p:nvSpPr>
        <p:spPr>
          <a:xfrm>
            <a:off x="1023135" y="4364970"/>
            <a:ext cx="7650822" cy="1569660"/>
          </a:xfrm>
          <a:prstGeom prst="rect">
            <a:avLst/>
          </a:prstGeom>
          <a:noFill/>
        </p:spPr>
        <p:txBody>
          <a:bodyPr wrap="square">
            <a:spAutoFit/>
          </a:bodyPr>
          <a:lstStyle/>
          <a:p>
            <a:pPr marL="342900" indent="-342900">
              <a:buFont typeface="Arial" panose="020B0604020202020204" pitchFamily="34" charset="0"/>
              <a:buChar char="•"/>
            </a:pPr>
            <a:r>
              <a:rPr lang="en-US" sz="2400" dirty="0"/>
              <a:t>There are so many items in this list, you probably shouldn’t display them all in one menu.</a:t>
            </a:r>
          </a:p>
          <a:p>
            <a:pPr marL="342900" indent="-342900">
              <a:buFont typeface="Arial" panose="020B0604020202020204" pitchFamily="34" charset="0"/>
              <a:buChar char="•"/>
            </a:pPr>
            <a:r>
              <a:rPr lang="en-US" sz="2400" dirty="0"/>
              <a:t>Users often have trouble sorting through the items in a menu when given too many choices</a:t>
            </a:r>
          </a:p>
        </p:txBody>
      </p:sp>
    </p:spTree>
    <p:extLst>
      <p:ext uri="{BB962C8B-B14F-4D97-AF65-F5344CB8AC3E}">
        <p14:creationId xmlns:p14="http://schemas.microsoft.com/office/powerpoint/2010/main" val="34243006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129283"/>
            <a:ext cx="6705600" cy="792088"/>
          </a:xfrm>
        </p:spPr>
        <p:txBody>
          <a:bodyPr>
            <a:normAutofit/>
          </a:bodyPr>
          <a:lstStyle/>
          <a:p>
            <a:r>
              <a:rPr lang="en-US" dirty="0"/>
              <a:t>Multi-Level Menu</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7" name="TextBox 6">
            <a:extLst>
              <a:ext uri="{FF2B5EF4-FFF2-40B4-BE49-F238E27FC236}">
                <a16:creationId xmlns:a16="http://schemas.microsoft.com/office/drawing/2014/main" id="{FD5BEAB1-85AB-4550-99F3-8D25C1A6819C}"/>
              </a:ext>
            </a:extLst>
          </p:cNvPr>
          <p:cNvSpPr txBox="1"/>
          <p:nvPr/>
        </p:nvSpPr>
        <p:spPr>
          <a:xfrm>
            <a:off x="1143000" y="1524000"/>
            <a:ext cx="7650822" cy="461665"/>
          </a:xfrm>
          <a:prstGeom prst="rect">
            <a:avLst/>
          </a:prstGeom>
          <a:noFill/>
        </p:spPr>
        <p:txBody>
          <a:bodyPr wrap="square">
            <a:spAutoFit/>
          </a:bodyPr>
          <a:lstStyle/>
          <a:p>
            <a:pPr marL="342900" indent="-342900">
              <a:buFont typeface="Arial" panose="020B0604020202020204" pitchFamily="34" charset="0"/>
              <a:buChar char="•"/>
            </a:pPr>
            <a:r>
              <a:rPr lang="en-US" sz="2400" dirty="0"/>
              <a:t>Using multiple level menu</a:t>
            </a:r>
          </a:p>
        </p:txBody>
      </p:sp>
      <p:pic>
        <p:nvPicPr>
          <p:cNvPr id="4" name="Picture 3">
            <a:extLst>
              <a:ext uri="{FF2B5EF4-FFF2-40B4-BE49-F238E27FC236}">
                <a16:creationId xmlns:a16="http://schemas.microsoft.com/office/drawing/2014/main" id="{6E6D477E-B397-4257-BD7A-9F7132021DDE}"/>
              </a:ext>
            </a:extLst>
          </p:cNvPr>
          <p:cNvPicPr>
            <a:picLocks noChangeAspect="1"/>
          </p:cNvPicPr>
          <p:nvPr/>
        </p:nvPicPr>
        <p:blipFill>
          <a:blip r:embed="rId2"/>
          <a:stretch>
            <a:fillRect/>
          </a:stretch>
        </p:blipFill>
        <p:spPr>
          <a:xfrm>
            <a:off x="1371600" y="2202809"/>
            <a:ext cx="4793230" cy="1530991"/>
          </a:xfrm>
          <a:prstGeom prst="rect">
            <a:avLst/>
          </a:prstGeom>
        </p:spPr>
      </p:pic>
      <p:pic>
        <p:nvPicPr>
          <p:cNvPr id="9" name="Picture 8">
            <a:extLst>
              <a:ext uri="{FF2B5EF4-FFF2-40B4-BE49-F238E27FC236}">
                <a16:creationId xmlns:a16="http://schemas.microsoft.com/office/drawing/2014/main" id="{50D502E9-6D93-471A-97FC-012F9D2DCD79}"/>
              </a:ext>
            </a:extLst>
          </p:cNvPr>
          <p:cNvPicPr>
            <a:picLocks noChangeAspect="1"/>
          </p:cNvPicPr>
          <p:nvPr/>
        </p:nvPicPr>
        <p:blipFill>
          <a:blip r:embed="rId3"/>
          <a:stretch>
            <a:fillRect/>
          </a:stretch>
        </p:blipFill>
        <p:spPr>
          <a:xfrm>
            <a:off x="3809999" y="3886200"/>
            <a:ext cx="5367763" cy="1600200"/>
          </a:xfrm>
          <a:prstGeom prst="rect">
            <a:avLst/>
          </a:prstGeom>
        </p:spPr>
      </p:pic>
    </p:spTree>
    <p:extLst>
      <p:ext uri="{BB962C8B-B14F-4D97-AF65-F5344CB8AC3E}">
        <p14:creationId xmlns:p14="http://schemas.microsoft.com/office/powerpoint/2010/main" val="9239493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129283"/>
            <a:ext cx="6705600" cy="792088"/>
          </a:xfrm>
        </p:spPr>
        <p:txBody>
          <a:bodyPr>
            <a:normAutofit/>
          </a:bodyPr>
          <a:lstStyle/>
          <a:p>
            <a:r>
              <a:rPr lang="en-US" dirty="0"/>
              <a:t>Multi-Level Menu</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7" name="TextBox 6">
            <a:extLst>
              <a:ext uri="{FF2B5EF4-FFF2-40B4-BE49-F238E27FC236}">
                <a16:creationId xmlns:a16="http://schemas.microsoft.com/office/drawing/2014/main" id="{FD5BEAB1-85AB-4550-99F3-8D25C1A6819C}"/>
              </a:ext>
            </a:extLst>
          </p:cNvPr>
          <p:cNvSpPr txBox="1"/>
          <p:nvPr/>
        </p:nvSpPr>
        <p:spPr>
          <a:xfrm>
            <a:off x="1143000" y="1524000"/>
            <a:ext cx="7650822" cy="461665"/>
          </a:xfrm>
          <a:prstGeom prst="rect">
            <a:avLst/>
          </a:prstGeom>
          <a:noFill/>
        </p:spPr>
        <p:txBody>
          <a:bodyPr wrap="square">
            <a:spAutoFit/>
          </a:bodyPr>
          <a:lstStyle/>
          <a:p>
            <a:pPr marL="342900" indent="-342900">
              <a:buFont typeface="Arial" panose="020B0604020202020204" pitchFamily="34" charset="0"/>
              <a:buChar char="•"/>
            </a:pPr>
            <a:r>
              <a:rPr lang="en-US" sz="2400" dirty="0"/>
              <a:t>Using multiple level menu</a:t>
            </a:r>
          </a:p>
        </p:txBody>
      </p:sp>
      <p:grpSp>
        <p:nvGrpSpPr>
          <p:cNvPr id="11" name="Group 10">
            <a:extLst>
              <a:ext uri="{FF2B5EF4-FFF2-40B4-BE49-F238E27FC236}">
                <a16:creationId xmlns:a16="http://schemas.microsoft.com/office/drawing/2014/main" id="{7ACB2653-416D-4089-B042-3BD6ECA192B2}"/>
              </a:ext>
            </a:extLst>
          </p:cNvPr>
          <p:cNvGrpSpPr/>
          <p:nvPr/>
        </p:nvGrpSpPr>
        <p:grpSpPr>
          <a:xfrm>
            <a:off x="1447800" y="2292385"/>
            <a:ext cx="4078840" cy="1703073"/>
            <a:chOff x="1524000" y="2444361"/>
            <a:chExt cx="4078840" cy="1703073"/>
          </a:xfrm>
        </p:grpSpPr>
        <p:pic>
          <p:nvPicPr>
            <p:cNvPr id="6" name="Picture 5">
              <a:extLst>
                <a:ext uri="{FF2B5EF4-FFF2-40B4-BE49-F238E27FC236}">
                  <a16:creationId xmlns:a16="http://schemas.microsoft.com/office/drawing/2014/main" id="{4D3F0236-8175-468C-A764-F78B86E66659}"/>
                </a:ext>
              </a:extLst>
            </p:cNvPr>
            <p:cNvPicPr>
              <a:picLocks noChangeAspect="1"/>
            </p:cNvPicPr>
            <p:nvPr/>
          </p:nvPicPr>
          <p:blipFill>
            <a:blip r:embed="rId2"/>
            <a:stretch>
              <a:fillRect/>
            </a:stretch>
          </p:blipFill>
          <p:spPr>
            <a:xfrm>
              <a:off x="1600199" y="2444361"/>
              <a:ext cx="4002641" cy="552120"/>
            </a:xfrm>
            <a:prstGeom prst="rect">
              <a:avLst/>
            </a:prstGeom>
          </p:spPr>
        </p:pic>
        <p:pic>
          <p:nvPicPr>
            <p:cNvPr id="10" name="Picture 9">
              <a:extLst>
                <a:ext uri="{FF2B5EF4-FFF2-40B4-BE49-F238E27FC236}">
                  <a16:creationId xmlns:a16="http://schemas.microsoft.com/office/drawing/2014/main" id="{F0332C04-6C69-41F4-8A4B-F89BBF42D307}"/>
                </a:ext>
              </a:extLst>
            </p:cNvPr>
            <p:cNvPicPr>
              <a:picLocks noChangeAspect="1"/>
            </p:cNvPicPr>
            <p:nvPr/>
          </p:nvPicPr>
          <p:blipFill>
            <a:blip r:embed="rId3"/>
            <a:stretch>
              <a:fillRect/>
            </a:stretch>
          </p:blipFill>
          <p:spPr>
            <a:xfrm>
              <a:off x="1524000" y="2988775"/>
              <a:ext cx="3650938" cy="1158659"/>
            </a:xfrm>
            <a:prstGeom prst="rect">
              <a:avLst/>
            </a:prstGeom>
          </p:spPr>
        </p:pic>
      </p:grpSp>
      <p:pic>
        <p:nvPicPr>
          <p:cNvPr id="13" name="Picture 12">
            <a:extLst>
              <a:ext uri="{FF2B5EF4-FFF2-40B4-BE49-F238E27FC236}">
                <a16:creationId xmlns:a16="http://schemas.microsoft.com/office/drawing/2014/main" id="{64A5840D-DDB5-4CA9-938A-23EE4B9E9130}"/>
              </a:ext>
            </a:extLst>
          </p:cNvPr>
          <p:cNvPicPr>
            <a:picLocks noChangeAspect="1"/>
          </p:cNvPicPr>
          <p:nvPr/>
        </p:nvPicPr>
        <p:blipFill>
          <a:blip r:embed="rId4"/>
          <a:stretch>
            <a:fillRect/>
          </a:stretch>
        </p:blipFill>
        <p:spPr>
          <a:xfrm>
            <a:off x="2395010" y="4078143"/>
            <a:ext cx="6588873" cy="1636858"/>
          </a:xfrm>
          <a:prstGeom prst="rect">
            <a:avLst/>
          </a:prstGeom>
        </p:spPr>
      </p:pic>
    </p:spTree>
    <p:extLst>
      <p:ext uri="{BB962C8B-B14F-4D97-AF65-F5344CB8AC3E}">
        <p14:creationId xmlns:p14="http://schemas.microsoft.com/office/powerpoint/2010/main" val="1721759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2057400"/>
            <a:ext cx="6837114" cy="3040422"/>
          </a:xfrm>
        </p:spPr>
        <p:txBody>
          <a:bodyPr>
            <a:normAutofit/>
          </a:bodyPr>
          <a:lstStyle/>
          <a:p>
            <a:pPr marL="0" indent="0">
              <a:buNone/>
            </a:pPr>
            <a:r>
              <a:rPr lang="en-US" dirty="0"/>
              <a:t>Gaddis, T. (2019). Starting Out with Programming Logic and Design 5th. </a:t>
            </a:r>
            <a:br>
              <a:rPr lang="en-US" dirty="0"/>
            </a:br>
            <a:r>
              <a:rPr lang="en-US" dirty="0"/>
              <a:t>ISBN: 978-0-13-480115-5</a:t>
            </a:r>
          </a:p>
          <a:p>
            <a:endParaRPr lang="id-ID" dirty="0"/>
          </a:p>
          <a:p>
            <a:pPr marL="0" indent="0">
              <a:buNone/>
            </a:pPr>
            <a:r>
              <a:rPr lang="id-ID" dirty="0"/>
              <a:t> 	</a:t>
            </a:r>
            <a:endParaRPr lang="en-US" dirty="0"/>
          </a:p>
          <a:p>
            <a:pPr>
              <a:buNone/>
            </a:pPr>
            <a:endParaRPr lang="id-ID" dirty="0"/>
          </a:p>
        </p:txBody>
      </p:sp>
      <p:sp>
        <p:nvSpPr>
          <p:cNvPr id="5" name="TextBox 4"/>
          <p:cNvSpPr txBox="1"/>
          <p:nvPr/>
        </p:nvSpPr>
        <p:spPr>
          <a:xfrm>
            <a:off x="3048000" y="816114"/>
            <a:ext cx="2519792" cy="707886"/>
          </a:xfrm>
          <a:prstGeom prst="rect">
            <a:avLst/>
          </a:prstGeom>
          <a:noFill/>
        </p:spPr>
        <p:txBody>
          <a:bodyPr wrap="none" rtlCol="0">
            <a:spAutoFit/>
          </a:bodyPr>
          <a:lstStyle/>
          <a:p>
            <a:r>
              <a:rPr lang="en-US" sz="4000" b="1" dirty="0"/>
              <a:t>References</a:t>
            </a:r>
          </a:p>
        </p:txBody>
      </p:sp>
    </p:spTree>
    <p:extLst>
      <p:ext uri="{BB962C8B-B14F-4D97-AF65-F5344CB8AC3E}">
        <p14:creationId xmlns:p14="http://schemas.microsoft.com/office/powerpoint/2010/main" val="994908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0" y="816114"/>
            <a:ext cx="4363759" cy="707886"/>
          </a:xfrm>
          <a:prstGeom prst="rect">
            <a:avLst/>
          </a:prstGeom>
          <a:noFill/>
        </p:spPr>
        <p:txBody>
          <a:bodyPr wrap="none" rtlCol="0">
            <a:spAutoFit/>
          </a:bodyPr>
          <a:lstStyle/>
          <a:p>
            <a:r>
              <a:rPr lang="en-US" sz="4000" b="1" dirty="0"/>
              <a:t>Learning Objectives</a:t>
            </a:r>
          </a:p>
        </p:txBody>
      </p:sp>
      <p:sp>
        <p:nvSpPr>
          <p:cNvPr id="4" name="Content Placeholder 2"/>
          <p:cNvSpPr>
            <a:spLocks noGrp="1"/>
          </p:cNvSpPr>
          <p:nvPr>
            <p:ph idx="1"/>
          </p:nvPr>
        </p:nvSpPr>
        <p:spPr>
          <a:xfrm>
            <a:off x="1828800" y="1628775"/>
            <a:ext cx="6858000" cy="3517900"/>
          </a:xfrm>
        </p:spPr>
        <p:txBody>
          <a:bodyPr/>
          <a:lstStyle/>
          <a:p>
            <a:pPr>
              <a:buFontTx/>
              <a:buNone/>
            </a:pPr>
            <a:r>
              <a:rPr lang="en-US" altLang="en-US" dirty="0"/>
              <a:t>At the end of this lecture, students are able to:</a:t>
            </a:r>
          </a:p>
          <a:p>
            <a:pPr>
              <a:buFontTx/>
              <a:buNone/>
            </a:pPr>
            <a:r>
              <a:rPr lang="en-US" altLang="en-US" dirty="0"/>
              <a:t>LO1: To explain the purpose of using files.</a:t>
            </a:r>
          </a:p>
          <a:p>
            <a:pPr>
              <a:buFontTx/>
              <a:buNone/>
            </a:pPr>
            <a:r>
              <a:rPr lang="en-US" altLang="en-US" dirty="0"/>
              <a:t>LO2: To write pseudo-code to solve problem using files and menu driven programming</a:t>
            </a:r>
          </a:p>
        </p:txBody>
      </p:sp>
    </p:spTree>
    <p:extLst>
      <p:ext uri="{BB962C8B-B14F-4D97-AF65-F5344CB8AC3E}">
        <p14:creationId xmlns:p14="http://schemas.microsoft.com/office/powerpoint/2010/main" val="994908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dirty="0"/>
              <a:t>File Input and Output</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6" name="Rectangle 5">
            <a:extLst>
              <a:ext uri="{FF2B5EF4-FFF2-40B4-BE49-F238E27FC236}">
                <a16:creationId xmlns:a16="http://schemas.microsoft.com/office/drawing/2014/main" id="{5D66E0F7-0A01-4B0E-8B4D-7415ADEB5B22}"/>
              </a:ext>
            </a:extLst>
          </p:cNvPr>
          <p:cNvSpPr>
            <a:spLocks noGrp="1"/>
          </p:cNvSpPr>
          <p:nvPr/>
        </p:nvSpPr>
        <p:spPr>
          <a:xfrm>
            <a:off x="1295400" y="1359694"/>
            <a:ext cx="7315200" cy="47244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eaLnBrk="1" hangingPunct="1">
              <a:lnSpc>
                <a:spcPct val="90000"/>
              </a:lnSpc>
              <a:buFont typeface="Wingdings" panose="05000000000000000000" pitchFamily="2" charset="2"/>
              <a:buChar char="§"/>
            </a:pPr>
            <a:r>
              <a:rPr lang="en-US" sz="2800" dirty="0"/>
              <a:t>When a program needs to save data for later use, it writes the data in a file. The data can be read from the file at a later time.</a:t>
            </a:r>
          </a:p>
          <a:p>
            <a:pPr eaLnBrk="1" hangingPunct="1">
              <a:lnSpc>
                <a:spcPct val="90000"/>
              </a:lnSpc>
              <a:buFont typeface="Wingdings" panose="05000000000000000000" pitchFamily="2" charset="2"/>
              <a:buChar char="§"/>
            </a:pPr>
            <a:r>
              <a:rPr lang="en-US" sz="2800" dirty="0"/>
              <a:t>The programs we have designed so far require the user to reenter data each time the program runs</a:t>
            </a:r>
          </a:p>
          <a:p>
            <a:pPr eaLnBrk="1" hangingPunct="1">
              <a:lnSpc>
                <a:spcPct val="90000"/>
              </a:lnSpc>
              <a:buFont typeface="Wingdings" panose="05000000000000000000" pitchFamily="2" charset="2"/>
              <a:buChar char="§"/>
            </a:pPr>
            <a:r>
              <a:rPr lang="en-US" sz="2800" dirty="0"/>
              <a:t>Programmers usually refer to the process of saving data in a file as “writing data to” the file</a:t>
            </a:r>
            <a:endParaRPr sz="2800" dirty="0"/>
          </a:p>
        </p:txBody>
      </p:sp>
    </p:spTree>
    <p:extLst>
      <p:ext uri="{BB962C8B-B14F-4D97-AF65-F5344CB8AC3E}">
        <p14:creationId xmlns:p14="http://schemas.microsoft.com/office/powerpoint/2010/main" val="2426210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dirty="0"/>
              <a:t>File Input and Output</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pic>
        <p:nvPicPr>
          <p:cNvPr id="4" name="Picture 3">
            <a:extLst>
              <a:ext uri="{FF2B5EF4-FFF2-40B4-BE49-F238E27FC236}">
                <a16:creationId xmlns:a16="http://schemas.microsoft.com/office/drawing/2014/main" id="{A1B02BB3-9B66-428B-9253-9735A02CB9B5}"/>
              </a:ext>
            </a:extLst>
          </p:cNvPr>
          <p:cNvPicPr>
            <a:picLocks noChangeAspect="1"/>
          </p:cNvPicPr>
          <p:nvPr/>
        </p:nvPicPr>
        <p:blipFill>
          <a:blip r:embed="rId2"/>
          <a:stretch>
            <a:fillRect/>
          </a:stretch>
        </p:blipFill>
        <p:spPr>
          <a:xfrm>
            <a:off x="1143000" y="1828800"/>
            <a:ext cx="7857900" cy="3810000"/>
          </a:xfrm>
          <a:prstGeom prst="rect">
            <a:avLst/>
          </a:prstGeom>
        </p:spPr>
      </p:pic>
      <p:sp>
        <p:nvSpPr>
          <p:cNvPr id="7" name="TextBox 6">
            <a:extLst>
              <a:ext uri="{FF2B5EF4-FFF2-40B4-BE49-F238E27FC236}">
                <a16:creationId xmlns:a16="http://schemas.microsoft.com/office/drawing/2014/main" id="{A0A6E5EF-4D29-4B0C-9485-C7204D990863}"/>
              </a:ext>
            </a:extLst>
          </p:cNvPr>
          <p:cNvSpPr txBox="1"/>
          <p:nvPr/>
        </p:nvSpPr>
        <p:spPr>
          <a:xfrm>
            <a:off x="1295400" y="1597967"/>
            <a:ext cx="2432461" cy="523220"/>
          </a:xfrm>
          <a:prstGeom prst="rect">
            <a:avLst/>
          </a:prstGeom>
          <a:noFill/>
        </p:spPr>
        <p:txBody>
          <a:bodyPr wrap="none" rtlCol="0">
            <a:spAutoFit/>
          </a:bodyPr>
          <a:lstStyle/>
          <a:p>
            <a:r>
              <a:rPr lang="en-US" sz="2800" dirty="0"/>
              <a:t>Writing to a file</a:t>
            </a:r>
          </a:p>
        </p:txBody>
      </p:sp>
    </p:spTree>
    <p:extLst>
      <p:ext uri="{BB962C8B-B14F-4D97-AF65-F5344CB8AC3E}">
        <p14:creationId xmlns:p14="http://schemas.microsoft.com/office/powerpoint/2010/main" val="3290227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dirty="0"/>
              <a:t>File Input and Output</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pic>
        <p:nvPicPr>
          <p:cNvPr id="6" name="Picture 5">
            <a:extLst>
              <a:ext uri="{FF2B5EF4-FFF2-40B4-BE49-F238E27FC236}">
                <a16:creationId xmlns:a16="http://schemas.microsoft.com/office/drawing/2014/main" id="{604F227D-9D49-42FF-8C66-0B08212D1866}"/>
              </a:ext>
            </a:extLst>
          </p:cNvPr>
          <p:cNvPicPr>
            <a:picLocks noChangeAspect="1"/>
          </p:cNvPicPr>
          <p:nvPr/>
        </p:nvPicPr>
        <p:blipFill>
          <a:blip r:embed="rId2"/>
          <a:stretch>
            <a:fillRect/>
          </a:stretch>
        </p:blipFill>
        <p:spPr>
          <a:xfrm>
            <a:off x="1447800" y="2133600"/>
            <a:ext cx="7465895" cy="4030761"/>
          </a:xfrm>
          <a:prstGeom prst="rect">
            <a:avLst/>
          </a:prstGeom>
        </p:spPr>
      </p:pic>
      <p:sp>
        <p:nvSpPr>
          <p:cNvPr id="7" name="TextBox 6">
            <a:extLst>
              <a:ext uri="{FF2B5EF4-FFF2-40B4-BE49-F238E27FC236}">
                <a16:creationId xmlns:a16="http://schemas.microsoft.com/office/drawing/2014/main" id="{74EB8F76-EEE4-4A53-96A9-C7244C683D1A}"/>
              </a:ext>
            </a:extLst>
          </p:cNvPr>
          <p:cNvSpPr txBox="1"/>
          <p:nvPr/>
        </p:nvSpPr>
        <p:spPr>
          <a:xfrm>
            <a:off x="1295400" y="1597967"/>
            <a:ext cx="2923364" cy="523220"/>
          </a:xfrm>
          <a:prstGeom prst="rect">
            <a:avLst/>
          </a:prstGeom>
          <a:noFill/>
        </p:spPr>
        <p:txBody>
          <a:bodyPr wrap="none" rtlCol="0">
            <a:spAutoFit/>
          </a:bodyPr>
          <a:lstStyle/>
          <a:p>
            <a:r>
              <a:rPr lang="en-US" sz="2800" dirty="0"/>
              <a:t>Reading from a file</a:t>
            </a:r>
          </a:p>
        </p:txBody>
      </p:sp>
    </p:spTree>
    <p:extLst>
      <p:ext uri="{BB962C8B-B14F-4D97-AF65-F5344CB8AC3E}">
        <p14:creationId xmlns:p14="http://schemas.microsoft.com/office/powerpoint/2010/main" val="16716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dirty="0"/>
              <a:t>Types of files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8" name="TextBox 7">
            <a:extLst>
              <a:ext uri="{FF2B5EF4-FFF2-40B4-BE49-F238E27FC236}">
                <a16:creationId xmlns:a16="http://schemas.microsoft.com/office/drawing/2014/main" id="{1BCF5277-488A-4591-BE2A-D36E6B55C393}"/>
              </a:ext>
            </a:extLst>
          </p:cNvPr>
          <p:cNvSpPr txBox="1"/>
          <p:nvPr/>
        </p:nvSpPr>
        <p:spPr>
          <a:xfrm>
            <a:off x="1295400" y="1752600"/>
            <a:ext cx="7239000" cy="3785652"/>
          </a:xfrm>
          <a:prstGeom prst="rect">
            <a:avLst/>
          </a:prstGeom>
          <a:noFill/>
        </p:spPr>
        <p:txBody>
          <a:bodyPr wrap="square">
            <a:spAutoFit/>
          </a:bodyPr>
          <a:lstStyle/>
          <a:p>
            <a:r>
              <a:rPr lang="en-US" sz="2400" dirty="0"/>
              <a:t>Two types of files: text and binary.</a:t>
            </a:r>
          </a:p>
          <a:p>
            <a:pPr marL="285750" indent="-285750">
              <a:buFont typeface="Arial" panose="020B0604020202020204" pitchFamily="34" charset="0"/>
              <a:buChar char="•"/>
            </a:pPr>
            <a:r>
              <a:rPr lang="en-US" sz="2400" dirty="0"/>
              <a:t>A text file contains data that has been encoded as text, using a scheme such as ASCII or Unicode. Even if the file contains numbers, those numbers are stored in the file as a series of characters. As a result, the file may be opened and viewed in a text editor such as Notepad. </a:t>
            </a:r>
          </a:p>
          <a:p>
            <a:pPr marL="285750" indent="-285750">
              <a:buFont typeface="Arial" panose="020B0604020202020204" pitchFamily="34" charset="0"/>
              <a:buChar char="•"/>
            </a:pPr>
            <a:r>
              <a:rPr lang="en-US" sz="2400" dirty="0"/>
              <a:t>A binary file contains data that has not been converted to text. As a consequence, you cannot view the contents of a binary file with a text editor</a:t>
            </a:r>
          </a:p>
        </p:txBody>
      </p:sp>
    </p:spTree>
    <p:extLst>
      <p:ext uri="{BB962C8B-B14F-4D97-AF65-F5344CB8AC3E}">
        <p14:creationId xmlns:p14="http://schemas.microsoft.com/office/powerpoint/2010/main" val="188426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dirty="0"/>
              <a:t>Processing Files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8" name="TextBox 7">
            <a:extLst>
              <a:ext uri="{FF2B5EF4-FFF2-40B4-BE49-F238E27FC236}">
                <a16:creationId xmlns:a16="http://schemas.microsoft.com/office/drawing/2014/main" id="{1BCF5277-488A-4591-BE2A-D36E6B55C393}"/>
              </a:ext>
            </a:extLst>
          </p:cNvPr>
          <p:cNvSpPr txBox="1"/>
          <p:nvPr/>
        </p:nvSpPr>
        <p:spPr>
          <a:xfrm>
            <a:off x="1295400" y="1752600"/>
            <a:ext cx="7239000" cy="3416320"/>
          </a:xfrm>
          <a:prstGeom prst="rect">
            <a:avLst/>
          </a:prstGeom>
          <a:noFill/>
        </p:spPr>
        <p:txBody>
          <a:bodyPr wrap="square">
            <a:spAutoFit/>
          </a:bodyPr>
          <a:lstStyle/>
          <a:p>
            <a:pPr marL="342900" indent="-342900">
              <a:buFont typeface="Arial" panose="020B0604020202020204" pitchFamily="34" charset="0"/>
              <a:buChar char="•"/>
            </a:pPr>
            <a:r>
              <a:rPr lang="en-US" sz="2400" dirty="0"/>
              <a:t>When writing a program that performs an operation on a file, there are two names that you have to work within the program’s code. </a:t>
            </a:r>
          </a:p>
          <a:p>
            <a:pPr marL="800100" lvl="1" indent="-342900">
              <a:buFont typeface="Arial" panose="020B0604020202020204" pitchFamily="34" charset="0"/>
              <a:buChar char="•"/>
            </a:pPr>
            <a:r>
              <a:rPr lang="en-US" sz="2400" dirty="0"/>
              <a:t>The first of these is the filename that identifies the file on the computer’s disk. </a:t>
            </a:r>
          </a:p>
          <a:p>
            <a:pPr marL="800100" lvl="1" indent="-342900">
              <a:buFont typeface="Arial" panose="020B0604020202020204" pitchFamily="34" charset="0"/>
              <a:buChar char="•"/>
            </a:pPr>
            <a:r>
              <a:rPr lang="en-US" sz="2400" dirty="0"/>
              <a:t>The second is an internal name that is similar to a variable name. In fact, you usually declare a file’s internal name in a manner that is similar to declaring a variable. </a:t>
            </a:r>
          </a:p>
        </p:txBody>
      </p:sp>
    </p:spTree>
    <p:extLst>
      <p:ext uri="{BB962C8B-B14F-4D97-AF65-F5344CB8AC3E}">
        <p14:creationId xmlns:p14="http://schemas.microsoft.com/office/powerpoint/2010/main" val="1173489297"/>
      </p:ext>
    </p:extLst>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PPT 2015</Template>
  <TotalTime>1089</TotalTime>
  <Words>2172</Words>
  <Application>Microsoft Office PowerPoint</Application>
  <PresentationFormat>On-screen Show (4:3)</PresentationFormat>
  <Paragraphs>245</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Courier New</vt:lpstr>
      <vt:lpstr>Open Sans</vt:lpstr>
      <vt:lpstr>Wingdings</vt:lpstr>
      <vt:lpstr>Template PPT 2015</vt:lpstr>
      <vt:lpstr>Function and Input Validation Session  11</vt:lpstr>
      <vt:lpstr>Sub Topics</vt:lpstr>
      <vt:lpstr> These slides have been adapted from:  Gaddis, T. (2019). Starting Out with Programming Logic and Design 5th.  ISBN: 978-0-13-480115-5   Chapter 10, 11 </vt:lpstr>
      <vt:lpstr>PowerPoint Presentation</vt:lpstr>
      <vt:lpstr>File Input and Output</vt:lpstr>
      <vt:lpstr>File Input and Output</vt:lpstr>
      <vt:lpstr>File Input and Output</vt:lpstr>
      <vt:lpstr>Types of files</vt:lpstr>
      <vt:lpstr>Processing Files</vt:lpstr>
      <vt:lpstr>Processing Files</vt:lpstr>
      <vt:lpstr>Processing Files</vt:lpstr>
      <vt:lpstr>Processing Files</vt:lpstr>
      <vt:lpstr>Processing Files</vt:lpstr>
      <vt:lpstr>Processing Files</vt:lpstr>
      <vt:lpstr>Processing Files</vt:lpstr>
      <vt:lpstr>Processing Files</vt:lpstr>
      <vt:lpstr>Processing Files</vt:lpstr>
      <vt:lpstr>Processing Files</vt:lpstr>
      <vt:lpstr>Using Loops to Process Files</vt:lpstr>
      <vt:lpstr>Menu Driven Programming</vt:lpstr>
      <vt:lpstr>Menu Driven Programming</vt:lpstr>
      <vt:lpstr>Menu Driven Programming</vt:lpstr>
      <vt:lpstr>Modularizing a Menu-Driven Program</vt:lpstr>
      <vt:lpstr>Modularizing a Menu-Driven Program</vt:lpstr>
      <vt:lpstr>Modularizing a Menu-Driven Program</vt:lpstr>
      <vt:lpstr>Modularizing a Menu-Driven Program</vt:lpstr>
      <vt:lpstr>Modularizing a Menu-Driven Program</vt:lpstr>
      <vt:lpstr>Modularizing a Menu-Driven Program</vt:lpstr>
      <vt:lpstr>Multi-Level Menu</vt:lpstr>
      <vt:lpstr>Multi-Level Menu</vt:lpstr>
      <vt:lpstr>Multi-Level Menu</vt:lpstr>
      <vt:lpstr>Multi-Level Menu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Zulfany Erlisa Rasjid</cp:lastModifiedBy>
  <cp:revision>115</cp:revision>
  <dcterms:created xsi:type="dcterms:W3CDTF">2015-05-04T03:33:03Z</dcterms:created>
  <dcterms:modified xsi:type="dcterms:W3CDTF">2021-05-31T11:13:23Z</dcterms:modified>
</cp:coreProperties>
</file>