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57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62" r:id="rId23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" id="{727C0728-BFBA-4018-A895-7E45D940962F}">
          <p14:sldIdLst>
            <p14:sldId id="256"/>
          </p14:sldIdLst>
        </p14:section>
        <p14:section name="COURSE CONTENT" id="{F4927CBE-FA17-46D1-BAAE-887D0AF2CCBF}">
          <p14:sldIdLst>
            <p14:sldId id="261"/>
            <p14:sldId id="263"/>
            <p14:sldId id="257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6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7F7"/>
    <a:srgbClr val="008FD5"/>
    <a:srgbClr val="558FD5"/>
    <a:srgbClr val="0079B8"/>
    <a:srgbClr val="0081BD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 userDrawn="1"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635969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84784"/>
            <a:ext cx="2057400" cy="46413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43608" y="1484784"/>
            <a:ext cx="5433392" cy="46413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88760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2060848"/>
            <a:ext cx="6837114" cy="792088"/>
          </a:xfrm>
        </p:spPr>
        <p:txBody>
          <a:bodyPr>
            <a:normAutofit/>
          </a:bodyPr>
          <a:lstStyle>
            <a:lvl1pPr algn="l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endParaRPr lang="id-ID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1911350" y="3429001"/>
            <a:ext cx="6837114" cy="3040422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3"/>
          </p:nvPr>
        </p:nvSpPr>
        <p:spPr>
          <a:xfrm>
            <a:off x="1907704" y="2852936"/>
            <a:ext cx="6840760" cy="504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id-ID" sz="2200" b="1" dirty="0">
                <a:solidFill>
                  <a:srgbClr val="0079B8"/>
                </a:solidFill>
                <a:latin typeface="Open Sans"/>
                <a:ea typeface="+mj-ea"/>
                <a:cs typeface="+mj-cs"/>
              </a:defRPr>
            </a:lvl1pPr>
          </a:lstStyle>
          <a:p>
            <a:pPr lvl="0">
              <a:spcBef>
                <a:spcPct val="0"/>
              </a:spcBef>
              <a:buNone/>
            </a:pPr>
            <a:r>
              <a:rPr lang="en-US"/>
              <a:t>Click to edit Master subtitle style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1640" y="4406901"/>
            <a:ext cx="7344816" cy="678284"/>
          </a:xfrm>
        </p:spPr>
        <p:txBody>
          <a:bodyPr anchor="t">
            <a:noAutofit/>
          </a:bodyPr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31640" y="2906713"/>
            <a:ext cx="7344816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593648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  <p:pic>
        <p:nvPicPr>
          <p:cNvPr id="5" name="Picture 1" descr="Background 0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3"/>
            <a:ext cx="9693629" cy="685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13250" y="2859881"/>
            <a:ext cx="7067128" cy="1143000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36973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7704" y="1628800"/>
            <a:ext cx="6768752" cy="802010"/>
          </a:xfrm>
        </p:spPr>
        <p:txBody>
          <a:bodyPr anchor="b">
            <a:normAutofit/>
          </a:bodyPr>
          <a:lstStyle>
            <a:lvl1pPr algn="l">
              <a:defRPr sz="3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5" y="2564904"/>
            <a:ext cx="3168352" cy="3672408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20072" y="2564904"/>
            <a:ext cx="3430017" cy="367216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1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884168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916832"/>
            <a:ext cx="6884168" cy="281074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884168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9381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F9B71C-2D91-4D15-BAB7-ADA66F828B46}" type="datetimeFigureOut">
              <a:rPr lang="id-ID" smtClean="0"/>
              <a:pPr/>
              <a:t>31/05/2021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73735F-2667-4028-B606-D96AABD86FDB}" type="slidenum">
              <a:rPr lang="id-ID" smtClean="0"/>
              <a:pPr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766887" y="1676400"/>
            <a:ext cx="7072313" cy="935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: COMP6056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September 2021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76400" y="3352800"/>
            <a:ext cx="7467600" cy="2384425"/>
          </a:xfrm>
          <a:noFill/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Function and Input Validation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Session  </a:t>
            </a:r>
            <a:r>
              <a:rPr lang="en-US" sz="2800" dirty="0"/>
              <a:t>9</a:t>
            </a:r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More Library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34E4E7-1926-491F-BD3C-8E410C244438}"/>
              </a:ext>
            </a:extLst>
          </p:cNvPr>
          <p:cNvSpPr>
            <a:spLocks noGrp="1"/>
          </p:cNvSpPr>
          <p:nvPr/>
        </p:nvSpPr>
        <p:spPr>
          <a:xfrm>
            <a:off x="1016285" y="1359694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dirty="0"/>
              <a:t>Other Common Mathematical Functions</a:t>
            </a:r>
          </a:p>
          <a:p>
            <a:pPr marL="990600" lvl="1" indent="-533400" eaLnBrk="1" hangingPunct="1"/>
            <a:r>
              <a:rPr i="1" dirty="0"/>
              <a:t>abs </a:t>
            </a:r>
            <a:r>
              <a:rPr dirty="0"/>
              <a:t>calculates the absolute value of a number</a:t>
            </a:r>
          </a:p>
          <a:p>
            <a:pPr marL="990600" lvl="1" indent="-533400" eaLnBrk="1" hangingPunct="1"/>
            <a:r>
              <a:rPr i="1" dirty="0"/>
              <a:t>cos</a:t>
            </a:r>
            <a:r>
              <a:rPr dirty="0"/>
              <a:t> returns the cosign of an argument</a:t>
            </a:r>
          </a:p>
          <a:p>
            <a:pPr marL="990600" lvl="1" indent="-533400" eaLnBrk="1" hangingPunct="1"/>
            <a:r>
              <a:rPr i="1" dirty="0"/>
              <a:t>round</a:t>
            </a:r>
            <a:r>
              <a:rPr dirty="0"/>
              <a:t> rounds to the nearest integer</a:t>
            </a:r>
          </a:p>
          <a:p>
            <a:pPr marL="990600" lvl="1" indent="-533400" eaLnBrk="1" hangingPunct="1"/>
            <a:r>
              <a:rPr i="1" dirty="0"/>
              <a:t>sin</a:t>
            </a:r>
            <a:r>
              <a:rPr dirty="0"/>
              <a:t> returns the sine of an argument</a:t>
            </a:r>
          </a:p>
          <a:p>
            <a:pPr marL="990600" lvl="1" indent="-533400" eaLnBrk="1" hangingPunct="1"/>
            <a:r>
              <a:rPr i="1" dirty="0"/>
              <a:t>tan</a:t>
            </a:r>
            <a:r>
              <a:rPr dirty="0"/>
              <a:t> returns the tangent of an argument</a:t>
            </a:r>
            <a:r>
              <a:rPr i="1" dirty="0"/>
              <a:t> </a:t>
            </a:r>
          </a:p>
          <a:p>
            <a:pPr marL="990600" lvl="1" indent="-533400" eaLnBrk="1" hangingPunct="1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750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More Library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7709A6-1486-495F-8FFD-2995855D5D75}"/>
              </a:ext>
            </a:extLst>
          </p:cNvPr>
          <p:cNvSpPr>
            <a:spLocks noGrp="1"/>
          </p:cNvSpPr>
          <p:nvPr/>
        </p:nvSpPr>
        <p:spPr>
          <a:xfrm>
            <a:off x="1017142" y="1416121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dirty="0"/>
              <a:t>Data Type Conversion Functions</a:t>
            </a:r>
          </a:p>
          <a:p>
            <a:pPr marL="990600" lvl="1" indent="-533400" eaLnBrk="1" hangingPunct="1"/>
            <a:r>
              <a:rPr dirty="0"/>
              <a:t>Library functions that convert values from one data type to another</a:t>
            </a:r>
          </a:p>
          <a:p>
            <a:pPr marL="1371600" lvl="2" indent="-457200" eaLnBrk="1" hangingPunct="1"/>
            <a:r>
              <a:rPr i="1" dirty="0"/>
              <a:t>toInteger</a:t>
            </a:r>
            <a:r>
              <a:rPr dirty="0"/>
              <a:t> converts a real to an integer</a:t>
            </a:r>
          </a:p>
          <a:p>
            <a:pPr marL="1371600" lvl="2" indent="-457200" eaLnBrk="1" hangingPunct="1"/>
            <a:r>
              <a:rPr i="1" dirty="0"/>
              <a:t>toReal</a:t>
            </a:r>
            <a:r>
              <a:rPr dirty="0"/>
              <a:t> converts an integer to a real</a:t>
            </a:r>
          </a:p>
          <a:p>
            <a:pPr marL="990600" lvl="1" indent="-533400" eaLnBrk="1" hangingPunct="1"/>
            <a:r>
              <a:rPr dirty="0"/>
              <a:t>Real numbers can store integers</a:t>
            </a:r>
          </a:p>
          <a:p>
            <a:pPr marL="990600" lvl="1" indent="-533400" eaLnBrk="1" hangingPunct="1"/>
            <a:r>
              <a:rPr dirty="0"/>
              <a:t>Integers cannot store real numbers</a:t>
            </a:r>
          </a:p>
          <a:p>
            <a:pPr marL="990600" lvl="1" indent="-533400" eaLnBrk="1" hangingPunct="1"/>
            <a:r>
              <a:rPr dirty="0"/>
              <a:t>Type mismatch errors will occur without converting values</a:t>
            </a:r>
          </a:p>
        </p:txBody>
      </p:sp>
    </p:spTree>
    <p:extLst>
      <p:ext uri="{BB962C8B-B14F-4D97-AF65-F5344CB8AC3E}">
        <p14:creationId xmlns:p14="http://schemas.microsoft.com/office/powerpoint/2010/main" val="646484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More Library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72B54C-5DE7-4190-919B-51958E7B941B}"/>
              </a:ext>
            </a:extLst>
          </p:cNvPr>
          <p:cNvSpPr>
            <a:spLocks noGrp="1"/>
          </p:cNvSpPr>
          <p:nvPr/>
        </p:nvSpPr>
        <p:spPr>
          <a:xfrm>
            <a:off x="1125020" y="1359694"/>
            <a:ext cx="779038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dirty="0"/>
              <a:t>Formatting Functions</a:t>
            </a:r>
          </a:p>
          <a:p>
            <a:pPr marL="990600" lvl="1" indent="-533400" eaLnBrk="1" hangingPunct="1"/>
            <a:r>
              <a:rPr dirty="0"/>
              <a:t>Allow to format a number in a certain way</a:t>
            </a:r>
          </a:p>
          <a:p>
            <a:pPr marL="990600" lvl="1" indent="-533400" eaLnBrk="1" hangingPunct="1"/>
            <a:r>
              <a:rPr i="1" dirty="0"/>
              <a:t>currencyFormat </a:t>
            </a:r>
            <a:r>
              <a:rPr dirty="0"/>
              <a:t>will be used to format a number to a currency</a:t>
            </a:r>
          </a:p>
          <a:p>
            <a:pPr marL="990600" lvl="1" indent="-533400" eaLnBrk="1" hangingPunct="1">
              <a:buNone/>
            </a:pPr>
            <a:r>
              <a:rPr i="1" dirty="0"/>
              <a:t>Declare Real amount = 6450.879</a:t>
            </a:r>
          </a:p>
          <a:p>
            <a:pPr marL="990600" lvl="1" indent="-533400" eaLnBrk="1" hangingPunct="1">
              <a:buNone/>
            </a:pPr>
            <a:r>
              <a:rPr i="1" dirty="0"/>
              <a:t>Display currencyFormat(amount)</a:t>
            </a:r>
          </a:p>
          <a:p>
            <a:pPr marL="990600" lvl="1" indent="-533400" eaLnBrk="1" hangingPunct="1"/>
            <a:r>
              <a:rPr dirty="0"/>
              <a:t>Display would be </a:t>
            </a:r>
            <a:r>
              <a:rPr i="1" dirty="0"/>
              <a:t>$6,450.88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135768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More Library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6E8105-DD0D-45A5-A7EA-EE369E323F7C}"/>
              </a:ext>
            </a:extLst>
          </p:cNvPr>
          <p:cNvSpPr>
            <a:spLocks noGrp="1"/>
          </p:cNvSpPr>
          <p:nvPr/>
        </p:nvSpPr>
        <p:spPr>
          <a:xfrm>
            <a:off x="914400" y="1359694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sz="2800" dirty="0"/>
              <a:t>String Functions</a:t>
            </a:r>
          </a:p>
          <a:p>
            <a:pPr marL="990600" lvl="1" indent="-533400" eaLnBrk="1" hangingPunct="1"/>
            <a:r>
              <a:rPr sz="2400" dirty="0"/>
              <a:t>Allow for working with strings</a:t>
            </a:r>
          </a:p>
          <a:p>
            <a:pPr marL="990600" lvl="1" indent="-533400" eaLnBrk="1" hangingPunct="1"/>
            <a:r>
              <a:rPr sz="2400" i="1" dirty="0"/>
              <a:t>length </a:t>
            </a:r>
            <a:r>
              <a:rPr sz="2400" dirty="0"/>
              <a:t>function returns the length of a function</a:t>
            </a:r>
          </a:p>
          <a:p>
            <a:pPr marL="990600" lvl="1" indent="-533400" eaLnBrk="1" hangingPunct="1"/>
            <a:r>
              <a:rPr sz="2400" i="1" dirty="0"/>
              <a:t>append </a:t>
            </a:r>
            <a:r>
              <a:rPr sz="2400" dirty="0"/>
              <a:t>function joins multiple strings together</a:t>
            </a:r>
          </a:p>
          <a:p>
            <a:pPr marL="990600" lvl="1" indent="-533400" eaLnBrk="1" hangingPunct="1"/>
            <a:r>
              <a:rPr sz="2400" i="1" dirty="0"/>
              <a:t>toUpper </a:t>
            </a:r>
            <a:r>
              <a:rPr sz="2400" dirty="0"/>
              <a:t>and </a:t>
            </a:r>
            <a:r>
              <a:rPr sz="2400" i="1" dirty="0"/>
              <a:t>toLower </a:t>
            </a:r>
            <a:r>
              <a:rPr sz="2400" dirty="0"/>
              <a:t>converts a string to upper or lower case</a:t>
            </a:r>
          </a:p>
          <a:p>
            <a:pPr marL="990600" lvl="1" indent="-533400" eaLnBrk="1" hangingPunct="1"/>
            <a:r>
              <a:rPr sz="2400" i="1" dirty="0"/>
              <a:t>substring </a:t>
            </a:r>
            <a:r>
              <a:rPr sz="2400" dirty="0"/>
              <a:t>can extract a character or a portion of a string out of a string</a:t>
            </a:r>
            <a:endParaRPr sz="2400" i="1" dirty="0"/>
          </a:p>
          <a:p>
            <a:pPr marL="990600" lvl="1" indent="-533400" eaLnBrk="1" hangingPunct="1"/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7057823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More Library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3D617A-E50B-4CBA-8AE6-1710F1E08668}"/>
              </a:ext>
            </a:extLst>
          </p:cNvPr>
          <p:cNvSpPr>
            <a:spLocks noGrp="1"/>
          </p:cNvSpPr>
          <p:nvPr/>
        </p:nvSpPr>
        <p:spPr>
          <a:xfrm>
            <a:off x="979470" y="1401566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609600" indent="-609600" eaLnBrk="1" hangingPunct="1">
              <a:buNone/>
            </a:pPr>
            <a:r>
              <a:rPr sz="2800" dirty="0"/>
              <a:t>String Functions</a:t>
            </a:r>
          </a:p>
          <a:p>
            <a:pPr marL="990600" lvl="1" indent="-533400" eaLnBrk="1" hangingPunct="1"/>
            <a:r>
              <a:rPr sz="2400" i="1" dirty="0"/>
              <a:t>contains </a:t>
            </a:r>
            <a:r>
              <a:rPr sz="2400" dirty="0"/>
              <a:t>identifies similar strings within two strings</a:t>
            </a:r>
          </a:p>
          <a:p>
            <a:pPr marL="990600" lvl="1" indent="-533400" eaLnBrk="1" hangingPunct="1"/>
            <a:r>
              <a:rPr sz="2400" i="1" dirty="0"/>
              <a:t>stringToInteger </a:t>
            </a:r>
            <a:r>
              <a:rPr sz="2400" dirty="0"/>
              <a:t>and </a:t>
            </a:r>
            <a:r>
              <a:rPr sz="2400" i="1" dirty="0"/>
              <a:t>stringToReal</a:t>
            </a:r>
            <a:r>
              <a:rPr sz="2400" dirty="0"/>
              <a:t> converts string that stores a number, to a number data type</a:t>
            </a:r>
          </a:p>
          <a:p>
            <a:pPr marL="990600" lvl="1" indent="-533400" eaLnBrk="1" hangingPunct="1"/>
            <a:r>
              <a:rPr sz="2400" i="1" dirty="0"/>
              <a:t>isInteger </a:t>
            </a:r>
            <a:r>
              <a:rPr sz="2400" dirty="0"/>
              <a:t>and </a:t>
            </a:r>
            <a:r>
              <a:rPr sz="2400" i="1" dirty="0"/>
              <a:t>isReal</a:t>
            </a:r>
            <a:r>
              <a:rPr sz="2400" dirty="0"/>
              <a:t> test numbers to see if it can be converted to a string</a:t>
            </a:r>
            <a:endParaRPr sz="2400" i="1" dirty="0"/>
          </a:p>
          <a:p>
            <a:pPr marL="990600" lvl="1" indent="-533400" eaLnBrk="1" hangingPunct="1"/>
            <a:endParaRPr sz="2400" i="1" dirty="0"/>
          </a:p>
        </p:txBody>
      </p:sp>
    </p:spTree>
    <p:extLst>
      <p:ext uri="{BB962C8B-B14F-4D97-AF65-F5344CB8AC3E}">
        <p14:creationId xmlns:p14="http://schemas.microsoft.com/office/powerpoint/2010/main" val="34340472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47800" y="2075765"/>
            <a:ext cx="7086600" cy="349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978183-597F-4961-ABB0-F35AA687B452}"/>
              </a:ext>
            </a:extLst>
          </p:cNvPr>
          <p:cNvSpPr>
            <a:spLocks noGrp="1"/>
          </p:cNvSpPr>
          <p:nvPr/>
        </p:nvSpPr>
        <p:spPr>
          <a:xfrm>
            <a:off x="1219200" y="890441"/>
            <a:ext cx="8610600" cy="9921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dirty="0"/>
              <a:t> </a:t>
            </a:r>
            <a:r>
              <a:rPr sz="3200" dirty="0"/>
              <a:t>Garbage In, Garbage Out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CF1B29-23EB-4AB5-85E6-40CA10878F39}"/>
              </a:ext>
            </a:extLst>
          </p:cNvPr>
          <p:cNvSpPr>
            <a:spLocks noGrp="1"/>
          </p:cNvSpPr>
          <p:nvPr/>
        </p:nvSpPr>
        <p:spPr>
          <a:xfrm>
            <a:off x="1198652" y="2075765"/>
            <a:ext cx="7640548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sz="2800" dirty="0"/>
              <a:t>If a program reads bad data as input, it will produce bad data as output</a:t>
            </a:r>
          </a:p>
          <a:p>
            <a:pPr lvl="1" eaLnBrk="1" hangingPunct="1"/>
            <a:r>
              <a:rPr sz="2400" dirty="0"/>
              <a:t>Programs should be designed to accept only good data</a:t>
            </a:r>
          </a:p>
          <a:p>
            <a:pPr lvl="1" eaLnBrk="1" hangingPunct="1"/>
            <a:r>
              <a:rPr sz="2400" dirty="0"/>
              <a:t>Input Validation</a:t>
            </a:r>
          </a:p>
          <a:p>
            <a:pPr lvl="2" eaLnBrk="1" hangingPunct="1"/>
            <a:r>
              <a:rPr sz="2000" dirty="0"/>
              <a:t>All input should be inspected before processing</a:t>
            </a:r>
          </a:p>
          <a:p>
            <a:pPr lvl="2" eaLnBrk="1" hangingPunct="1"/>
            <a:r>
              <a:rPr sz="2000" dirty="0"/>
              <a:t>If it’s invalid, it should be rejected and the user should be prompted to enter the correct data</a:t>
            </a:r>
          </a:p>
          <a:p>
            <a:pPr lvl="1" eaLnBrk="1" hangingPunct="1"/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888045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47800" y="2075765"/>
            <a:ext cx="7086600" cy="349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978183-597F-4961-ABB0-F35AA687B452}"/>
              </a:ext>
            </a:extLst>
          </p:cNvPr>
          <p:cNvSpPr>
            <a:spLocks noGrp="1"/>
          </p:cNvSpPr>
          <p:nvPr/>
        </p:nvSpPr>
        <p:spPr>
          <a:xfrm>
            <a:off x="1219200" y="890441"/>
            <a:ext cx="8610600" cy="992187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+mj-lt"/>
                <a:ea typeface="Arial" panose="020B0604020202020204" pitchFamily="34" charset="0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sz="3200" dirty="0"/>
              <a:t> </a:t>
            </a:r>
            <a:r>
              <a:rPr sz="3200" dirty="0"/>
              <a:t>Garbage In, Garbage Out</a:t>
            </a:r>
          </a:p>
        </p:txBody>
      </p:sp>
      <p:pic>
        <p:nvPicPr>
          <p:cNvPr id="7" name="Picture 6" descr="prg07_01a">
            <a:extLst>
              <a:ext uri="{FF2B5EF4-FFF2-40B4-BE49-F238E27FC236}">
                <a16:creationId xmlns:a16="http://schemas.microsoft.com/office/drawing/2014/main" id="{2B06A77F-B927-446F-90FC-007834919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1876843"/>
            <a:ext cx="3810000" cy="19827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" name="Picture 9" descr="prg07_01b">
            <a:extLst>
              <a:ext uri="{FF2B5EF4-FFF2-40B4-BE49-F238E27FC236}">
                <a16:creationId xmlns:a16="http://schemas.microsoft.com/office/drawing/2014/main" id="{028DDEA3-3AF3-449E-802A-CE1429159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3885031"/>
            <a:ext cx="6477000" cy="2828925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3754621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The Input Validation Loop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47800" y="2075765"/>
            <a:ext cx="7086600" cy="349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236571-CCBC-4CB3-A926-DDE290274804}"/>
              </a:ext>
            </a:extLst>
          </p:cNvPr>
          <p:cNvSpPr>
            <a:spLocks noGrp="1"/>
          </p:cNvSpPr>
          <p:nvPr/>
        </p:nvSpPr>
        <p:spPr>
          <a:xfrm>
            <a:off x="990600" y="1676400"/>
            <a:ext cx="8153400" cy="11430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dirty="0"/>
              <a:t>Input validation is commonly done with a loop that iterates as long as input is bad</a:t>
            </a:r>
            <a:endParaRPr dirty="0">
              <a:solidFill>
                <a:srgbClr val="FF33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482BFC-A85C-4293-84D9-A8DAA87100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4974" y="2740615"/>
            <a:ext cx="5874052" cy="323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06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The Input Validation Loop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47800" y="2075765"/>
            <a:ext cx="7086600" cy="349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0A31EF-F9EE-47F9-B39D-120B6792258A}"/>
              </a:ext>
            </a:extLst>
          </p:cNvPr>
          <p:cNvSpPr>
            <a:spLocks noGrp="1"/>
          </p:cNvSpPr>
          <p:nvPr/>
        </p:nvSpPr>
        <p:spPr>
          <a:xfrm>
            <a:off x="1295400" y="1401566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sz="2800" b="1" dirty="0"/>
              <a:t>Priming read</a:t>
            </a:r>
            <a:r>
              <a:rPr sz="2800" b="1" i="1" dirty="0"/>
              <a:t> </a:t>
            </a:r>
            <a:r>
              <a:rPr sz="2800" dirty="0"/>
              <a:t>is the first input to be tested 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i="1" dirty="0"/>
              <a:t>// Get a test result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i="1" dirty="0"/>
              <a:t>Display “Enter a test score.”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i="1" dirty="0"/>
              <a:t>Input score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i="1" dirty="0"/>
              <a:t>//Make sure it is not lower than 0.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i="1" dirty="0"/>
              <a:t>While score &lt; 0 OR score &gt; 100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i="1" dirty="0"/>
              <a:t>	Display “ERROR:  The score cannot be less than 0 ”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i="1" dirty="0"/>
              <a:t>	Display “or greater than 100.”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i="1" dirty="0"/>
              <a:t>	Display “The the correct score.”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i="1" dirty="0"/>
              <a:t>	Input score</a:t>
            </a:r>
          </a:p>
          <a:p>
            <a:pPr lvl="1" eaLnBrk="1" hangingPunct="1">
              <a:lnSpc>
                <a:spcPct val="90000"/>
              </a:lnSpc>
              <a:buNone/>
            </a:pPr>
            <a:r>
              <a:rPr sz="2400" i="1" dirty="0"/>
              <a:t>End While</a:t>
            </a:r>
          </a:p>
        </p:txBody>
      </p:sp>
    </p:spTree>
    <p:extLst>
      <p:ext uri="{BB962C8B-B14F-4D97-AF65-F5344CB8AC3E}">
        <p14:creationId xmlns:p14="http://schemas.microsoft.com/office/powerpoint/2010/main" val="3347188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The Input Validation Loop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47800" y="2075765"/>
            <a:ext cx="7086600" cy="349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85BD699-DB0B-4E1D-8A11-0BF14C970DF1}"/>
              </a:ext>
            </a:extLst>
          </p:cNvPr>
          <p:cNvSpPr>
            <a:spLocks noGrp="1"/>
          </p:cNvSpPr>
          <p:nvPr/>
        </p:nvSpPr>
        <p:spPr>
          <a:xfrm>
            <a:off x="1295400" y="1600200"/>
            <a:ext cx="76962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sz="2800" dirty="0"/>
              <a:t>Writing Validation Functions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For complex validation, it is recommended to write a function.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This process can make the code look cleaner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sz="2800" dirty="0"/>
              <a:t>Validating String Input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Some strings must be validated such as those programs that ask for a specific string input like “yes”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Or programs that specify a string to be a specific length like password validation</a:t>
            </a:r>
          </a:p>
        </p:txBody>
      </p:sp>
    </p:spTree>
    <p:extLst>
      <p:ext uri="{BB962C8B-B14F-4D97-AF65-F5344CB8AC3E}">
        <p14:creationId xmlns:p14="http://schemas.microsoft.com/office/powerpoint/2010/main" val="2858579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600" y="76200"/>
            <a:ext cx="7067128" cy="1143000"/>
          </a:xfrm>
        </p:spPr>
        <p:txBody>
          <a:bodyPr/>
          <a:lstStyle/>
          <a:p>
            <a:r>
              <a:rPr lang="id-ID" dirty="0"/>
              <a:t>Sub Topics</a:t>
            </a:r>
            <a:endParaRPr lang="en-US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09600" y="1066800"/>
            <a:ext cx="8077200" cy="5638799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71055" y="1524000"/>
            <a:ext cx="8229600" cy="371475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Open Sans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Introduction to functions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Random numbers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More library functions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Garbage in garbage out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Input validation Loop</a:t>
            </a:r>
          </a:p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Defensive 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157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Defensive Programming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47800" y="2075765"/>
            <a:ext cx="7086600" cy="349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9D2063-39F2-475A-AE8E-1EB0B19B8724}"/>
              </a:ext>
            </a:extLst>
          </p:cNvPr>
          <p:cNvSpPr>
            <a:spLocks noGrp="1"/>
          </p:cNvSpPr>
          <p:nvPr/>
        </p:nvSpPr>
        <p:spPr>
          <a:xfrm>
            <a:off x="971550" y="1462465"/>
            <a:ext cx="80391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dirty="0"/>
              <a:t>Input validation is defensive programming</a:t>
            </a:r>
          </a:p>
          <a:p>
            <a:pPr lvl="1" eaLnBrk="1" hangingPunct="1"/>
            <a:r>
              <a:rPr dirty="0"/>
              <a:t>The practice of anticipating both obvious and unobvious errors that can happen</a:t>
            </a:r>
          </a:p>
          <a:p>
            <a:pPr eaLnBrk="1" hangingPunct="1">
              <a:buNone/>
            </a:pPr>
            <a:r>
              <a:rPr dirty="0"/>
              <a:t>Types of errors to consider</a:t>
            </a:r>
          </a:p>
          <a:p>
            <a:pPr lvl="1" eaLnBrk="1" hangingPunct="1"/>
            <a:r>
              <a:rPr dirty="0"/>
              <a:t>Empty input, where a user accidentally hits enter before entering data</a:t>
            </a:r>
          </a:p>
          <a:p>
            <a:pPr lvl="1" eaLnBrk="1" hangingPunct="1"/>
            <a:r>
              <a:rPr dirty="0"/>
              <a:t>The user enters the wrong type of data</a:t>
            </a:r>
          </a:p>
          <a:p>
            <a:pPr eaLnBrk="1" hangingPunct="1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4371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Defensive Programming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447800" y="2075765"/>
            <a:ext cx="7086600" cy="3497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05E33-E166-4ED6-9FA8-95FB01FD3AEC}"/>
              </a:ext>
            </a:extLst>
          </p:cNvPr>
          <p:cNvSpPr>
            <a:spLocks noGrp="1"/>
          </p:cNvSpPr>
          <p:nvPr/>
        </p:nvSpPr>
        <p:spPr>
          <a:xfrm>
            <a:off x="914400" y="1284434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sz="2800" dirty="0"/>
              <a:t>Common errors to be aware of</a:t>
            </a:r>
          </a:p>
          <a:p>
            <a:pPr lvl="1" eaLnBrk="1" hangingPunct="1"/>
            <a:r>
              <a:rPr sz="2400" dirty="0"/>
              <a:t>State abbreviations should be 2-character strings</a:t>
            </a:r>
          </a:p>
          <a:p>
            <a:pPr lvl="1" eaLnBrk="1" hangingPunct="1"/>
            <a:r>
              <a:rPr sz="2400" dirty="0"/>
              <a:t>Zip codes should be in the proper format of 5 or 9 digits</a:t>
            </a:r>
          </a:p>
          <a:p>
            <a:pPr lvl="1" eaLnBrk="1" hangingPunct="1"/>
            <a:r>
              <a:rPr sz="2400" dirty="0"/>
              <a:t>Hourly wages and salary amounts should be numeric values and within ranges</a:t>
            </a:r>
          </a:p>
          <a:p>
            <a:pPr lvl="1" eaLnBrk="1" hangingPunct="1"/>
            <a:r>
              <a:rPr sz="2400" dirty="0"/>
              <a:t>Dates should be checked</a:t>
            </a:r>
          </a:p>
          <a:p>
            <a:pPr lvl="1" eaLnBrk="1" hangingPunct="1"/>
            <a:r>
              <a:rPr sz="2400" dirty="0"/>
              <a:t>Time measurements should be checked</a:t>
            </a:r>
          </a:p>
          <a:p>
            <a:pPr lvl="1" eaLnBrk="1" hangingPunct="1"/>
            <a:r>
              <a:rPr sz="2400" dirty="0"/>
              <a:t>Check for reasonable numbers</a:t>
            </a:r>
          </a:p>
        </p:txBody>
      </p:sp>
    </p:spTree>
    <p:extLst>
      <p:ext uri="{BB962C8B-B14F-4D97-AF65-F5344CB8AC3E}">
        <p14:creationId xmlns:p14="http://schemas.microsoft.com/office/powerpoint/2010/main" val="34649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2057400"/>
            <a:ext cx="6837114" cy="3040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Gaddis, T. (2019). Starting Out with Programming Logic and Design 5th. </a:t>
            </a:r>
            <a:br>
              <a:rPr lang="en-US" dirty="0"/>
            </a:br>
            <a:r>
              <a:rPr lang="en-US" dirty="0"/>
              <a:t>ISBN: 978-0-13-480115-5</a:t>
            </a:r>
          </a:p>
          <a:p>
            <a:endParaRPr lang="id-ID" dirty="0"/>
          </a:p>
          <a:p>
            <a:pPr marL="0" indent="0">
              <a:buNone/>
            </a:pPr>
            <a:r>
              <a:rPr lang="id-ID" dirty="0"/>
              <a:t> 	</a:t>
            </a:r>
            <a:endParaRPr lang="en-US" dirty="0"/>
          </a:p>
          <a:p>
            <a:pPr>
              <a:buNone/>
            </a:pP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2519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1828800"/>
            <a:ext cx="7453064" cy="4492352"/>
          </a:xfrm>
        </p:spPr>
        <p:txBody>
          <a:bodyPr>
            <a:normAutofit/>
          </a:bodyPr>
          <a:lstStyle/>
          <a:p>
            <a:pPr algn="ctr"/>
            <a:br>
              <a:rPr lang="en-US" sz="2400" dirty="0"/>
            </a:br>
            <a:r>
              <a:rPr lang="en-US" sz="2400" dirty="0"/>
              <a:t>These slides have been adapted from: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Gaddis, T. (2019). Starting Out with Programming Logic and Design</a:t>
            </a:r>
            <a:r>
              <a:rPr lang="id-ID" sz="2400" dirty="0"/>
              <a:t> </a:t>
            </a:r>
            <a:r>
              <a:rPr lang="en-US" sz="2400" dirty="0"/>
              <a:t>5</a:t>
            </a:r>
            <a:r>
              <a:rPr lang="id-ID" sz="2400" baseline="30000" dirty="0"/>
              <a:t>th. </a:t>
            </a:r>
            <a:br>
              <a:rPr lang="id-ID" sz="2400" baseline="30000" dirty="0"/>
            </a:br>
            <a:r>
              <a:rPr lang="en-US" sz="2400" dirty="0"/>
              <a:t>ISBN: </a:t>
            </a:r>
            <a:r>
              <a:rPr lang="id-ID" sz="2400" dirty="0"/>
              <a:t>978-0-13-480115-5</a:t>
            </a:r>
            <a:br>
              <a:rPr lang="id-ID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Chapter 6, 7</a:t>
            </a:r>
            <a:br>
              <a:rPr lang="en-US" sz="2400" dirty="0"/>
            </a:br>
            <a:endParaRPr lang="id-ID" dirty="0"/>
          </a:p>
        </p:txBody>
      </p:sp>
      <p:sp>
        <p:nvSpPr>
          <p:cNvPr id="5" name="TextBox 4"/>
          <p:cNvSpPr txBox="1"/>
          <p:nvPr/>
        </p:nvSpPr>
        <p:spPr>
          <a:xfrm>
            <a:off x="3048000" y="816114"/>
            <a:ext cx="41696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Acknowledgement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0" y="816114"/>
            <a:ext cx="43637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Learning Objectives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1828800" y="1628775"/>
            <a:ext cx="6858000" cy="35179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dirty="0"/>
              <a:t>At the end of this lecture, students are able to:</a:t>
            </a:r>
          </a:p>
          <a:p>
            <a:pPr>
              <a:buFontTx/>
              <a:buNone/>
            </a:pPr>
            <a:r>
              <a:rPr lang="en-US" altLang="en-US" dirty="0"/>
              <a:t>LO1: To explain the advantages of using functions.</a:t>
            </a:r>
          </a:p>
          <a:p>
            <a:pPr>
              <a:buFontTx/>
              <a:buNone/>
            </a:pPr>
            <a:r>
              <a:rPr lang="en-US" altLang="en-US" dirty="0"/>
              <a:t>LO2: To write pseudo-code to solve problem using validation and functions</a:t>
            </a:r>
          </a:p>
        </p:txBody>
      </p:sp>
    </p:spTree>
    <p:extLst>
      <p:ext uri="{BB962C8B-B14F-4D97-AF65-F5344CB8AC3E}">
        <p14:creationId xmlns:p14="http://schemas.microsoft.com/office/powerpoint/2010/main" val="99490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Functions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66E0F7-0A01-4B0E-8B4D-7415ADEB5B22}"/>
              </a:ext>
            </a:extLst>
          </p:cNvPr>
          <p:cNvSpPr>
            <a:spLocks noGrp="1"/>
          </p:cNvSpPr>
          <p:nvPr/>
        </p:nvSpPr>
        <p:spPr>
          <a:xfrm>
            <a:off x="1295400" y="1359694"/>
            <a:ext cx="78486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sz="2800" dirty="0"/>
              <a:t>A </a:t>
            </a:r>
            <a:r>
              <a:rPr sz="2800" b="1" dirty="0"/>
              <a:t>function </a:t>
            </a:r>
            <a:r>
              <a:rPr sz="2800" dirty="0"/>
              <a:t>is a module that returns a value back to the part of the program that called it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Many languages provide libraries of functions that you can use, such as Random Number Generator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A function is like a module, but it returns a value that can be used in your program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sz="2800" dirty="0"/>
              <a:t>Library functions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Written functions that come with most languages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Usually common tasks and save time for the programmer because it allows for code reuse</a:t>
            </a:r>
          </a:p>
          <a:p>
            <a:pPr lvl="1" eaLnBrk="1" hangingPunct="1">
              <a:lnSpc>
                <a:spcPct val="90000"/>
              </a:lnSpc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426210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3800" y="533400"/>
            <a:ext cx="5029200" cy="792088"/>
          </a:xfrm>
        </p:spPr>
        <p:txBody>
          <a:bodyPr>
            <a:normAutofit/>
          </a:bodyPr>
          <a:lstStyle/>
          <a:p>
            <a:r>
              <a:rPr lang="en-US" dirty="0"/>
              <a:t>Functions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38A9295-9DB6-474C-B131-01EF181E35D8}"/>
              </a:ext>
            </a:extLst>
          </p:cNvPr>
          <p:cNvSpPr>
            <a:spLocks noGrp="1"/>
          </p:cNvSpPr>
          <p:nvPr/>
        </p:nvSpPr>
        <p:spPr>
          <a:xfrm>
            <a:off x="966627" y="1309221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  <a:buNone/>
            </a:pPr>
            <a:r>
              <a:rPr sz="2800" dirty="0"/>
              <a:t>The Random Number Generator function is useful in: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Game programs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Simulation programs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Statistical programs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Computer security such as encryption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sz="2800" dirty="0"/>
              <a:t>How random function works</a:t>
            </a:r>
          </a:p>
          <a:p>
            <a:pPr lvl="1" eaLnBrk="1" hangingPunct="1">
              <a:lnSpc>
                <a:spcPct val="90000"/>
              </a:lnSpc>
            </a:pPr>
            <a:r>
              <a:rPr sz="2400" i="1" dirty="0"/>
              <a:t>Set number = random(1, 100)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1 and 100 define the range of the number that can be returned, and are called arguments</a:t>
            </a:r>
          </a:p>
          <a:p>
            <a:pPr lvl="1" eaLnBrk="1" hangingPunct="1">
              <a:lnSpc>
                <a:spcPct val="90000"/>
              </a:lnSpc>
            </a:pPr>
            <a:r>
              <a:rPr sz="2400" dirty="0"/>
              <a:t>The function is called and a random number is returned and assigned to the variable </a:t>
            </a:r>
            <a:r>
              <a:rPr sz="2400" i="1" dirty="0"/>
              <a:t>number</a:t>
            </a:r>
            <a:endParaRPr sz="2400" dirty="0"/>
          </a:p>
          <a:p>
            <a:pPr eaLnBrk="1" hangingPunct="1">
              <a:lnSpc>
                <a:spcPct val="90000"/>
              </a:lnSpc>
            </a:pPr>
            <a:endParaRPr sz="2800" dirty="0"/>
          </a:p>
          <a:p>
            <a:pPr lvl="1" eaLnBrk="1" hangingPunct="1">
              <a:lnSpc>
                <a:spcPct val="90000"/>
              </a:lnSpc>
            </a:pPr>
            <a:endParaRPr sz="2400" dirty="0"/>
          </a:p>
          <a:p>
            <a:pPr lvl="1" eaLnBrk="1" hangingPunct="1">
              <a:lnSpc>
                <a:spcPct val="90000"/>
              </a:lnSpc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3182410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Your Own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56D769-7F2D-4F46-9ED6-0AB49CD82D84}"/>
              </a:ext>
            </a:extLst>
          </p:cNvPr>
          <p:cNvSpPr>
            <a:spLocks noGrp="1"/>
          </p:cNvSpPr>
          <p:nvPr/>
        </p:nvSpPr>
        <p:spPr>
          <a:xfrm>
            <a:off x="990600" y="1401566"/>
            <a:ext cx="8153400" cy="47244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None/>
            </a:pPr>
            <a:r>
              <a:rPr sz="2800" dirty="0"/>
              <a:t>Most languages allow coders to write functions</a:t>
            </a:r>
          </a:p>
          <a:p>
            <a:pPr eaLnBrk="1" hangingPunct="1"/>
            <a:r>
              <a:rPr sz="2800" dirty="0"/>
              <a:t>The </a:t>
            </a:r>
            <a:r>
              <a:rPr sz="2800" b="1" dirty="0"/>
              <a:t>function header</a:t>
            </a:r>
            <a:r>
              <a:rPr sz="2800" dirty="0"/>
              <a:t> specifies the data type of the value that is returned, the name of the function, and any parameter variables</a:t>
            </a:r>
          </a:p>
          <a:p>
            <a:pPr eaLnBrk="1" hangingPunct="1"/>
            <a:r>
              <a:rPr sz="2800" dirty="0"/>
              <a:t>The </a:t>
            </a:r>
            <a:r>
              <a:rPr sz="2800" b="1" dirty="0"/>
              <a:t>function body</a:t>
            </a:r>
            <a:r>
              <a:rPr sz="2800" dirty="0"/>
              <a:t> are the statements that execute when the function calls</a:t>
            </a:r>
          </a:p>
          <a:p>
            <a:pPr eaLnBrk="1" hangingPunct="1"/>
            <a:r>
              <a:rPr sz="2800" dirty="0"/>
              <a:t>The </a:t>
            </a:r>
            <a:r>
              <a:rPr sz="2800" b="1" dirty="0"/>
              <a:t>return statement </a:t>
            </a:r>
            <a:r>
              <a:rPr sz="2800" dirty="0"/>
              <a:t>specifies the value that is returned when the function ends</a:t>
            </a:r>
          </a:p>
          <a:p>
            <a:pPr eaLnBrk="1" hangingPunct="1"/>
            <a:endParaRPr sz="2800" dirty="0"/>
          </a:p>
          <a:p>
            <a:pPr lvl="1" eaLnBrk="1" hangingPunct="1"/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92280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Your Own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6D1D48-BC03-48AD-B0B5-838C39701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898" y="1146057"/>
            <a:ext cx="6277102" cy="5711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540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6200" y="258445"/>
            <a:ext cx="5029200" cy="792088"/>
          </a:xfrm>
        </p:spPr>
        <p:txBody>
          <a:bodyPr>
            <a:normAutofit fontScale="90000"/>
          </a:bodyPr>
          <a:lstStyle/>
          <a:p>
            <a:r>
              <a:rPr lang="en-US" dirty="0"/>
              <a:t>Writing Your Own Functions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143000" y="2000250"/>
            <a:ext cx="7239000" cy="3690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Tx/>
              <a:buChar char="•"/>
              <a:defRPr/>
            </a:pPr>
            <a:endParaRPr lang="en-US" sz="2000" kern="0" dirty="0"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0E8FB5-92FD-4600-AF43-825D0AAA2E80}"/>
              </a:ext>
            </a:extLst>
          </p:cNvPr>
          <p:cNvSpPr txBox="1"/>
          <p:nvPr/>
        </p:nvSpPr>
        <p:spPr>
          <a:xfrm>
            <a:off x="304800" y="64770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Gaddis, T., Starting Out With Programming Logic and Design, 5 ed, ISBN: 978-0-13-480115-5</a:t>
            </a:r>
          </a:p>
          <a:p>
            <a:endParaRPr 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021E63-1570-40B0-BDD5-AFBC2FB56B92}"/>
              </a:ext>
            </a:extLst>
          </p:cNvPr>
          <p:cNvSpPr>
            <a:spLocks noGrp="1"/>
          </p:cNvSpPr>
          <p:nvPr/>
        </p:nvSpPr>
        <p:spPr>
          <a:xfrm>
            <a:off x="762000" y="1524000"/>
            <a:ext cx="8001000" cy="3124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0" bIns="45720" anchor="t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Arial" panose="020B0604020202020204" pitchFamily="34" charset="0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3399CC"/>
              </a:buClr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eaLnBrk="1" hangingPunct="1">
              <a:buClr>
                <a:srgbClr val="3399CC"/>
              </a:buClr>
              <a:buSzTx/>
              <a:buFontTx/>
              <a:buNone/>
            </a:pPr>
            <a:r>
              <a:rPr sz="2800" dirty="0"/>
              <a:t>Additional concerns</a:t>
            </a:r>
          </a:p>
          <a:p>
            <a:pPr lvl="1" eaLnBrk="1" hangingPunct="1">
              <a:spcBef>
                <a:spcPct val="0"/>
              </a:spcBef>
            </a:pPr>
            <a:r>
              <a:rPr sz="2400" dirty="0"/>
              <a:t>While you can pass as many arguments into a function, you can only return one value</a:t>
            </a:r>
          </a:p>
          <a:p>
            <a:pPr lvl="1" eaLnBrk="1" hangingPunct="1">
              <a:spcBef>
                <a:spcPct val="0"/>
              </a:spcBef>
            </a:pPr>
            <a:r>
              <a:rPr sz="2400" dirty="0"/>
              <a:t>Functions simplify code, increase the speed of development, and ease the facilitation of teamwork</a:t>
            </a:r>
          </a:p>
          <a:p>
            <a:pPr lvl="1" eaLnBrk="1" hangingPunct="1">
              <a:spcBef>
                <a:spcPct val="0"/>
              </a:spcBef>
            </a:pPr>
            <a:r>
              <a:rPr sz="2400" dirty="0"/>
              <a:t>Each function should be flowcharted separately</a:t>
            </a:r>
          </a:p>
          <a:p>
            <a:pPr lvl="1" eaLnBrk="1" hangingPunct="1">
              <a:spcBef>
                <a:spcPct val="0"/>
              </a:spcBef>
            </a:pPr>
            <a:r>
              <a:rPr sz="2400" dirty="0"/>
              <a:t>IPO (input, processing, and output), can be used to show what a function does</a:t>
            </a:r>
          </a:p>
          <a:p>
            <a:pPr eaLnBrk="1" hangingPunct="1">
              <a:spcBef>
                <a:spcPct val="0"/>
              </a:spcBef>
              <a:buClr>
                <a:srgbClr val="3399CC"/>
              </a:buClr>
              <a:buSzTx/>
              <a:buFontTx/>
              <a:buNone/>
            </a:pPr>
            <a:endParaRPr sz="2800" dirty="0"/>
          </a:p>
          <a:p>
            <a:pPr lvl="1" eaLnBrk="1" hangingPunct="1">
              <a:spcBef>
                <a:spcPct val="0"/>
              </a:spcBef>
            </a:pPr>
            <a:endParaRPr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C4B996-7D12-4D25-8589-D463EF12B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523" y="4811872"/>
            <a:ext cx="7340977" cy="144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288197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PPT 201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PPT 2015</Template>
  <TotalTime>1036</TotalTime>
  <Words>1268</Words>
  <Application>Microsoft Office PowerPoint</Application>
  <PresentationFormat>On-screen Show (4:3)</PresentationFormat>
  <Paragraphs>145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Open Sans</vt:lpstr>
      <vt:lpstr>Template PPT 2015</vt:lpstr>
      <vt:lpstr>Function and Input Validation Session  9</vt:lpstr>
      <vt:lpstr>Sub Topics</vt:lpstr>
      <vt:lpstr> These slides have been adapted from:  Gaddis, T. (2019). Starting Out with Programming Logic and Design 5th.  ISBN: 978-0-13-480115-5   Chapter 6, 7 </vt:lpstr>
      <vt:lpstr>PowerPoint Presentation</vt:lpstr>
      <vt:lpstr>Functions </vt:lpstr>
      <vt:lpstr>Functions </vt:lpstr>
      <vt:lpstr>Writing Your Own Functions</vt:lpstr>
      <vt:lpstr>Writing Your Own Functions</vt:lpstr>
      <vt:lpstr>Writing Your Own Functions</vt:lpstr>
      <vt:lpstr>More Library Functions</vt:lpstr>
      <vt:lpstr>More Library Functions</vt:lpstr>
      <vt:lpstr>More Library Functions</vt:lpstr>
      <vt:lpstr>More Library Functions</vt:lpstr>
      <vt:lpstr>More Library Functions</vt:lpstr>
      <vt:lpstr>Input Validation</vt:lpstr>
      <vt:lpstr>Input Validation</vt:lpstr>
      <vt:lpstr>The Input Validation Loop</vt:lpstr>
      <vt:lpstr>The Input Validation Loop</vt:lpstr>
      <vt:lpstr>The Input Validation Loop</vt:lpstr>
      <vt:lpstr>Defensive Programming</vt:lpstr>
      <vt:lpstr>Defensive Programming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 Session  #</dc:title>
  <dc:creator>Yulia</dc:creator>
  <cp:lastModifiedBy>Zulfany Erlisa Rasjid</cp:lastModifiedBy>
  <cp:revision>108</cp:revision>
  <dcterms:created xsi:type="dcterms:W3CDTF">2015-05-04T03:33:03Z</dcterms:created>
  <dcterms:modified xsi:type="dcterms:W3CDTF">2021-05-31T10:16:55Z</dcterms:modified>
</cp:coreProperties>
</file>