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73" r:id="rId6"/>
    <p:sldId id="274" r:id="rId7"/>
    <p:sldId id="282" r:id="rId8"/>
    <p:sldId id="275" r:id="rId9"/>
    <p:sldId id="277" r:id="rId10"/>
    <p:sldId id="276" r:id="rId11"/>
    <p:sldId id="278" r:id="rId12"/>
    <p:sldId id="279" r:id="rId13"/>
    <p:sldId id="280" r:id="rId14"/>
    <p:sldId id="281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62" r:id="rId3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273"/>
            <p14:sldId id="274"/>
            <p14:sldId id="282"/>
            <p14:sldId id="275"/>
            <p14:sldId id="277"/>
            <p14:sldId id="276"/>
            <p14:sldId id="278"/>
            <p14:sldId id="279"/>
            <p14:sldId id="280"/>
            <p14:sldId id="28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1500" y="-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25/05/2021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25/05/2021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25/05/2021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25/05/2021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25/05/2021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25/05/2021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25/05/2021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: COMP6056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2021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Input, </a:t>
            </a:r>
            <a:r>
              <a:rPr lang="en-US" sz="4000" dirty="0"/>
              <a:t>Process, Output </a:t>
            </a:r>
            <a:br>
              <a:rPr lang="id-ID" sz="40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1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Designing a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 descr="fig02_02">
            <a:extLst>
              <a:ext uri="{FF2B5EF4-FFF2-40B4-BE49-F238E27FC236}">
                <a16:creationId xmlns:a16="http://schemas.microsoft.com/office/drawing/2014/main" id="{1814F8EE-2648-4016-A9AB-B7D35E973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01" y="1304706"/>
            <a:ext cx="2642899" cy="520199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Text Box 21">
            <a:extLst>
              <a:ext uri="{FF2B5EF4-FFF2-40B4-BE49-F238E27FC236}">
                <a16:creationId xmlns:a16="http://schemas.microsoft.com/office/drawing/2014/main" id="{E849AD21-0471-4A68-AE1D-9FF0E97E054F}"/>
              </a:ext>
            </a:extLst>
          </p:cNvPr>
          <p:cNvSpPr txBox="1"/>
          <p:nvPr/>
        </p:nvSpPr>
        <p:spPr>
          <a:xfrm>
            <a:off x="1219200" y="2305267"/>
            <a:ext cx="4006225" cy="1600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 baseline="0" dirty="0">
                <a:latin typeface="Arial" panose="020B0604020202020204" pitchFamily="34" charset="0"/>
              </a:rPr>
              <a:t>Example:</a:t>
            </a:r>
          </a:p>
          <a:p>
            <a:pPr>
              <a:spcBef>
                <a:spcPct val="50000"/>
              </a:spcBef>
            </a:pPr>
            <a:r>
              <a:rPr sz="2800" baseline="0" dirty="0">
                <a:latin typeface="Arial" panose="020B0604020202020204" pitchFamily="34" charset="0"/>
              </a:rPr>
              <a:t>Flowchart for the </a:t>
            </a:r>
            <a:br>
              <a:rPr sz="2800" baseline="0" dirty="0">
                <a:latin typeface="Arial" panose="020B0604020202020204" pitchFamily="34" charset="0"/>
              </a:rPr>
            </a:br>
            <a:r>
              <a:rPr sz="2800" baseline="0" dirty="0">
                <a:latin typeface="Arial" panose="020B0604020202020204" pitchFamily="34" charset="0"/>
              </a:rPr>
              <a:t>pay calculating program</a:t>
            </a:r>
          </a:p>
        </p:txBody>
      </p:sp>
    </p:spTree>
    <p:extLst>
      <p:ext uri="{BB962C8B-B14F-4D97-AF65-F5344CB8AC3E}">
        <p14:creationId xmlns:p14="http://schemas.microsoft.com/office/powerpoint/2010/main" val="154654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64" y="533400"/>
            <a:ext cx="5715000" cy="792088"/>
          </a:xfrm>
        </p:spPr>
        <p:txBody>
          <a:bodyPr>
            <a:normAutofit/>
          </a:bodyPr>
          <a:lstStyle/>
          <a:p>
            <a:r>
              <a:rPr lang="en-US" dirty="0"/>
              <a:t>Output, Input, and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7E99E-AD5A-43B6-8620-B757F68D467F}"/>
              </a:ext>
            </a:extLst>
          </p:cNvPr>
          <p:cNvSpPr>
            <a:spLocks noGrp="1"/>
          </p:cNvSpPr>
          <p:nvPr/>
        </p:nvSpPr>
        <p:spPr>
          <a:xfrm>
            <a:off x="1066800" y="1325488"/>
            <a:ext cx="7620000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sz="2800" dirty="0"/>
              <a:t>Output – data that is generated and displayed</a:t>
            </a:r>
          </a:p>
          <a:p>
            <a:pPr marL="609600" indent="-609600" eaLnBrk="1" hangingPunct="1">
              <a:buNone/>
            </a:pPr>
            <a:r>
              <a:rPr sz="2800" dirty="0"/>
              <a:t>Input – data that a program receives</a:t>
            </a:r>
          </a:p>
          <a:p>
            <a:pPr marL="609600" indent="-609600" eaLnBrk="1" hangingPunct="1">
              <a:buNone/>
            </a:pPr>
            <a:r>
              <a:rPr sz="2800" dirty="0"/>
              <a:t>Variables – storage locations in memory for data</a:t>
            </a:r>
          </a:p>
          <a:p>
            <a:pPr marL="609600" indent="-609600" eaLnBrk="1" hangingPunct="1">
              <a:buNone/>
            </a:pPr>
            <a:endParaRPr dirty="0"/>
          </a:p>
          <a:p>
            <a:pPr marL="609600" indent="-609600" eaLnBrk="1" hangingPunct="1">
              <a:buNone/>
            </a:pPr>
            <a:r>
              <a:rPr dirty="0"/>
              <a:t>Computer programs typically follow 3 steps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dirty="0"/>
              <a:t>Input is received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dirty="0"/>
              <a:t>Some process is performed on the input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dirty="0"/>
              <a:t>Output is produced</a:t>
            </a:r>
          </a:p>
        </p:txBody>
      </p:sp>
    </p:spTree>
    <p:extLst>
      <p:ext uri="{BB962C8B-B14F-4D97-AF65-F5344CB8AC3E}">
        <p14:creationId xmlns:p14="http://schemas.microsoft.com/office/powerpoint/2010/main" val="3928587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64" y="533400"/>
            <a:ext cx="5715000" cy="792088"/>
          </a:xfrm>
        </p:spPr>
        <p:txBody>
          <a:bodyPr>
            <a:normAutofit/>
          </a:bodyPr>
          <a:lstStyle/>
          <a:p>
            <a:r>
              <a:rPr lang="en-US" dirty="0"/>
              <a:t>Output, Input, and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FB1AB-48FA-4A5A-838A-066A58682CB5}"/>
              </a:ext>
            </a:extLst>
          </p:cNvPr>
          <p:cNvSpPr>
            <a:spLocks noGrp="1"/>
          </p:cNvSpPr>
          <p:nvPr/>
        </p:nvSpPr>
        <p:spPr>
          <a:xfrm>
            <a:off x="1219200" y="1615244"/>
            <a:ext cx="8294688" cy="2286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lang="en-US" sz="2800" i="1"/>
              <a:t>Display</a:t>
            </a:r>
            <a:r>
              <a:rPr lang="en-US" sz="2800"/>
              <a:t> is the keyword to show output to the screen</a:t>
            </a:r>
          </a:p>
          <a:p>
            <a:pPr marL="609600" indent="-609600" eaLnBrk="1" hangingPunct="1">
              <a:buNone/>
            </a:pPr>
            <a:r>
              <a:rPr lang="en-US" sz="2800"/>
              <a:t>Sequence – lines execute in the order they appear</a:t>
            </a:r>
          </a:p>
          <a:p>
            <a:pPr marL="609600" indent="-609600" eaLnBrk="1" hangingPunct="1">
              <a:buNone/>
            </a:pPr>
            <a:r>
              <a:rPr lang="en-US" sz="2800"/>
              <a:t>String Literals – a sequence of characters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0DDE8D-ADAF-48F8-848A-80613283780C}"/>
              </a:ext>
            </a:extLst>
          </p:cNvPr>
          <p:cNvSpPr txBox="1"/>
          <p:nvPr/>
        </p:nvSpPr>
        <p:spPr>
          <a:xfrm>
            <a:off x="1205345" y="3581400"/>
            <a:ext cx="4402029" cy="465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aseline="0" dirty="0">
                <a:latin typeface="Arial" panose="020B0604020202020204" pitchFamily="34" charset="0"/>
              </a:rPr>
              <a:t>The statements </a:t>
            </a:r>
            <a:r>
              <a:rPr lang="en-US" sz="2000" baseline="0" dirty="0">
                <a:latin typeface="Arial" panose="020B0604020202020204" pitchFamily="34" charset="0"/>
              </a:rPr>
              <a:t>execute</a:t>
            </a:r>
            <a:r>
              <a:rPr lang="en-US" sz="2400" baseline="0" dirty="0">
                <a:latin typeface="Arial" panose="020B0604020202020204" pitchFamily="34" charset="0"/>
              </a:rPr>
              <a:t> in order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22A04-1EE1-4007-AE1D-ACAE757A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345" y="4191000"/>
            <a:ext cx="3823855" cy="13138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0A6274-317D-4C7E-9E46-972C07704FA6}"/>
              </a:ext>
            </a:extLst>
          </p:cNvPr>
          <p:cNvSpPr txBox="1"/>
          <p:nvPr/>
        </p:nvSpPr>
        <p:spPr>
          <a:xfrm>
            <a:off x="5789108" y="3613957"/>
            <a:ext cx="33202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aseline="0" dirty="0">
                <a:latin typeface="Arial" panose="020B0604020202020204" pitchFamily="34" charset="0"/>
              </a:rPr>
              <a:t> Output of Program 2-1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2DBB4F-608D-4DA3-8275-D33EBD56D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544" y="4209165"/>
            <a:ext cx="3556853" cy="197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1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64" y="533400"/>
            <a:ext cx="5715000" cy="792088"/>
          </a:xfrm>
        </p:spPr>
        <p:txBody>
          <a:bodyPr>
            <a:normAutofit/>
          </a:bodyPr>
          <a:lstStyle/>
          <a:p>
            <a:r>
              <a:rPr lang="en-US" dirty="0"/>
              <a:t>Output, Input, and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21E16-E9B2-4789-8911-8F4BA27251C8}"/>
              </a:ext>
            </a:extLst>
          </p:cNvPr>
          <p:cNvSpPr>
            <a:spLocks noGrp="1"/>
          </p:cNvSpPr>
          <p:nvPr/>
        </p:nvSpPr>
        <p:spPr>
          <a:xfrm>
            <a:off x="1409700" y="1615244"/>
            <a:ext cx="6629400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sz="2800" i="1" dirty="0"/>
              <a:t>Input</a:t>
            </a:r>
            <a:r>
              <a:rPr sz="2800" dirty="0"/>
              <a:t> is the keyword to take values from the user of the program</a:t>
            </a:r>
          </a:p>
          <a:p>
            <a:pPr marL="609600" indent="-609600" eaLnBrk="1" hangingPunct="1">
              <a:buNone/>
            </a:pPr>
            <a:r>
              <a:rPr sz="2800" dirty="0"/>
              <a:t>It is usually stored in </a:t>
            </a:r>
            <a:r>
              <a:rPr sz="2800" i="1" dirty="0"/>
              <a:t>variables</a:t>
            </a:r>
          </a:p>
          <a:p>
            <a:pPr marL="609600" indent="-609600" eaLnBrk="1" hangingPunct="1">
              <a:buNone/>
            </a:pPr>
            <a:endParaRPr sz="2800" i="1" dirty="0"/>
          </a:p>
        </p:txBody>
      </p:sp>
      <p:pic>
        <p:nvPicPr>
          <p:cNvPr id="12" name="Picture 11" descr="prg02_02">
            <a:extLst>
              <a:ext uri="{FF2B5EF4-FFF2-40B4-BE49-F238E27FC236}">
                <a16:creationId xmlns:a16="http://schemas.microsoft.com/office/drawing/2014/main" id="{45D982B8-37F1-4E02-9682-D556B3DF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7" y="3297849"/>
            <a:ext cx="8061325" cy="286861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78836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64" y="533400"/>
            <a:ext cx="5715000" cy="792088"/>
          </a:xfrm>
        </p:spPr>
        <p:txBody>
          <a:bodyPr>
            <a:normAutofit/>
          </a:bodyPr>
          <a:lstStyle/>
          <a:p>
            <a:r>
              <a:rPr lang="en-US" dirty="0"/>
              <a:t>Output, Input, and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0EB81-040C-4014-AAE0-7A8D51BAD49E}"/>
              </a:ext>
            </a:extLst>
          </p:cNvPr>
          <p:cNvSpPr>
            <a:spLocks noGrp="1"/>
          </p:cNvSpPr>
          <p:nvPr/>
        </p:nvSpPr>
        <p:spPr>
          <a:xfrm>
            <a:off x="990600" y="1636026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dirty="0"/>
              <a:t>Programmers can define variable names following certain rules</a:t>
            </a:r>
          </a:p>
          <a:p>
            <a:pPr marL="990600" lvl="1" indent="-533400" eaLnBrk="1" hangingPunct="1"/>
            <a:r>
              <a:rPr dirty="0"/>
              <a:t>Must be one word, no spaces</a:t>
            </a:r>
          </a:p>
          <a:p>
            <a:pPr marL="990600" lvl="1" indent="-533400" eaLnBrk="1" hangingPunct="1"/>
            <a:r>
              <a:rPr dirty="0"/>
              <a:t>Generally, punctuation characters are avoided</a:t>
            </a:r>
          </a:p>
          <a:p>
            <a:pPr marL="990600" lvl="1" indent="-533400" eaLnBrk="1" hangingPunct="1"/>
            <a:r>
              <a:rPr dirty="0"/>
              <a:t>Generally, the first character cannot be a number</a:t>
            </a:r>
          </a:p>
          <a:p>
            <a:pPr marL="990600" lvl="1" indent="-533400" eaLnBrk="1" hangingPunct="1"/>
            <a:r>
              <a:rPr dirty="0"/>
              <a:t>Name a variable something that indicates what may be stored in it</a:t>
            </a:r>
          </a:p>
          <a:p>
            <a:pPr marL="609600" indent="-609600" eaLnBrk="1" hangingPunct="1">
              <a:buNone/>
            </a:pPr>
            <a:r>
              <a:rPr dirty="0"/>
              <a:t>camelCase is popular naming convention</a:t>
            </a:r>
          </a:p>
          <a:p>
            <a:pPr marL="609600" indent="-609600" eaLnBrk="1" hangingPunct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307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64" y="533400"/>
            <a:ext cx="5715000" cy="792088"/>
          </a:xfrm>
        </p:spPr>
        <p:txBody>
          <a:bodyPr>
            <a:normAutofit/>
          </a:bodyPr>
          <a:lstStyle/>
          <a:p>
            <a:r>
              <a:rPr lang="en-US" dirty="0"/>
              <a:t>Output, Input, and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0EB81-040C-4014-AAE0-7A8D51BAD49E}"/>
              </a:ext>
            </a:extLst>
          </p:cNvPr>
          <p:cNvSpPr>
            <a:spLocks noGrp="1"/>
          </p:cNvSpPr>
          <p:nvPr/>
        </p:nvSpPr>
        <p:spPr>
          <a:xfrm>
            <a:off x="990600" y="1636026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lang="en-US" dirty="0"/>
              <a:t>IPO Charts</a:t>
            </a:r>
            <a:endParaRPr dirty="0"/>
          </a:p>
          <a:p>
            <a:pPr marL="0" indent="0" eaLnBrk="1" hangingPunct="1"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023A1F-C114-4585-9222-5F146100D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044" y="2286000"/>
            <a:ext cx="6398711" cy="354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0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64" y="533400"/>
            <a:ext cx="5715000" cy="792088"/>
          </a:xfrm>
        </p:spPr>
        <p:txBody>
          <a:bodyPr>
            <a:normAutofit/>
          </a:bodyPr>
          <a:lstStyle/>
          <a:p>
            <a:r>
              <a:rPr lang="en-US" dirty="0"/>
              <a:t>Output, Input, and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5E58B-7A75-45E3-901C-D39446087410}"/>
              </a:ext>
            </a:extLst>
          </p:cNvPr>
          <p:cNvSpPr>
            <a:spLocks noGrp="1"/>
          </p:cNvSpPr>
          <p:nvPr/>
        </p:nvSpPr>
        <p:spPr>
          <a:xfrm>
            <a:off x="990600" y="1636026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lang="en-US" dirty="0"/>
              <a:t>Strings and Literals</a:t>
            </a:r>
          </a:p>
          <a:p>
            <a:r>
              <a:rPr lang="en-US" dirty="0"/>
              <a:t>String appear in actual code</a:t>
            </a:r>
          </a:p>
          <a:p>
            <a:r>
              <a:rPr lang="en-US" dirty="0"/>
              <a:t>Usually enclosed in double quote mark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2A1080-F716-48A0-A463-BD86A5B2E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429000"/>
            <a:ext cx="441689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44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64" y="533400"/>
            <a:ext cx="5715000" cy="792088"/>
          </a:xfrm>
        </p:spPr>
        <p:txBody>
          <a:bodyPr>
            <a:normAutofit/>
          </a:bodyPr>
          <a:lstStyle/>
          <a:p>
            <a:r>
              <a:rPr lang="en-US" dirty="0"/>
              <a:t>Output, Input, and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5E58B-7A75-45E3-901C-D39446087410}"/>
              </a:ext>
            </a:extLst>
          </p:cNvPr>
          <p:cNvSpPr>
            <a:spLocks noGrp="1"/>
          </p:cNvSpPr>
          <p:nvPr/>
        </p:nvSpPr>
        <p:spPr>
          <a:xfrm>
            <a:off x="990600" y="1636026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lang="en-US" dirty="0"/>
              <a:t>Strings and Literals</a:t>
            </a:r>
          </a:p>
          <a:p>
            <a:r>
              <a:rPr lang="en-US" dirty="0"/>
              <a:t>String appear in actual code</a:t>
            </a:r>
          </a:p>
          <a:p>
            <a:r>
              <a:rPr lang="en-US" dirty="0"/>
              <a:t>Usually enclosed in double quote mark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2A1080-F716-48A0-A463-BD86A5B2E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429000"/>
            <a:ext cx="441689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50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64" y="533400"/>
            <a:ext cx="5715000" cy="792088"/>
          </a:xfrm>
        </p:spPr>
        <p:txBody>
          <a:bodyPr>
            <a:normAutofit/>
          </a:bodyPr>
          <a:lstStyle/>
          <a:p>
            <a:r>
              <a:rPr lang="en-US" dirty="0"/>
              <a:t>Output, Input, and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5E58B-7A75-45E3-901C-D39446087410}"/>
              </a:ext>
            </a:extLst>
          </p:cNvPr>
          <p:cNvSpPr>
            <a:spLocks noGrp="1"/>
          </p:cNvSpPr>
          <p:nvPr/>
        </p:nvSpPr>
        <p:spPr>
          <a:xfrm>
            <a:off x="990600" y="1385647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lang="en-US" dirty="0"/>
              <a:t>Variable Assignment &amp; Calculations</a:t>
            </a:r>
          </a:p>
          <a:p>
            <a:r>
              <a:rPr lang="en-US" dirty="0"/>
              <a:t>Variable assignment can come from user input and also can be set through an assignment statement </a:t>
            </a:r>
          </a:p>
          <a:p>
            <a:pPr marL="0" indent="0">
              <a:buNone/>
            </a:pPr>
            <a:r>
              <a:rPr lang="en-US" dirty="0"/>
              <a:t>             set price = 20 or set price to 20</a:t>
            </a:r>
          </a:p>
          <a:p>
            <a:pPr marL="0" indent="0">
              <a:buNone/>
            </a:pPr>
            <a:endParaRPr lang="en-US" dirty="0"/>
          </a:p>
          <a:p>
            <a:pPr marL="609600" indent="-609600" eaLnBrk="1" hangingPunct="1"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0C196A-2660-45BC-8BF8-B234F22D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8" y="4130841"/>
            <a:ext cx="7836303" cy="238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37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64" y="533400"/>
            <a:ext cx="5715000" cy="792088"/>
          </a:xfrm>
        </p:spPr>
        <p:txBody>
          <a:bodyPr>
            <a:normAutofit/>
          </a:bodyPr>
          <a:lstStyle/>
          <a:p>
            <a:r>
              <a:rPr lang="en-US" dirty="0"/>
              <a:t>Output, Input, and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5E58B-7A75-45E3-901C-D39446087410}"/>
              </a:ext>
            </a:extLst>
          </p:cNvPr>
          <p:cNvSpPr>
            <a:spLocks noGrp="1"/>
          </p:cNvSpPr>
          <p:nvPr/>
        </p:nvSpPr>
        <p:spPr>
          <a:xfrm>
            <a:off x="990600" y="1385647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A3442B-A30B-4AD9-8A6E-CCEB6A2534F1}"/>
              </a:ext>
            </a:extLst>
          </p:cNvPr>
          <p:cNvSpPr>
            <a:spLocks noGrp="1"/>
          </p:cNvSpPr>
          <p:nvPr/>
        </p:nvSpPr>
        <p:spPr>
          <a:xfrm>
            <a:off x="990600" y="1607127"/>
            <a:ext cx="8294688" cy="1828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sz="2800" dirty="0"/>
              <a:t>Calculations are performed using math operators</a:t>
            </a:r>
          </a:p>
          <a:p>
            <a:pPr marL="609600" indent="-609600" eaLnBrk="1" hangingPunct="1">
              <a:buNone/>
            </a:pPr>
            <a:r>
              <a:rPr sz="2800" dirty="0"/>
              <a:t>The expression is normally stored in variables</a:t>
            </a:r>
          </a:p>
          <a:p>
            <a:pPr marL="609600" indent="-609600" eaLnBrk="1" hangingPunct="1">
              <a:buNone/>
            </a:pPr>
            <a:r>
              <a:rPr lang="en-US" sz="2800" i="1" dirty="0"/>
              <a:t>                 </a:t>
            </a:r>
            <a:r>
              <a:rPr sz="2800" i="1" dirty="0"/>
              <a:t>Set sale = price – discount</a:t>
            </a:r>
            <a:endParaRPr sz="2800" b="1" dirty="0">
              <a:solidFill>
                <a:srgbClr val="FF33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6B39D-C115-45E4-8E52-9048D6643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38" y="4216284"/>
            <a:ext cx="8242724" cy="2260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9090DE-1221-4D65-8530-36F7E55E7491}"/>
              </a:ext>
            </a:extLst>
          </p:cNvPr>
          <p:cNvSpPr txBox="1"/>
          <p:nvPr/>
        </p:nvSpPr>
        <p:spPr>
          <a:xfrm>
            <a:off x="2590800" y="3576751"/>
            <a:ext cx="46412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aseline="0" dirty="0">
                <a:latin typeface="Arial" panose="020B0604020202020204" pitchFamily="34" charset="0"/>
              </a:rPr>
              <a:t>Common math operators</a:t>
            </a:r>
          </a:p>
        </p:txBody>
      </p:sp>
    </p:spTree>
    <p:extLst>
      <p:ext uri="{BB962C8B-B14F-4D97-AF65-F5344CB8AC3E}">
        <p14:creationId xmlns:p14="http://schemas.microsoft.com/office/powerpoint/2010/main" val="397903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055" y="1524000"/>
            <a:ext cx="8229600" cy="3714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designing Programs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Input, Output, variables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Assignment and Calculations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Declaration and Data Types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Named Constant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Hand Tracing a program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Documenting a program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Designing your first program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FontTx/>
              <a:buNone/>
              <a:defRPr/>
            </a:pPr>
            <a:endParaRPr lang="en-US" dirty="0">
              <a:solidFill>
                <a:schemeClr val="bg1"/>
              </a:solidFill>
            </a:endParaRPr>
          </a:p>
          <a:p>
            <a:pPr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64" y="533400"/>
            <a:ext cx="5715000" cy="792088"/>
          </a:xfrm>
        </p:spPr>
        <p:txBody>
          <a:bodyPr>
            <a:normAutofit/>
          </a:bodyPr>
          <a:lstStyle/>
          <a:p>
            <a:r>
              <a:rPr lang="en-US" dirty="0"/>
              <a:t>Output, Input, and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5E58B-7A75-45E3-901C-D39446087410}"/>
              </a:ext>
            </a:extLst>
          </p:cNvPr>
          <p:cNvSpPr>
            <a:spLocks noGrp="1"/>
          </p:cNvSpPr>
          <p:nvPr/>
        </p:nvSpPr>
        <p:spPr>
          <a:xfrm>
            <a:off x="990600" y="1385647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2FED6-8CF8-4056-BB61-1D36FE87D107}"/>
              </a:ext>
            </a:extLst>
          </p:cNvPr>
          <p:cNvSpPr txBox="1"/>
          <p:nvPr/>
        </p:nvSpPr>
        <p:spPr>
          <a:xfrm>
            <a:off x="990600" y="1341031"/>
            <a:ext cx="624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Variable </a:t>
            </a:r>
            <a:r>
              <a:rPr lang="en-US" sz="3600" dirty="0"/>
              <a:t>Declarations</a:t>
            </a:r>
            <a:r>
              <a:rPr lang="en-US" sz="3200" dirty="0"/>
              <a:t> &amp; Data Types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D7F961-EA89-492D-A64B-35AA02D2FC40}"/>
              </a:ext>
            </a:extLst>
          </p:cNvPr>
          <p:cNvSpPr>
            <a:spLocks noGrp="1"/>
          </p:cNvSpPr>
          <p:nvPr/>
        </p:nvSpPr>
        <p:spPr>
          <a:xfrm>
            <a:off x="990600" y="2075230"/>
            <a:ext cx="8001000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sz="2800" dirty="0"/>
              <a:t>A </a:t>
            </a:r>
            <a:r>
              <a:rPr sz="2800" i="1" dirty="0"/>
              <a:t>variable declaration </a:t>
            </a:r>
            <a:r>
              <a:rPr sz="2800" dirty="0"/>
              <a:t>includes a variable’s name and a variable’s data type</a:t>
            </a:r>
          </a:p>
          <a:p>
            <a:pPr marL="609600" indent="-609600" eaLnBrk="1" hangingPunct="1">
              <a:buNone/>
            </a:pPr>
            <a:r>
              <a:rPr sz="2800" dirty="0"/>
              <a:t>Data Type – defines the type of data you intend to store in a variable</a:t>
            </a:r>
          </a:p>
          <a:p>
            <a:pPr marL="990600" lvl="1" indent="-533400" eaLnBrk="1" hangingPunct="1"/>
            <a:r>
              <a:rPr sz="2400" dirty="0"/>
              <a:t>Integer – stores only whole numbers</a:t>
            </a:r>
          </a:p>
          <a:p>
            <a:pPr marL="990600" lvl="1" indent="-533400" eaLnBrk="1" hangingPunct="1"/>
            <a:r>
              <a:rPr sz="2400" dirty="0"/>
              <a:t>Real – stores whole or decimal numbers</a:t>
            </a:r>
          </a:p>
          <a:p>
            <a:pPr marL="990600" lvl="1" indent="-533400" eaLnBrk="1" hangingPunct="1"/>
            <a:r>
              <a:rPr sz="2400" dirty="0"/>
              <a:t>String – any series of characters</a:t>
            </a:r>
            <a:endParaRPr lang="en-US" sz="2400" dirty="0"/>
          </a:p>
          <a:p>
            <a:pPr marL="990600" lvl="1" indent="-533400" eaLnBrk="1" hangingPunct="1"/>
            <a:r>
              <a:rPr lang="en-US" sz="2400" dirty="0"/>
              <a:t>Character – one character only</a:t>
            </a:r>
            <a:endParaRPr sz="2400" dirty="0"/>
          </a:p>
          <a:p>
            <a:pPr marL="609600" indent="-609600" eaLnBrk="1" hangingPunct="1"/>
            <a:r>
              <a:rPr lang="en-US" sz="2800" i="1" dirty="0"/>
              <a:t>Example: </a:t>
            </a:r>
            <a:r>
              <a:rPr sz="2800" i="1" dirty="0"/>
              <a:t>Declare Real </a:t>
            </a:r>
            <a:r>
              <a:rPr sz="2800" i="1" dirty="0" err="1"/>
              <a:t>grossPay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152754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64" y="533400"/>
            <a:ext cx="5715000" cy="792088"/>
          </a:xfrm>
        </p:spPr>
        <p:txBody>
          <a:bodyPr>
            <a:normAutofit/>
          </a:bodyPr>
          <a:lstStyle/>
          <a:p>
            <a:r>
              <a:rPr lang="en-US" dirty="0"/>
              <a:t>Output, Input, and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5E58B-7A75-45E3-901C-D39446087410}"/>
              </a:ext>
            </a:extLst>
          </p:cNvPr>
          <p:cNvSpPr>
            <a:spLocks noGrp="1"/>
          </p:cNvSpPr>
          <p:nvPr/>
        </p:nvSpPr>
        <p:spPr>
          <a:xfrm>
            <a:off x="990600" y="1385647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D7F961-EA89-492D-A64B-35AA02D2FC40}"/>
              </a:ext>
            </a:extLst>
          </p:cNvPr>
          <p:cNvSpPr>
            <a:spLocks noGrp="1"/>
          </p:cNvSpPr>
          <p:nvPr/>
        </p:nvSpPr>
        <p:spPr>
          <a:xfrm>
            <a:off x="1295400" y="1645324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endParaRPr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FCF70-153F-4DBF-8FAA-4811F3A164B0}"/>
              </a:ext>
            </a:extLst>
          </p:cNvPr>
          <p:cNvSpPr txBox="1"/>
          <p:nvPr/>
        </p:nvSpPr>
        <p:spPr>
          <a:xfrm>
            <a:off x="1395126" y="1879477"/>
            <a:ext cx="71392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safety and to avoid logic errors, variables should be initialized to 0 or some other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C4ADA3-FA87-4E68-A80E-C7DACC903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09" y="3067737"/>
            <a:ext cx="7649919" cy="331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03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64" y="533400"/>
            <a:ext cx="5715000" cy="792088"/>
          </a:xfrm>
        </p:spPr>
        <p:txBody>
          <a:bodyPr>
            <a:normAutofit/>
          </a:bodyPr>
          <a:lstStyle/>
          <a:p>
            <a:r>
              <a:rPr lang="en-US" dirty="0"/>
              <a:t>Named Constants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5E58B-7A75-45E3-901C-D39446087410}"/>
              </a:ext>
            </a:extLst>
          </p:cNvPr>
          <p:cNvSpPr>
            <a:spLocks noGrp="1"/>
          </p:cNvSpPr>
          <p:nvPr/>
        </p:nvSpPr>
        <p:spPr>
          <a:xfrm>
            <a:off x="990600" y="1385647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D7F961-EA89-492D-A64B-35AA02D2FC40}"/>
              </a:ext>
            </a:extLst>
          </p:cNvPr>
          <p:cNvSpPr>
            <a:spLocks noGrp="1"/>
          </p:cNvSpPr>
          <p:nvPr/>
        </p:nvSpPr>
        <p:spPr>
          <a:xfrm>
            <a:off x="1295400" y="1645324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endParaRPr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04542A-0221-4C96-B5B0-9CE5EDD5DE62}"/>
              </a:ext>
            </a:extLst>
          </p:cNvPr>
          <p:cNvSpPr>
            <a:spLocks noGrp="1"/>
          </p:cNvSpPr>
          <p:nvPr/>
        </p:nvSpPr>
        <p:spPr>
          <a:xfrm>
            <a:off x="1357745" y="1844841"/>
            <a:ext cx="7557655" cy="4112806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dirty="0"/>
              <a:t>A </a:t>
            </a:r>
            <a:r>
              <a:rPr i="1" dirty="0"/>
              <a:t>named constant </a:t>
            </a:r>
            <a:r>
              <a:rPr dirty="0"/>
              <a:t>is a name that represents a value that cannot be changed</a:t>
            </a:r>
          </a:p>
          <a:p>
            <a:pPr marL="990600" lvl="1" indent="-533400" eaLnBrk="1" hangingPunct="1"/>
            <a:r>
              <a:rPr dirty="0"/>
              <a:t>Makes programs more self explanatory</a:t>
            </a:r>
          </a:p>
          <a:p>
            <a:pPr marL="990600" lvl="1" indent="-533400" eaLnBrk="1" hangingPunct="1"/>
            <a:r>
              <a:rPr dirty="0"/>
              <a:t>If a change to the value occurs, it only has to be modified in one place</a:t>
            </a:r>
          </a:p>
          <a:p>
            <a:pPr marL="609600" indent="-609600" eaLnBrk="1" hangingPunct="1">
              <a:buNone/>
            </a:pPr>
            <a:r>
              <a:rPr i="1" dirty="0"/>
              <a:t>Constant Real INTEREST_RATE = 0.069</a:t>
            </a:r>
          </a:p>
          <a:p>
            <a:pPr marL="609600" indent="-609600" eaLnBrk="1" hangingPunct="1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9217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64" y="533400"/>
            <a:ext cx="5715000" cy="792088"/>
          </a:xfrm>
        </p:spPr>
        <p:txBody>
          <a:bodyPr>
            <a:normAutofit/>
          </a:bodyPr>
          <a:lstStyle/>
          <a:p>
            <a:r>
              <a:rPr lang="en-US" dirty="0"/>
              <a:t>Hand Tracing a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5E58B-7A75-45E3-901C-D39446087410}"/>
              </a:ext>
            </a:extLst>
          </p:cNvPr>
          <p:cNvSpPr>
            <a:spLocks noGrp="1"/>
          </p:cNvSpPr>
          <p:nvPr/>
        </p:nvSpPr>
        <p:spPr>
          <a:xfrm>
            <a:off x="990600" y="1385647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D7F961-EA89-492D-A64B-35AA02D2FC40}"/>
              </a:ext>
            </a:extLst>
          </p:cNvPr>
          <p:cNvSpPr>
            <a:spLocks noGrp="1"/>
          </p:cNvSpPr>
          <p:nvPr/>
        </p:nvSpPr>
        <p:spPr>
          <a:xfrm>
            <a:off x="1295400" y="1645324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endParaRPr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4A86FD-13C9-40DE-A907-C65F54CE7DC8}"/>
              </a:ext>
            </a:extLst>
          </p:cNvPr>
          <p:cNvSpPr>
            <a:spLocks noGrp="1"/>
          </p:cNvSpPr>
          <p:nvPr/>
        </p:nvSpPr>
        <p:spPr>
          <a:xfrm>
            <a:off x="1004455" y="1649076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i="1" dirty="0"/>
              <a:t>Hand tracing </a:t>
            </a:r>
            <a:r>
              <a:rPr dirty="0"/>
              <a:t>is a simple debugging process for locating hard to find errors in a program</a:t>
            </a:r>
            <a:r>
              <a:rPr lang="en-US" dirty="0"/>
              <a:t> or to ensure the correctness of a program</a:t>
            </a:r>
            <a:endParaRPr dirty="0"/>
          </a:p>
          <a:p>
            <a:pPr marL="609600" indent="-609600" eaLnBrk="1" hangingPunct="1">
              <a:buNone/>
            </a:pPr>
            <a:r>
              <a:rPr dirty="0"/>
              <a:t>Involves creating a chart with a column for each variable, and a row for each line of code</a:t>
            </a:r>
          </a:p>
          <a:p>
            <a:pPr marL="609600" indent="-609600" eaLnBrk="1" hangingPunct="1">
              <a:buNone/>
            </a:pPr>
            <a:endParaRPr b="1" dirty="0">
              <a:solidFill>
                <a:srgbClr val="FF3300"/>
              </a:solidFill>
            </a:endParaRPr>
          </a:p>
        </p:txBody>
      </p:sp>
      <p:pic>
        <p:nvPicPr>
          <p:cNvPr id="10" name="Picture 9" descr="fig02_14">
            <a:extLst>
              <a:ext uri="{FF2B5EF4-FFF2-40B4-BE49-F238E27FC236}">
                <a16:creationId xmlns:a16="http://schemas.microsoft.com/office/drawing/2014/main" id="{66518C72-1B0F-429D-9323-2DD71737E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09" y="3918047"/>
            <a:ext cx="8841355" cy="2303029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05682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4364" y="533400"/>
            <a:ext cx="57150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Documenting a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5E58B-7A75-45E3-901C-D39446087410}"/>
              </a:ext>
            </a:extLst>
          </p:cNvPr>
          <p:cNvSpPr>
            <a:spLocks noGrp="1"/>
          </p:cNvSpPr>
          <p:nvPr/>
        </p:nvSpPr>
        <p:spPr>
          <a:xfrm>
            <a:off x="990600" y="1385647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D7F961-EA89-492D-A64B-35AA02D2FC40}"/>
              </a:ext>
            </a:extLst>
          </p:cNvPr>
          <p:cNvSpPr>
            <a:spLocks noGrp="1"/>
          </p:cNvSpPr>
          <p:nvPr/>
        </p:nvSpPr>
        <p:spPr>
          <a:xfrm>
            <a:off x="1295400" y="1645324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endParaRPr i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01E981-D65A-4DBB-8663-421F410FF331}"/>
              </a:ext>
            </a:extLst>
          </p:cNvPr>
          <p:cNvSpPr>
            <a:spLocks noGrp="1"/>
          </p:cNvSpPr>
          <p:nvPr/>
        </p:nvSpPr>
        <p:spPr>
          <a:xfrm>
            <a:off x="1143000" y="1645323"/>
            <a:ext cx="7543800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sz="2800" i="1" dirty="0"/>
              <a:t>External documentation </a:t>
            </a:r>
            <a:r>
              <a:rPr sz="2800" dirty="0"/>
              <a:t>describes aspects of the program for the user, sometimes written by a technical writer</a:t>
            </a:r>
          </a:p>
          <a:p>
            <a:pPr marL="609600" indent="-609600" eaLnBrk="1" hangingPunct="1">
              <a:buNone/>
            </a:pPr>
            <a:r>
              <a:rPr sz="2800" i="1" dirty="0"/>
              <a:t>Internal documentation </a:t>
            </a:r>
            <a:r>
              <a:rPr sz="2800" dirty="0"/>
              <a:t>explains how parts of the program works for the programmer, also known as </a:t>
            </a:r>
            <a:r>
              <a:rPr sz="2800" i="1" dirty="0"/>
              <a:t>comments </a:t>
            </a:r>
          </a:p>
          <a:p>
            <a:pPr marL="609600" indent="-609600" eaLnBrk="1" hangingPunct="1">
              <a:buNone/>
            </a:pPr>
            <a:r>
              <a:rPr sz="2800" i="1" dirty="0"/>
              <a:t>	// comments are often distinguished within </a:t>
            </a:r>
          </a:p>
          <a:p>
            <a:pPr marL="609600" indent="-609600" eaLnBrk="1" hangingPunct="1">
              <a:buNone/>
            </a:pPr>
            <a:r>
              <a:rPr sz="2800" i="1" dirty="0"/>
              <a:t>	// the program with line comments</a:t>
            </a:r>
          </a:p>
        </p:txBody>
      </p:sp>
    </p:spTree>
    <p:extLst>
      <p:ext uri="{BB962C8B-B14F-4D97-AF65-F5344CB8AC3E}">
        <p14:creationId xmlns:p14="http://schemas.microsoft.com/office/powerpoint/2010/main" val="2171894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504309"/>
            <a:ext cx="57150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Designing Your First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5E58B-7A75-45E3-901C-D39446087410}"/>
              </a:ext>
            </a:extLst>
          </p:cNvPr>
          <p:cNvSpPr>
            <a:spLocks noGrp="1"/>
          </p:cNvSpPr>
          <p:nvPr/>
        </p:nvSpPr>
        <p:spPr>
          <a:xfrm>
            <a:off x="990600" y="1385647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D7F961-EA89-492D-A64B-35AA02D2FC40}"/>
              </a:ext>
            </a:extLst>
          </p:cNvPr>
          <p:cNvSpPr>
            <a:spLocks noGrp="1"/>
          </p:cNvSpPr>
          <p:nvPr/>
        </p:nvSpPr>
        <p:spPr>
          <a:xfrm>
            <a:off x="1295400" y="1645324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endParaRPr i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B76697-EEA0-4283-AFA9-36EEF55A9C32}"/>
              </a:ext>
            </a:extLst>
          </p:cNvPr>
          <p:cNvSpPr>
            <a:spLocks noGrp="1"/>
          </p:cNvSpPr>
          <p:nvPr/>
        </p:nvSpPr>
        <p:spPr>
          <a:xfrm>
            <a:off x="990600" y="1645323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sz="2800" dirty="0"/>
              <a:t>Calculate the batting average for any player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sz="28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sz="2800" dirty="0"/>
              <a:t>	</a:t>
            </a:r>
            <a:r>
              <a:rPr sz="2800" i="1" dirty="0"/>
              <a:t>Batting Average = Hits ÷ Times at Bat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sz="2800" i="1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sz="2800" dirty="0"/>
              <a:t>Determine what is required for each phase of the program: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sz="2800" dirty="0"/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sz="2800" dirty="0"/>
              <a:t>What must be read as input?</a:t>
            </a: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sz="2800" dirty="0"/>
              <a:t>What will be done with the input?</a:t>
            </a:r>
          </a:p>
          <a:p>
            <a:pPr marL="0" indent="0" eaLnBrk="1" hangingPunct="1">
              <a:lnSpc>
                <a:spcPct val="80000"/>
              </a:lnSpc>
              <a:buFont typeface="Arial" panose="020B0604020202020204" pitchFamily="34" charset="0"/>
              <a:buAutoNum type="arabicPeriod"/>
            </a:pPr>
            <a:r>
              <a:rPr sz="2800" dirty="0"/>
              <a:t>What will be the output?</a:t>
            </a:r>
          </a:p>
        </p:txBody>
      </p:sp>
    </p:spTree>
    <p:extLst>
      <p:ext uri="{BB962C8B-B14F-4D97-AF65-F5344CB8AC3E}">
        <p14:creationId xmlns:p14="http://schemas.microsoft.com/office/powerpoint/2010/main" val="3878859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504309"/>
            <a:ext cx="57150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Designing Your First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5E58B-7A75-45E3-901C-D39446087410}"/>
              </a:ext>
            </a:extLst>
          </p:cNvPr>
          <p:cNvSpPr>
            <a:spLocks noGrp="1"/>
          </p:cNvSpPr>
          <p:nvPr/>
        </p:nvSpPr>
        <p:spPr>
          <a:xfrm>
            <a:off x="990600" y="1385647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D7F961-EA89-492D-A64B-35AA02D2FC40}"/>
              </a:ext>
            </a:extLst>
          </p:cNvPr>
          <p:cNvSpPr>
            <a:spLocks noGrp="1"/>
          </p:cNvSpPr>
          <p:nvPr/>
        </p:nvSpPr>
        <p:spPr>
          <a:xfrm>
            <a:off x="1295400" y="1645324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endParaRPr i="1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D4E002B-068C-4135-8CE8-4BD9D692DE60}"/>
              </a:ext>
            </a:extLst>
          </p:cNvPr>
          <p:cNvSpPr>
            <a:spLocks noGrp="1"/>
          </p:cNvSpPr>
          <p:nvPr/>
        </p:nvSpPr>
        <p:spPr>
          <a:xfrm>
            <a:off x="849312" y="1428015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dirty="0"/>
              <a:t>Input is received.</a:t>
            </a:r>
          </a:p>
          <a:p>
            <a:pPr lvl="1" eaLnBrk="1" hangingPunct="1"/>
            <a:r>
              <a:rPr dirty="0"/>
              <a:t>The number of hits</a:t>
            </a:r>
          </a:p>
          <a:p>
            <a:pPr lvl="1" eaLnBrk="1" hangingPunct="1"/>
            <a:r>
              <a:rPr dirty="0"/>
              <a:t>The number of times at bat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dirty="0"/>
              <a:t>Some process is performed on the input.</a:t>
            </a:r>
          </a:p>
          <a:p>
            <a:pPr lvl="1" eaLnBrk="1" hangingPunct="1"/>
            <a:r>
              <a:rPr dirty="0"/>
              <a:t>Calculate the batting average</a:t>
            </a:r>
          </a:p>
          <a:p>
            <a:pPr lvl="1" eaLnBrk="1" hangingPunct="1"/>
            <a:r>
              <a:rPr dirty="0"/>
              <a:t>Divide the number of hits by the number of times at bat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dirty="0"/>
              <a:t>Output is produced.</a:t>
            </a:r>
          </a:p>
          <a:p>
            <a:pPr lvl="1" eaLnBrk="1" hangingPunct="1"/>
            <a:r>
              <a:rPr dirty="0"/>
              <a:t>The player’s batting average</a:t>
            </a:r>
          </a:p>
          <a:p>
            <a:pPr lvl="1" eaLnBrk="1" hangingPunct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0094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504309"/>
            <a:ext cx="57150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Designing Your First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5E58B-7A75-45E3-901C-D39446087410}"/>
              </a:ext>
            </a:extLst>
          </p:cNvPr>
          <p:cNvSpPr>
            <a:spLocks noGrp="1"/>
          </p:cNvSpPr>
          <p:nvPr/>
        </p:nvSpPr>
        <p:spPr>
          <a:xfrm>
            <a:off x="990600" y="1385647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D7F961-EA89-492D-A64B-35AA02D2FC40}"/>
              </a:ext>
            </a:extLst>
          </p:cNvPr>
          <p:cNvSpPr>
            <a:spLocks noGrp="1"/>
          </p:cNvSpPr>
          <p:nvPr/>
        </p:nvSpPr>
        <p:spPr>
          <a:xfrm>
            <a:off x="1295400" y="1645324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endParaRPr i="1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D4E002B-068C-4135-8CE8-4BD9D692DE60}"/>
              </a:ext>
            </a:extLst>
          </p:cNvPr>
          <p:cNvSpPr>
            <a:spLocks noGrp="1"/>
          </p:cNvSpPr>
          <p:nvPr/>
        </p:nvSpPr>
        <p:spPr>
          <a:xfrm>
            <a:off x="849312" y="1428015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dirty="0"/>
              <a:t>IPO Chart</a:t>
            </a:r>
            <a:endParaRPr dirty="0"/>
          </a:p>
          <a:p>
            <a:pPr lvl="1" eaLnBrk="1" hangingPunct="1"/>
            <a:endParaRPr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2189DDC-7029-41EE-9A34-CBC32B43B2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329221"/>
              </p:ext>
            </p:extLst>
          </p:nvPr>
        </p:nvGraphicFramePr>
        <p:xfrm>
          <a:off x="1309255" y="2406975"/>
          <a:ext cx="7086600" cy="186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208394" imgH="741095" progId="Excel.Sheet.12">
                  <p:embed/>
                </p:oleObj>
              </mc:Choice>
              <mc:Fallback>
                <p:oleObj name="Worksheet" r:id="rId2" imgW="5208394" imgH="74109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09255" y="2406975"/>
                        <a:ext cx="7086600" cy="186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4599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504309"/>
            <a:ext cx="57150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Designing Your First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5E58B-7A75-45E3-901C-D39446087410}"/>
              </a:ext>
            </a:extLst>
          </p:cNvPr>
          <p:cNvSpPr>
            <a:spLocks noGrp="1"/>
          </p:cNvSpPr>
          <p:nvPr/>
        </p:nvSpPr>
        <p:spPr>
          <a:xfrm>
            <a:off x="990600" y="1385647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D7F961-EA89-492D-A64B-35AA02D2FC40}"/>
              </a:ext>
            </a:extLst>
          </p:cNvPr>
          <p:cNvSpPr>
            <a:spLocks noGrp="1"/>
          </p:cNvSpPr>
          <p:nvPr/>
        </p:nvSpPr>
        <p:spPr>
          <a:xfrm>
            <a:off x="1295400" y="1645324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endParaRPr i="1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D4E002B-068C-4135-8CE8-4BD9D692DE60}"/>
              </a:ext>
            </a:extLst>
          </p:cNvPr>
          <p:cNvSpPr>
            <a:spLocks noGrp="1"/>
          </p:cNvSpPr>
          <p:nvPr/>
        </p:nvSpPr>
        <p:spPr>
          <a:xfrm>
            <a:off x="849312" y="1428015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dirty="0"/>
              <a:t>Pseudocode</a:t>
            </a:r>
            <a:endParaRPr dirty="0"/>
          </a:p>
          <a:p>
            <a:pPr lvl="1" eaLnBrk="1" hangingPunct="1"/>
            <a:endParaRPr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08A8A391-5C23-40B8-A83C-EC5DCB4340E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5" y="1934397"/>
            <a:ext cx="7317943" cy="450023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029267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504309"/>
            <a:ext cx="57150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Designing Your First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5E58B-7A75-45E3-901C-D39446087410}"/>
              </a:ext>
            </a:extLst>
          </p:cNvPr>
          <p:cNvSpPr>
            <a:spLocks noGrp="1"/>
          </p:cNvSpPr>
          <p:nvPr/>
        </p:nvSpPr>
        <p:spPr>
          <a:xfrm>
            <a:off x="990600" y="1385647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D7F961-EA89-492D-A64B-35AA02D2FC40}"/>
              </a:ext>
            </a:extLst>
          </p:cNvPr>
          <p:cNvSpPr>
            <a:spLocks noGrp="1"/>
          </p:cNvSpPr>
          <p:nvPr/>
        </p:nvSpPr>
        <p:spPr>
          <a:xfrm>
            <a:off x="1295400" y="1645324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endParaRPr i="1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D4E002B-068C-4135-8CE8-4BD9D692DE60}"/>
              </a:ext>
            </a:extLst>
          </p:cNvPr>
          <p:cNvSpPr>
            <a:spLocks noGrp="1"/>
          </p:cNvSpPr>
          <p:nvPr/>
        </p:nvSpPr>
        <p:spPr>
          <a:xfrm>
            <a:off x="849312" y="1428015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dirty="0"/>
              <a:t>Flowchart</a:t>
            </a:r>
            <a:endParaRPr dirty="0"/>
          </a:p>
          <a:p>
            <a:pPr lvl="1" eaLnBrk="1" hangingPunct="1"/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670C0E-6331-45EE-B58C-E3327F835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309" y="1357938"/>
            <a:ext cx="4849091" cy="528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5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br>
              <a:rPr lang="en-US" sz="2400" dirty="0"/>
            </a:br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Gaddis, T. (2019). Starting Out with Programming Logic and Design</a:t>
            </a:r>
            <a:r>
              <a:rPr lang="id-ID" sz="2400" dirty="0"/>
              <a:t> </a:t>
            </a:r>
            <a:r>
              <a:rPr lang="en-US" sz="2400" dirty="0"/>
              <a:t>5</a:t>
            </a:r>
            <a:r>
              <a:rPr lang="id-ID" sz="2400" baseline="30000" dirty="0"/>
              <a:t>th. </a:t>
            </a:r>
            <a:br>
              <a:rPr lang="id-ID" sz="2400" baseline="30000" dirty="0"/>
            </a:br>
            <a:r>
              <a:rPr lang="en-US" sz="2400" dirty="0"/>
              <a:t>ISBN: </a:t>
            </a:r>
            <a:r>
              <a:rPr lang="id-ID" sz="2400" dirty="0"/>
              <a:t>978-0-13-480115-5</a:t>
            </a:r>
            <a:br>
              <a:rPr lang="id-ID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Chapter 2</a:t>
            </a: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504309"/>
            <a:ext cx="5715000" cy="79208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Designing Your First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5E58B-7A75-45E3-901C-D39446087410}"/>
              </a:ext>
            </a:extLst>
          </p:cNvPr>
          <p:cNvSpPr>
            <a:spLocks noGrp="1"/>
          </p:cNvSpPr>
          <p:nvPr/>
        </p:nvSpPr>
        <p:spPr>
          <a:xfrm>
            <a:off x="990600" y="1385647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endParaRPr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D7F961-EA89-492D-A64B-35AA02D2FC40}"/>
              </a:ext>
            </a:extLst>
          </p:cNvPr>
          <p:cNvSpPr>
            <a:spLocks noGrp="1"/>
          </p:cNvSpPr>
          <p:nvPr/>
        </p:nvSpPr>
        <p:spPr>
          <a:xfrm>
            <a:off x="1295400" y="1645324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endParaRPr i="1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D4E002B-068C-4135-8CE8-4BD9D692DE60}"/>
              </a:ext>
            </a:extLst>
          </p:cNvPr>
          <p:cNvSpPr>
            <a:spLocks noGrp="1"/>
          </p:cNvSpPr>
          <p:nvPr/>
        </p:nvSpPr>
        <p:spPr>
          <a:xfrm>
            <a:off x="849312" y="1428015"/>
            <a:ext cx="8294688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dirty="0"/>
              <a:t>Hand Tracing</a:t>
            </a:r>
            <a:endParaRPr dirty="0"/>
          </a:p>
          <a:p>
            <a:pPr lvl="1" eaLnBrk="1" hangingPunct="1"/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2A68E-2177-4395-BA5D-4D080179D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057401"/>
            <a:ext cx="3048000" cy="12377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7A7904-4710-4019-BAC1-3ADF2AE4E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73" y="3387459"/>
            <a:ext cx="4419600" cy="296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7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Gaddis, T. (2019). Starting Out with Programming Logic and Design 5th. </a:t>
            </a:r>
            <a:br>
              <a:rPr lang="en-US" dirty="0"/>
            </a:br>
            <a:r>
              <a:rPr lang="en-US" dirty="0"/>
              <a:t>ISBN: 978-0-13-480115-5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 	</a:t>
            </a:r>
            <a:endParaRPr lang="en-US" dirty="0"/>
          </a:p>
          <a:p>
            <a:pPr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Learning Objectives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28800" y="1628775"/>
            <a:ext cx="6858000" cy="35179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At the end of this lecture, students are able to:</a:t>
            </a:r>
          </a:p>
          <a:p>
            <a:pPr>
              <a:buFontTx/>
              <a:buNone/>
            </a:pPr>
            <a:r>
              <a:rPr lang="en-US" altLang="en-US" dirty="0"/>
              <a:t>LO1: To explain the program development cycle</a:t>
            </a:r>
          </a:p>
          <a:p>
            <a:pPr>
              <a:buFontTx/>
              <a:buNone/>
            </a:pPr>
            <a:r>
              <a:rPr lang="en-US" altLang="en-US" dirty="0"/>
              <a:t>LO2: To write pseudo-code to solve simple problem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Designing a Program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28775"/>
            <a:ext cx="7543800" cy="35179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 program development cycle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C89960-A7D1-4687-9587-8DC497B7B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39" y="2792348"/>
            <a:ext cx="8214368" cy="10731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17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Designing a Program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28775"/>
            <a:ext cx="7543800" cy="35179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Two steps in designing a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Understand the tasks that the program is to perform.</a:t>
            </a:r>
          </a:p>
          <a:p>
            <a:pPr lvl="1"/>
            <a:r>
              <a:rPr lang="en-US" dirty="0"/>
              <a:t>Learning what the customer wants.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 the steps that must be taken to perform the task.</a:t>
            </a:r>
          </a:p>
          <a:p>
            <a:pPr lvl="1"/>
            <a:r>
              <a:rPr lang="en-US" dirty="0"/>
              <a:t>Create an algorithm, or step-by-step directions to solve the problem.</a:t>
            </a:r>
          </a:p>
          <a:p>
            <a:pPr lvl="1"/>
            <a:r>
              <a:rPr lang="en-US" dirty="0"/>
              <a:t>Use flowcharts and/or pseudocode to solve.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21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Designing a Program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D06707-FBB9-4D50-AD42-B21C8A049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1" y="2847030"/>
            <a:ext cx="8748409" cy="225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26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Designing a 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CF6A2D-C183-4566-AD20-D299C0F99EE0}"/>
              </a:ext>
            </a:extLst>
          </p:cNvPr>
          <p:cNvSpPr>
            <a:spLocks noGrp="1"/>
          </p:cNvSpPr>
          <p:nvPr/>
        </p:nvSpPr>
        <p:spPr>
          <a:xfrm>
            <a:off x="1066800" y="1408666"/>
            <a:ext cx="7881144" cy="506833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sz="2800" dirty="0"/>
              <a:t>Pseudocode</a:t>
            </a:r>
          </a:p>
          <a:p>
            <a:pPr marL="609600" indent="-609600" eaLnBrk="1" hangingPunct="1"/>
            <a:r>
              <a:rPr sz="2800" dirty="0"/>
              <a:t>Fake code used as a model for programs</a:t>
            </a:r>
          </a:p>
          <a:p>
            <a:pPr marL="609600" indent="-609600" eaLnBrk="1" hangingPunct="1"/>
            <a:r>
              <a:rPr sz="2800" dirty="0"/>
              <a:t>No syntax rules</a:t>
            </a:r>
          </a:p>
          <a:p>
            <a:pPr marL="609600" indent="-609600" eaLnBrk="1" hangingPunct="1"/>
            <a:r>
              <a:rPr sz="2800" dirty="0"/>
              <a:t>Well written pseudocode can be easily translated to actual code</a:t>
            </a:r>
          </a:p>
          <a:p>
            <a:pPr marL="1752600" lvl="3" indent="-381000" eaLnBrk="1" hangingPunct="1">
              <a:buNone/>
            </a:pPr>
            <a:r>
              <a:rPr lang="en-US" sz="2400" i="1" dirty="0"/>
              <a:t>1.</a:t>
            </a:r>
            <a:r>
              <a:rPr sz="2400" i="1" dirty="0"/>
              <a:t>Display “Enter the number of hours”</a:t>
            </a:r>
          </a:p>
          <a:p>
            <a:pPr marL="1752600" lvl="3" indent="-381000" eaLnBrk="1" hangingPunct="1">
              <a:buNone/>
            </a:pPr>
            <a:r>
              <a:rPr lang="en-US" sz="2400" i="1" dirty="0"/>
              <a:t>2.</a:t>
            </a:r>
            <a:r>
              <a:rPr sz="2400" i="1" dirty="0"/>
              <a:t>Input hours</a:t>
            </a:r>
          </a:p>
          <a:p>
            <a:pPr marL="1752600" lvl="3" indent="-381000" eaLnBrk="1" hangingPunct="1">
              <a:buNone/>
            </a:pPr>
            <a:r>
              <a:rPr lang="en-US" sz="2400" i="1" dirty="0"/>
              <a:t>3.</a:t>
            </a:r>
            <a:r>
              <a:rPr sz="2400" i="1" dirty="0"/>
              <a:t>Display “Enter the hourly pay rate”</a:t>
            </a:r>
          </a:p>
          <a:p>
            <a:pPr marL="1752600" lvl="3" indent="-381000" eaLnBrk="1" hangingPunct="1">
              <a:buNone/>
            </a:pPr>
            <a:r>
              <a:rPr lang="en-US" sz="2400" i="1" dirty="0"/>
              <a:t>4.</a:t>
            </a:r>
            <a:r>
              <a:rPr sz="2400" i="1" dirty="0"/>
              <a:t>Input payRate</a:t>
            </a:r>
          </a:p>
          <a:p>
            <a:pPr marL="1752600" lvl="3" indent="-381000" eaLnBrk="1" hangingPunct="1">
              <a:buNone/>
            </a:pPr>
            <a:r>
              <a:rPr lang="en-US" sz="2400" i="1" dirty="0"/>
              <a:t>5.</a:t>
            </a:r>
            <a:r>
              <a:rPr sz="2400" i="1" dirty="0"/>
              <a:t>Set grossPay = hours * payRate</a:t>
            </a:r>
          </a:p>
          <a:p>
            <a:pPr marL="1752600" lvl="3" indent="-381000" eaLnBrk="1" hangingPunct="1">
              <a:buNone/>
            </a:pPr>
            <a:r>
              <a:rPr lang="en-US" sz="2400" i="1" dirty="0"/>
              <a:t>6.</a:t>
            </a:r>
            <a:r>
              <a:rPr sz="2400" i="1" dirty="0"/>
              <a:t>Display “The gross pay is $”, grossPay</a:t>
            </a:r>
          </a:p>
          <a:p>
            <a:pPr marL="1752600" lvl="3" indent="-381000" eaLnBrk="1" hangingPunct="1">
              <a:buNone/>
            </a:pPr>
            <a:endParaRPr sz="1800" i="1" dirty="0"/>
          </a:p>
        </p:txBody>
      </p:sp>
    </p:spTree>
    <p:extLst>
      <p:ext uri="{BB962C8B-B14F-4D97-AF65-F5344CB8AC3E}">
        <p14:creationId xmlns:p14="http://schemas.microsoft.com/office/powerpoint/2010/main" val="64899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Designing a Program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1628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186DF8-284F-411B-BFBF-AD2B64EA162C}"/>
              </a:ext>
            </a:extLst>
          </p:cNvPr>
          <p:cNvSpPr>
            <a:spLocks noGrp="1"/>
          </p:cNvSpPr>
          <p:nvPr/>
        </p:nvSpPr>
        <p:spPr>
          <a:xfrm>
            <a:off x="1143000" y="1615244"/>
            <a:ext cx="7086600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Flowcharts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r>
              <a:rPr kumimoji="0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 diagram that graphically depicts the steps that take place in a program</a:t>
            </a: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Char char="•"/>
              <a:tabLst/>
              <a:defRPr/>
            </a:pPr>
            <a:endParaRPr kumimoji="0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endParaRPr kumimoji="0" sz="2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  <a:p>
            <a:pPr marL="1866900" marR="0" lvl="3" indent="-3810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endParaRPr kumimoji="0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0D2302-3412-410E-B1F6-F5954ADB1206}"/>
              </a:ext>
            </a:extLst>
          </p:cNvPr>
          <p:cNvGrpSpPr/>
          <p:nvPr/>
        </p:nvGrpSpPr>
        <p:grpSpPr>
          <a:xfrm>
            <a:off x="1844534" y="3352800"/>
            <a:ext cx="3413266" cy="2543788"/>
            <a:chOff x="3312" y="912"/>
            <a:chExt cx="2112" cy="1363"/>
          </a:xfrm>
        </p:grpSpPr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75606FB0-D020-4047-836F-80C5B5F15B6F}"/>
                </a:ext>
              </a:extLst>
            </p:cNvPr>
            <p:cNvSpPr txBox="1"/>
            <p:nvPr/>
          </p:nvSpPr>
          <p:spPr>
            <a:xfrm>
              <a:off x="4080" y="912"/>
              <a:ext cx="134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dirty="0">
                  <a:latin typeface="Times New Roman" panose="02020603050405020304" pitchFamily="18" charset="0"/>
                </a:rPr>
                <a:t>Terminator used for start and stop</a:t>
              </a: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A8E0D374-22A6-42D4-87E8-C90A65AAFEA6}"/>
                </a:ext>
              </a:extLst>
            </p:cNvPr>
            <p:cNvSpPr txBox="1"/>
            <p:nvPr/>
          </p:nvSpPr>
          <p:spPr>
            <a:xfrm>
              <a:off x="4080" y="1344"/>
              <a:ext cx="1248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dirty="0">
                  <a:latin typeface="Times New Roman" panose="02020603050405020304" pitchFamily="18" charset="0"/>
                </a:rPr>
                <a:t>Parallelogram used for input and output</a:t>
              </a: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5B946457-9C87-4BFA-A06B-DEB9D24B8939}"/>
                </a:ext>
              </a:extLst>
            </p:cNvPr>
            <p:cNvSpPr txBox="1"/>
            <p:nvPr/>
          </p:nvSpPr>
          <p:spPr>
            <a:xfrm>
              <a:off x="4080" y="1824"/>
              <a:ext cx="1200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dirty="0">
                  <a:latin typeface="Times New Roman" panose="02020603050405020304" pitchFamily="18" charset="0"/>
                </a:rPr>
                <a:t>Rectangle used for processes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7D71A6-849A-4BC7-9682-2AA6A6977F0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3312" y="1008"/>
              <a:ext cx="587" cy="1267"/>
            </a:xfrm>
            <a:prstGeom prst="rect">
              <a:avLst/>
            </a:prstGeom>
            <a:noFill/>
            <a:ln w="38100">
              <a:noFill/>
              <a:miter/>
            </a:ln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277F288-1BE7-475F-897E-222C1B069F14}"/>
              </a:ext>
            </a:extLst>
          </p:cNvPr>
          <p:cNvGrpSpPr/>
          <p:nvPr/>
        </p:nvGrpSpPr>
        <p:grpSpPr>
          <a:xfrm>
            <a:off x="1975968" y="6001726"/>
            <a:ext cx="3534299" cy="370118"/>
            <a:chOff x="1975968" y="6001726"/>
            <a:chExt cx="3534299" cy="370118"/>
          </a:xfrm>
        </p:grpSpPr>
        <p:sp>
          <p:nvSpPr>
            <p:cNvPr id="15" name="Text Box 6">
              <a:extLst>
                <a:ext uri="{FF2B5EF4-FFF2-40B4-BE49-F238E27FC236}">
                  <a16:creationId xmlns:a16="http://schemas.microsoft.com/office/drawing/2014/main" id="{5DB5D242-B3AB-42D9-B804-74E413DCD1CC}"/>
                </a:ext>
              </a:extLst>
            </p:cNvPr>
            <p:cNvSpPr txBox="1"/>
            <p:nvPr/>
          </p:nvSpPr>
          <p:spPr>
            <a:xfrm>
              <a:off x="3085722" y="6001726"/>
              <a:ext cx="2424545" cy="3701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Arial" panose="020B0604020202020204" pitchFamily="34" charset="0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dirty="0">
                  <a:latin typeface="Times New Roman" panose="02020603050405020304" pitchFamily="18" charset="0"/>
                </a:rPr>
                <a:t>Flow</a:t>
              </a:r>
              <a:endParaRPr dirty="0">
                <a:latin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CF3766E-DE19-4722-9773-AD707347FEE8}"/>
                </a:ext>
              </a:extLst>
            </p:cNvPr>
            <p:cNvCxnSpPr/>
            <p:nvPr/>
          </p:nvCxnSpPr>
          <p:spPr>
            <a:xfrm>
              <a:off x="1975968" y="6183805"/>
              <a:ext cx="685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877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934</TotalTime>
  <Words>1432</Words>
  <Application>Microsoft Office PowerPoint</Application>
  <PresentationFormat>On-screen Show (4:3)</PresentationFormat>
  <Paragraphs>177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Open Sans</vt:lpstr>
      <vt:lpstr>Times New Roman</vt:lpstr>
      <vt:lpstr>Template PPT 2015</vt:lpstr>
      <vt:lpstr>Worksheet</vt:lpstr>
      <vt:lpstr>Input, Process, Output  Session  1</vt:lpstr>
      <vt:lpstr>Sub Topics</vt:lpstr>
      <vt:lpstr> These slides have been adapted from:  Gaddis, T. (2019). Starting Out with Programming Logic and Design 5th.  ISBN: 978-0-13-480115-5   Chapter 2 </vt:lpstr>
      <vt:lpstr>PowerPoint Presentation</vt:lpstr>
      <vt:lpstr>Designing a Program</vt:lpstr>
      <vt:lpstr>Designing a Program</vt:lpstr>
      <vt:lpstr>Designing a Program</vt:lpstr>
      <vt:lpstr>Designing a Program</vt:lpstr>
      <vt:lpstr>Designing a Program</vt:lpstr>
      <vt:lpstr>Designing a Program</vt:lpstr>
      <vt:lpstr>Output, Input, and Variables</vt:lpstr>
      <vt:lpstr>Output, Input, and Variables</vt:lpstr>
      <vt:lpstr>Output, Input, and Variables</vt:lpstr>
      <vt:lpstr>Output, Input, and Variables</vt:lpstr>
      <vt:lpstr>Output, Input, and Variables</vt:lpstr>
      <vt:lpstr>Output, Input, and Variables</vt:lpstr>
      <vt:lpstr>Output, Input, and Variables</vt:lpstr>
      <vt:lpstr>Output, Input, and Variables</vt:lpstr>
      <vt:lpstr>Output, Input, and Variables</vt:lpstr>
      <vt:lpstr>Output, Input, and Variables</vt:lpstr>
      <vt:lpstr>Output, Input, and Variables</vt:lpstr>
      <vt:lpstr>Named Constants</vt:lpstr>
      <vt:lpstr>Hand Tracing a Program</vt:lpstr>
      <vt:lpstr>Documenting a Program</vt:lpstr>
      <vt:lpstr>Designing Your First Program</vt:lpstr>
      <vt:lpstr>Designing Your First Program</vt:lpstr>
      <vt:lpstr>Designing Your First Program</vt:lpstr>
      <vt:lpstr>Designing Your First Program</vt:lpstr>
      <vt:lpstr>Designing Your First Program</vt:lpstr>
      <vt:lpstr>Designing Your First Program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Zulfany Erlisa Rasjid</cp:lastModifiedBy>
  <cp:revision>95</cp:revision>
  <dcterms:created xsi:type="dcterms:W3CDTF">2015-05-04T03:33:03Z</dcterms:created>
  <dcterms:modified xsi:type="dcterms:W3CDTF">2021-05-25T13:20:23Z</dcterms:modified>
</cp:coreProperties>
</file>