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274" r:id="rId6"/>
    <p:sldId id="276" r:id="rId7"/>
    <p:sldId id="275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62" r:id="rId2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63"/>
            <p14:sldId id="257"/>
            <p14:sldId id="274"/>
            <p14:sldId id="276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1500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26/05/2021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26/05/2021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26/05/2021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26/05/2021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26/05/2021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26/05/2021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26/05/2021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: COMP6056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September 2021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Modules</a:t>
            </a:r>
            <a:br>
              <a:rPr lang="id-ID" sz="40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Session  3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and Calling a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979501-833E-4214-A3DD-33067AC369D1}"/>
              </a:ext>
            </a:extLst>
          </p:cNvPr>
          <p:cNvSpPr txBox="1"/>
          <p:nvPr/>
        </p:nvSpPr>
        <p:spPr>
          <a:xfrm>
            <a:off x="1219200" y="1430032"/>
            <a:ext cx="73914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2800" dirty="0"/>
              <a:t>Definition contains two parts</a:t>
            </a:r>
          </a:p>
          <a:p>
            <a:pPr lvl="1" eaLnBrk="1" hangingPunct="1"/>
            <a:r>
              <a:rPr lang="en-US" sz="2800" dirty="0"/>
              <a:t>A header</a:t>
            </a:r>
          </a:p>
          <a:p>
            <a:pPr lvl="2" eaLnBrk="1" hangingPunct="1"/>
            <a:r>
              <a:rPr lang="en-US" sz="2800" dirty="0"/>
              <a:t>The starting point of the module</a:t>
            </a:r>
          </a:p>
          <a:p>
            <a:pPr lvl="1" eaLnBrk="1" hangingPunct="1"/>
            <a:r>
              <a:rPr lang="en-US" sz="2800" dirty="0"/>
              <a:t>A body</a:t>
            </a:r>
          </a:p>
          <a:p>
            <a:pPr lvl="2" eaLnBrk="1" hangingPunct="1"/>
            <a:r>
              <a:rPr lang="en-US" sz="2800" dirty="0"/>
              <a:t>The statements within a module</a:t>
            </a:r>
          </a:p>
          <a:p>
            <a:pPr lvl="4" eaLnBrk="1" hangingPunct="1">
              <a:buNone/>
            </a:pPr>
            <a:r>
              <a:rPr lang="en-US" sz="2800" dirty="0"/>
              <a:t>		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Module name( )</a:t>
            </a:r>
          </a:p>
          <a:p>
            <a:pPr lvl="4" eaLnBrk="1" hangingPunct="1">
              <a:buNone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			Statement</a:t>
            </a:r>
          </a:p>
          <a:p>
            <a:pPr lvl="4" eaLnBrk="1" hangingPunct="1">
              <a:buNone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			Statement</a:t>
            </a:r>
          </a:p>
          <a:p>
            <a:pPr lvl="4" eaLnBrk="1" hangingPunct="1">
              <a:buNone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			Etc.</a:t>
            </a:r>
          </a:p>
          <a:p>
            <a:pPr lvl="3" eaLnBrk="1" hangingPunct="1">
              <a:buNone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			End Module</a:t>
            </a:r>
          </a:p>
        </p:txBody>
      </p:sp>
    </p:spTree>
    <p:extLst>
      <p:ext uri="{BB962C8B-B14F-4D97-AF65-F5344CB8AC3E}">
        <p14:creationId xmlns:p14="http://schemas.microsoft.com/office/powerpoint/2010/main" val="425485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and Calling a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87F76-5725-4696-92F8-964040ED0950}"/>
              </a:ext>
            </a:extLst>
          </p:cNvPr>
          <p:cNvSpPr txBox="1"/>
          <p:nvPr/>
        </p:nvSpPr>
        <p:spPr>
          <a:xfrm>
            <a:off x="1066800" y="1752600"/>
            <a:ext cx="7848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call must be made to the module in order for the statements in the body to execute.</a:t>
            </a:r>
          </a:p>
        </p:txBody>
      </p:sp>
      <p:pic>
        <p:nvPicPr>
          <p:cNvPr id="8" name="Picture 7" descr="fig03_02">
            <a:extLst>
              <a:ext uri="{FF2B5EF4-FFF2-40B4-BE49-F238E27FC236}">
                <a16:creationId xmlns:a16="http://schemas.microsoft.com/office/drawing/2014/main" id="{782602F8-1602-482D-B4F5-475AA9E8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541165"/>
            <a:ext cx="6705600" cy="27834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2066C7-21E8-4C8A-9FE7-BCE3BC16AB49}"/>
              </a:ext>
            </a:extLst>
          </p:cNvPr>
          <p:cNvSpPr txBox="1"/>
          <p:nvPr/>
        </p:nvSpPr>
        <p:spPr>
          <a:xfrm>
            <a:off x="1066800" y="303359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 dirty="0">
                <a:latin typeface="Arial" panose="020B0604020202020204" pitchFamily="34" charset="0"/>
              </a:rPr>
              <a:t>The</a:t>
            </a:r>
            <a:r>
              <a:rPr lang="en-US" sz="2400" baseline="0" dirty="0">
                <a:latin typeface="Times New Roman" panose="02020603050405020304" pitchFamily="18" charset="0"/>
              </a:rPr>
              <a:t> </a:t>
            </a:r>
            <a:r>
              <a:rPr lang="en-US" sz="2400" baseline="0" dirty="0">
                <a:latin typeface="Courier" pitchFamily="49" charset="0"/>
              </a:rPr>
              <a:t>main</a:t>
            </a:r>
            <a:r>
              <a:rPr lang="en-US" sz="2400" baseline="0" dirty="0">
                <a:latin typeface="Times New Roman" panose="02020603050405020304" pitchFamily="18" charset="0"/>
              </a:rPr>
              <a:t> </a:t>
            </a:r>
            <a:r>
              <a:rPr lang="en-US" sz="2400" baseline="0" dirty="0">
                <a:latin typeface="Arial" panose="020B0604020202020204" pitchFamily="34" charset="0"/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100551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and Calling a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EB11D-FF98-4871-81BA-98524529F22D}"/>
              </a:ext>
            </a:extLst>
          </p:cNvPr>
          <p:cNvSpPr txBox="1"/>
          <p:nvPr/>
        </p:nvSpPr>
        <p:spPr>
          <a:xfrm>
            <a:off x="1143000" y="1524000"/>
            <a:ext cx="7162800" cy="4413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A top-down design is used to break down an algorithm into modules by the following steps: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–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The overall task is broken down into a series of subtasks.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–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Each of the subtasks is repeatedly examined to determine if it can be further broken down.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–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Each subtask is coded.</a:t>
            </a:r>
          </a:p>
        </p:txBody>
      </p:sp>
    </p:spTree>
    <p:extLst>
      <p:ext uri="{BB962C8B-B14F-4D97-AF65-F5344CB8AC3E}">
        <p14:creationId xmlns:p14="http://schemas.microsoft.com/office/powerpoint/2010/main" val="1205764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and Calling a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2D04DF-A309-4027-AE8C-27C4362DA5F0}"/>
              </a:ext>
            </a:extLst>
          </p:cNvPr>
          <p:cNvSpPr>
            <a:spLocks noGrp="1"/>
          </p:cNvSpPr>
          <p:nvPr/>
        </p:nvSpPr>
        <p:spPr>
          <a:xfrm>
            <a:off x="990600" y="1600200"/>
            <a:ext cx="7772400" cy="1828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A hierarchy chart gives a visual representation of the relationship between modules.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The details of the program are excluded.</a:t>
            </a:r>
            <a:endParaRPr kumimoji="0" sz="28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9D842B-8321-44FE-9567-CEA843FD4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54" y="3952823"/>
            <a:ext cx="7529945" cy="22955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4DC42A-5E57-414D-AEDE-EE600A6E8508}"/>
              </a:ext>
            </a:extLst>
          </p:cNvPr>
          <p:cNvSpPr txBox="1"/>
          <p:nvPr/>
        </p:nvSpPr>
        <p:spPr>
          <a:xfrm>
            <a:off x="1295400" y="342899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rPr>
              <a:t>A hierarchy chart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1963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Local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DE790D-A84C-4253-B6D5-007BCB1F7B4D}"/>
              </a:ext>
            </a:extLst>
          </p:cNvPr>
          <p:cNvSpPr>
            <a:spLocks noGrp="1"/>
          </p:cNvSpPr>
          <p:nvPr/>
        </p:nvSpPr>
        <p:spPr>
          <a:xfrm>
            <a:off x="1219200" y="1622171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A </a:t>
            </a:r>
            <a:r>
              <a:rPr kumimoji="0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local variable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 is declared inside a module and cannot be accessed by statements that are outside the module.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Scope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 describes the part of the program in which a variable can be accessed.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Variables with the same scope must have different names.</a:t>
            </a:r>
          </a:p>
        </p:txBody>
      </p:sp>
    </p:spTree>
    <p:extLst>
      <p:ext uri="{BB962C8B-B14F-4D97-AF65-F5344CB8AC3E}">
        <p14:creationId xmlns:p14="http://schemas.microsoft.com/office/powerpoint/2010/main" val="1660717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Passing Arguments to Modules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ABEFB-A700-4851-94AB-AE030F06BF75}"/>
              </a:ext>
            </a:extLst>
          </p:cNvPr>
          <p:cNvSpPr txBox="1"/>
          <p:nvPr/>
        </p:nvSpPr>
        <p:spPr>
          <a:xfrm>
            <a:off x="1524000" y="1549831"/>
            <a:ext cx="7391400" cy="4315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Sometimes, one or more pieces of data need to be sent to a module.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An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argument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is any piece of data that is passed into a module when the module is called.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A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parameter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is a variable that receives an argument that is passed into a module.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The argument and the receiving parameter variable must be of the same data type.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Multiple arguments can be passed sequentially into a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parameter list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6578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Passing Arguments to Modules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70FC3F-4310-45C3-A95A-4382A1206C32}"/>
              </a:ext>
            </a:extLst>
          </p:cNvPr>
          <p:cNvSpPr>
            <a:spLocks noGrp="1"/>
          </p:cNvSpPr>
          <p:nvPr/>
        </p:nvSpPr>
        <p:spPr>
          <a:xfrm>
            <a:off x="1371600" y="1828800"/>
            <a:ext cx="8294688" cy="1219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sz="2400" dirty="0">
                <a:latin typeface="Arial" panose="020B0604020202020204" pitchFamily="34" charset="0"/>
              </a:rPr>
              <a:t>Two arguments passed into two parameters</a:t>
            </a:r>
          </a:p>
        </p:txBody>
      </p:sp>
      <p:pic>
        <p:nvPicPr>
          <p:cNvPr id="8" name="Picture 7" descr="fig03_14">
            <a:extLst>
              <a:ext uri="{FF2B5EF4-FFF2-40B4-BE49-F238E27FC236}">
                <a16:creationId xmlns:a16="http://schemas.microsoft.com/office/drawing/2014/main" id="{ACE7F4E1-C58E-49B3-BD93-C60774CEE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438400"/>
            <a:ext cx="6629400" cy="374493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266469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Passing Arguments to Modules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3D5A7-4711-402B-8588-334B8774BFDD}"/>
              </a:ext>
            </a:extLst>
          </p:cNvPr>
          <p:cNvSpPr>
            <a:spLocks noGrp="1"/>
          </p:cNvSpPr>
          <p:nvPr/>
        </p:nvSpPr>
        <p:spPr>
          <a:xfrm>
            <a:off x="990600" y="1447800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Pass by Value vs. Pass by Reference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Pass by </a:t>
            </a:r>
            <a:r>
              <a:rPr kumimoji="0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Value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 means that only a copy of the argument’s value is passed into the module.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–"/>
              <a:tabLst/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One-directional communication: Calling module can only communicate with the called module.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Pass by </a:t>
            </a:r>
            <a:r>
              <a:rPr kumimoji="0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Reference </a:t>
            </a: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means that the argument is passed into a reference variable.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–"/>
              <a:tabLst/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Two-way communication: Calling module can communicate with called module; and called module can modify the value of the argument.</a:t>
            </a:r>
          </a:p>
        </p:txBody>
      </p:sp>
    </p:spTree>
    <p:extLst>
      <p:ext uri="{BB962C8B-B14F-4D97-AF65-F5344CB8AC3E}">
        <p14:creationId xmlns:p14="http://schemas.microsoft.com/office/powerpoint/2010/main" val="2681188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Global Variables &amp; Global Constants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96D953-2C36-4F71-BDF3-C95143B758C1}"/>
              </a:ext>
            </a:extLst>
          </p:cNvPr>
          <p:cNvSpPr>
            <a:spLocks noGrp="1"/>
          </p:cNvSpPr>
          <p:nvPr/>
        </p:nvSpPr>
        <p:spPr>
          <a:xfrm>
            <a:off x="990600" y="1649880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dirty="0"/>
              <a:t>A </a:t>
            </a:r>
            <a:r>
              <a:rPr b="1" dirty="0"/>
              <a:t>global variable </a:t>
            </a:r>
            <a:r>
              <a:rPr dirty="0"/>
              <a:t>is accessible to all modules.</a:t>
            </a:r>
          </a:p>
          <a:p>
            <a:pPr eaLnBrk="1" hangingPunct="1"/>
            <a:r>
              <a:rPr dirty="0"/>
              <a:t>Should be avoided because:</a:t>
            </a:r>
          </a:p>
          <a:p>
            <a:pPr lvl="1" eaLnBrk="1" hangingPunct="1"/>
            <a:r>
              <a:rPr dirty="0"/>
              <a:t>They make debugging difficult</a:t>
            </a:r>
          </a:p>
          <a:p>
            <a:pPr lvl="1" eaLnBrk="1" hangingPunct="1"/>
            <a:r>
              <a:rPr dirty="0"/>
              <a:t>Making the module dependent on global variables makes it hard to reuse module in other programs</a:t>
            </a:r>
          </a:p>
          <a:p>
            <a:pPr lvl="1" eaLnBrk="1" hangingPunct="1"/>
            <a:r>
              <a:rPr dirty="0"/>
              <a:t>They make a program hard to understand </a:t>
            </a:r>
          </a:p>
        </p:txBody>
      </p:sp>
    </p:spTree>
    <p:extLst>
      <p:ext uri="{BB962C8B-B14F-4D97-AF65-F5344CB8AC3E}">
        <p14:creationId xmlns:p14="http://schemas.microsoft.com/office/powerpoint/2010/main" val="4148688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Global Variables &amp; Global Constants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9F4A96-BEC4-473B-A3B1-54E2FD1142F0}"/>
              </a:ext>
            </a:extLst>
          </p:cNvPr>
          <p:cNvSpPr>
            <a:spLocks noGrp="1"/>
          </p:cNvSpPr>
          <p:nvPr/>
        </p:nvSpPr>
        <p:spPr>
          <a:xfrm>
            <a:off x="1295400" y="1981200"/>
            <a:ext cx="7162800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sz="2800" dirty="0"/>
              <a:t>A </a:t>
            </a:r>
            <a:r>
              <a:rPr sz="2800" b="1" dirty="0"/>
              <a:t>global constant </a:t>
            </a:r>
            <a:r>
              <a:rPr sz="2800" dirty="0"/>
              <a:t>is a named constant that is available to every module in the program.  </a:t>
            </a:r>
          </a:p>
          <a:p>
            <a:pPr eaLnBrk="1" hangingPunct="1"/>
            <a:r>
              <a:rPr sz="2800" dirty="0"/>
              <a:t>Since a program cannot modify the value of a constant, these are safer than global variables.</a:t>
            </a:r>
          </a:p>
        </p:txBody>
      </p:sp>
    </p:spTree>
    <p:extLst>
      <p:ext uri="{BB962C8B-B14F-4D97-AF65-F5344CB8AC3E}">
        <p14:creationId xmlns:p14="http://schemas.microsoft.com/office/powerpoint/2010/main" val="7227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"/>
            <a:ext cx="7067128" cy="1143000"/>
          </a:xfrm>
        </p:spPr>
        <p:txBody>
          <a:bodyPr/>
          <a:lstStyle/>
          <a:p>
            <a:r>
              <a:rPr lang="id-ID" dirty="0"/>
              <a:t>Sub Topics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066800"/>
            <a:ext cx="8077200" cy="5638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055" y="1524000"/>
            <a:ext cx="8229600" cy="3714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Introduction to Modules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Defining and calling a module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Local Variables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Passing arguments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Global Variables and Global </a:t>
            </a:r>
            <a:r>
              <a:rPr lang="en-US" dirty="0" err="1">
                <a:solidFill>
                  <a:schemeClr val="bg1"/>
                </a:solidFill>
              </a:rPr>
              <a:t>constan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FontTx/>
              <a:buNone/>
              <a:defRPr/>
            </a:pPr>
            <a:endParaRPr lang="en-US" dirty="0">
              <a:solidFill>
                <a:schemeClr val="bg1"/>
              </a:solidFill>
            </a:endParaRPr>
          </a:p>
          <a:p>
            <a:pPr>
              <a:buFont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6837114" cy="3040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Gaddis, T. (2019). Starting Out with Programming Logic and Design 5th. </a:t>
            </a:r>
            <a:br>
              <a:rPr lang="en-US" dirty="0"/>
            </a:br>
            <a:r>
              <a:rPr lang="en-US" dirty="0"/>
              <a:t>ISBN: 978-0-13-480115-5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dirty="0"/>
              <a:t> 	</a:t>
            </a:r>
            <a:endParaRPr lang="en-US" dirty="0"/>
          </a:p>
          <a:p>
            <a:pPr>
              <a:buNone/>
            </a:pP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28800"/>
            <a:ext cx="7453064" cy="4492352"/>
          </a:xfrm>
        </p:spPr>
        <p:txBody>
          <a:bodyPr>
            <a:normAutofit/>
          </a:bodyPr>
          <a:lstStyle/>
          <a:p>
            <a:pPr algn="ctr"/>
            <a:br>
              <a:rPr lang="en-US" sz="2400" dirty="0"/>
            </a:br>
            <a:r>
              <a:rPr lang="en-US" sz="2400" dirty="0"/>
              <a:t>These slides have been adapted from: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Gaddis, T. (2019). Starting Out with Programming Logic and Design</a:t>
            </a:r>
            <a:r>
              <a:rPr lang="id-ID" sz="2400" dirty="0"/>
              <a:t> </a:t>
            </a:r>
            <a:r>
              <a:rPr lang="en-US" sz="2400" dirty="0"/>
              <a:t>5</a:t>
            </a:r>
            <a:r>
              <a:rPr lang="id-ID" sz="2400" baseline="30000" dirty="0"/>
              <a:t>th. </a:t>
            </a:r>
            <a:br>
              <a:rPr lang="id-ID" sz="2400" baseline="30000" dirty="0"/>
            </a:br>
            <a:r>
              <a:rPr lang="en-US" sz="2400" dirty="0"/>
              <a:t>ISBN: </a:t>
            </a:r>
            <a:r>
              <a:rPr lang="id-ID" sz="2400" dirty="0"/>
              <a:t>978-0-13-480115-5</a:t>
            </a:r>
            <a:br>
              <a:rPr lang="id-ID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Chapter 3</a:t>
            </a:r>
            <a:br>
              <a:rPr lang="en-US" sz="2400" dirty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816114"/>
            <a:ext cx="436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Learning Objectives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28800" y="1628775"/>
            <a:ext cx="6858000" cy="35179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At the end of this lecture, students are able to:</a:t>
            </a:r>
          </a:p>
          <a:p>
            <a:pPr>
              <a:buFontTx/>
              <a:buNone/>
            </a:pPr>
            <a:r>
              <a:rPr lang="en-US" altLang="en-US" dirty="0"/>
              <a:t>LO1: To explain the uses and benefits of module</a:t>
            </a:r>
          </a:p>
          <a:p>
            <a:pPr>
              <a:buFontTx/>
              <a:buNone/>
            </a:pPr>
            <a:r>
              <a:rPr lang="en-US" altLang="en-US" dirty="0"/>
              <a:t>LO2: To write pseudo-code to solve simple problem with the use of modules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Introduction to Modules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28775"/>
            <a:ext cx="7543800" cy="35179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What is a Module?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 module is a group of statements that exists within a program for the purpose of performing a specific task.</a:t>
            </a:r>
          </a:p>
          <a:p>
            <a:r>
              <a:rPr lang="en-US" sz="2800" dirty="0"/>
              <a:t>Most programs are large enough to be broken down into several subtasks.</a:t>
            </a:r>
          </a:p>
          <a:p>
            <a:r>
              <a:rPr lang="en-US" sz="2800" dirty="0"/>
              <a:t>Divide and conquer:  It’s easier to tackle smaller tasks individually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1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Introduction to Modules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60B60B-492B-426A-B418-19EA5AB45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65" y="1561825"/>
            <a:ext cx="7504735" cy="476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Introduction to Modules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B76141-EFB5-4B64-A81D-A0C35AB21375}"/>
              </a:ext>
            </a:extLst>
          </p:cNvPr>
          <p:cNvSpPr>
            <a:spLocks noGrp="1"/>
          </p:cNvSpPr>
          <p:nvPr/>
        </p:nvSpPr>
        <p:spPr>
          <a:xfrm>
            <a:off x="1465839" y="1512094"/>
            <a:ext cx="76850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5 benefits of using modules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–"/>
              <a:tabLst/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Simpler code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Small modules easier to read than one large one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–"/>
              <a:tabLst/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Code reuse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Can call modules many times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–"/>
              <a:tabLst/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Better testing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Test separate and isolate then fix errors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–"/>
              <a:tabLst/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Faster development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Reuse common tasks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–"/>
              <a:tabLst/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Easier facilitation of teamwork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Share the workload</a:t>
            </a:r>
          </a:p>
        </p:txBody>
      </p:sp>
    </p:spTree>
    <p:extLst>
      <p:ext uri="{BB962C8B-B14F-4D97-AF65-F5344CB8AC3E}">
        <p14:creationId xmlns:p14="http://schemas.microsoft.com/office/powerpoint/2010/main" val="52182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and Calling a Module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B76141-EFB5-4B64-A81D-A0C35AB21375}"/>
              </a:ext>
            </a:extLst>
          </p:cNvPr>
          <p:cNvSpPr>
            <a:spLocks noGrp="1"/>
          </p:cNvSpPr>
          <p:nvPr/>
        </p:nvSpPr>
        <p:spPr>
          <a:xfrm>
            <a:off x="1465839" y="1512094"/>
            <a:ext cx="76850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The code for a module is known as a module definition.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		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/>
                <a:cs typeface="Arial"/>
              </a:rPr>
              <a:t>Module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/>
                <a:cs typeface="Arial"/>
              </a:rPr>
              <a:t>showMessage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/>
                <a:cs typeface="Arial"/>
              </a:rPr>
              <a:t>()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/>
                <a:cs typeface="Arial"/>
              </a:rPr>
              <a:t>	            Display “Hello world.”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/>
                <a:cs typeface="Arial"/>
              </a:rPr>
              <a:t>           End Module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To execute the module, you write a statement that calls it.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/>
                <a:cs typeface="Arial"/>
              </a:rPr>
              <a:t>            Call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/>
                <a:cs typeface="Arial"/>
              </a:rPr>
              <a:t>showMessage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/>
                <a:cs typeface="Arial"/>
              </a:rPr>
              <a:t>()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261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Defining and Calling a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45187C-2BF5-49B4-A799-90AD5008F655}"/>
              </a:ext>
            </a:extLst>
          </p:cNvPr>
          <p:cNvSpPr>
            <a:spLocks noGrp="1"/>
          </p:cNvSpPr>
          <p:nvPr/>
        </p:nvSpPr>
        <p:spPr>
          <a:xfrm>
            <a:off x="1219200" y="1787236"/>
            <a:ext cx="7239000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dirty="0"/>
              <a:t>A module’s name should be descriptive enough so that anyone reading the code can guess what the module does.</a:t>
            </a:r>
          </a:p>
          <a:p>
            <a:pPr eaLnBrk="1" hangingPunct="1"/>
            <a:r>
              <a:rPr dirty="0"/>
              <a:t>No spaces in a module name.</a:t>
            </a:r>
          </a:p>
          <a:p>
            <a:pPr eaLnBrk="1" hangingPunct="1"/>
            <a:r>
              <a:rPr dirty="0"/>
              <a:t>No punctuation.</a:t>
            </a:r>
          </a:p>
          <a:p>
            <a:pPr eaLnBrk="1" hangingPunct="1"/>
            <a:r>
              <a:rPr dirty="0"/>
              <a:t>Cannot begin with a number.</a:t>
            </a:r>
          </a:p>
        </p:txBody>
      </p:sp>
    </p:spTree>
    <p:extLst>
      <p:ext uri="{BB962C8B-B14F-4D97-AF65-F5344CB8AC3E}">
        <p14:creationId xmlns:p14="http://schemas.microsoft.com/office/powerpoint/2010/main" val="301468459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958</TotalTime>
  <Words>1060</Words>
  <Application>Microsoft Office PowerPoint</Application>
  <PresentationFormat>On-screen Show (4:3)</PresentationFormat>
  <Paragraphs>115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</vt:lpstr>
      <vt:lpstr>Open Sans</vt:lpstr>
      <vt:lpstr>Times New Roman</vt:lpstr>
      <vt:lpstr>Template PPT 2015</vt:lpstr>
      <vt:lpstr>Modules Session  3</vt:lpstr>
      <vt:lpstr>Sub Topics</vt:lpstr>
      <vt:lpstr> These slides have been adapted from:  Gaddis, T. (2019). Starting Out with Programming Logic and Design 5th.  ISBN: 978-0-13-480115-5   Chapter 3 </vt:lpstr>
      <vt:lpstr>PowerPoint Presentation</vt:lpstr>
      <vt:lpstr>Introduction to Modules</vt:lpstr>
      <vt:lpstr>Introduction to Modules</vt:lpstr>
      <vt:lpstr>Introduction to Modules</vt:lpstr>
      <vt:lpstr>Defining and Calling a Module</vt:lpstr>
      <vt:lpstr>Defining and Calling a Module</vt:lpstr>
      <vt:lpstr>Defining and Calling a Module</vt:lpstr>
      <vt:lpstr>Defining and Calling a Module</vt:lpstr>
      <vt:lpstr>Defining and Calling a Module</vt:lpstr>
      <vt:lpstr>Defining and Calling a Module</vt:lpstr>
      <vt:lpstr>Local Variables</vt:lpstr>
      <vt:lpstr>Passing Arguments to Modules</vt:lpstr>
      <vt:lpstr>Passing Arguments to Modules</vt:lpstr>
      <vt:lpstr>Passing Arguments to Modules</vt:lpstr>
      <vt:lpstr>Global Variables &amp; Global Constants</vt:lpstr>
      <vt:lpstr>Global Variables &amp; Global Constants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Zulfany Erlisa Rasjid</cp:lastModifiedBy>
  <cp:revision>99</cp:revision>
  <dcterms:created xsi:type="dcterms:W3CDTF">2015-05-04T03:33:03Z</dcterms:created>
  <dcterms:modified xsi:type="dcterms:W3CDTF">2021-05-26T02:31:39Z</dcterms:modified>
</cp:coreProperties>
</file>