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74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5" r:id="rId14"/>
    <p:sldId id="297" r:id="rId15"/>
    <p:sldId id="299" r:id="rId16"/>
    <p:sldId id="300" r:id="rId17"/>
    <p:sldId id="301" r:id="rId18"/>
    <p:sldId id="298" r:id="rId19"/>
    <p:sldId id="302" r:id="rId20"/>
    <p:sldId id="303" r:id="rId21"/>
    <p:sldId id="262" r:id="rId2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74"/>
            <p14:sldId id="289"/>
            <p14:sldId id="290"/>
            <p14:sldId id="291"/>
            <p14:sldId id="292"/>
            <p14:sldId id="293"/>
            <p14:sldId id="294"/>
            <p14:sldId id="296"/>
            <p14:sldId id="295"/>
            <p14:sldId id="297"/>
            <p14:sldId id="299"/>
            <p14:sldId id="300"/>
            <p14:sldId id="301"/>
            <p14:sldId id="298"/>
            <p14:sldId id="302"/>
            <p14:sldId id="30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COMP6056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2021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Repetition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</a:t>
            </a:r>
            <a:r>
              <a:rPr lang="en-US" sz="2800" dirty="0"/>
              <a:t>7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0DDF8-3127-4C82-A842-AF68049CDBD1}"/>
              </a:ext>
            </a:extLst>
          </p:cNvPr>
          <p:cNvSpPr>
            <a:spLocks noGrp="1"/>
          </p:cNvSpPr>
          <p:nvPr/>
        </p:nvSpPr>
        <p:spPr>
          <a:xfrm>
            <a:off x="965771" y="1447800"/>
            <a:ext cx="8153400" cy="1828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dirty="0"/>
              <a:t>Working with Modules and Loops</a:t>
            </a:r>
          </a:p>
          <a:p>
            <a:pPr eaLnBrk="1" hangingPunct="1"/>
            <a:r>
              <a:rPr sz="2800" dirty="0"/>
              <a:t>To run a program multiple times, modules can be put within a loop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63AF6-B4CE-431F-89FE-A663ADCD3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515455"/>
            <a:ext cx="3200400" cy="43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002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807" y="152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947EA2-4BE3-40D0-87CE-9EA10665C256}"/>
              </a:ext>
            </a:extLst>
          </p:cNvPr>
          <p:cNvSpPr>
            <a:spLocks noGrp="1"/>
          </p:cNvSpPr>
          <p:nvPr/>
        </p:nvSpPr>
        <p:spPr>
          <a:xfrm>
            <a:off x="990600" y="1325488"/>
            <a:ext cx="4572000" cy="20273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sz="2400" dirty="0"/>
              <a:t>The Do-While Loop – posttest loop</a:t>
            </a:r>
          </a:p>
          <a:p>
            <a:pPr lvl="3" eaLnBrk="1" hangingPunct="1">
              <a:buNone/>
            </a:pPr>
            <a:r>
              <a:rPr dirty="0"/>
              <a:t> </a:t>
            </a:r>
            <a:r>
              <a:rPr i="1" dirty="0"/>
              <a:t>Do</a:t>
            </a:r>
          </a:p>
          <a:p>
            <a:pPr lvl="4" eaLnBrk="1" hangingPunct="1">
              <a:buNone/>
            </a:pPr>
            <a:r>
              <a:rPr i="1" dirty="0"/>
              <a:t>Statement</a:t>
            </a:r>
          </a:p>
          <a:p>
            <a:pPr lvl="4" eaLnBrk="1" hangingPunct="1">
              <a:buNone/>
            </a:pPr>
            <a:r>
              <a:rPr i="1" dirty="0"/>
              <a:t>Statement </a:t>
            </a:r>
          </a:p>
          <a:p>
            <a:pPr lvl="3" eaLnBrk="1" hangingPunct="1">
              <a:buNone/>
            </a:pPr>
            <a:r>
              <a:rPr i="1" dirty="0"/>
              <a:t>While condition</a:t>
            </a:r>
            <a:endParaRPr b="1" dirty="0">
              <a:solidFill>
                <a:srgbClr val="FF3300"/>
              </a:solidFill>
            </a:endParaRPr>
          </a:p>
          <a:p>
            <a:pPr eaLnBrk="1" hangingPunct="1">
              <a:buNone/>
            </a:pPr>
            <a:endParaRPr b="1" dirty="0">
              <a:solidFill>
                <a:srgbClr val="FF33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104D00-8405-47BA-8016-DD97AB300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997" y="3429000"/>
            <a:ext cx="3049003" cy="31281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635254-1594-415E-93E1-B40081382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9" y="2175241"/>
            <a:ext cx="4800601" cy="79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51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807" y="152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E0FBF-097B-4DD6-924A-0939DE9D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640965"/>
            <a:ext cx="2387672" cy="613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02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807" y="152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947EA2-4BE3-40D0-87CE-9EA10665C256}"/>
              </a:ext>
            </a:extLst>
          </p:cNvPr>
          <p:cNvSpPr>
            <a:spLocks noGrp="1"/>
          </p:cNvSpPr>
          <p:nvPr/>
        </p:nvSpPr>
        <p:spPr>
          <a:xfrm>
            <a:off x="1066800" y="1447800"/>
            <a:ext cx="7391400" cy="25607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dirty="0"/>
              <a:t>Writing Convention</a:t>
            </a:r>
          </a:p>
          <a:p>
            <a:pPr algn="l"/>
            <a:r>
              <a:rPr lang="en-US" sz="2400" b="0" i="0" u="none" strike="noStrike" baseline="0" dirty="0">
                <a:solidFill>
                  <a:srgbClr val="333333"/>
                </a:solidFill>
                <a:latin typeface="ArialMT"/>
              </a:rPr>
              <a:t>Make sure the </a:t>
            </a:r>
            <a:r>
              <a:rPr lang="en-US" sz="2400" b="0" i="1" u="none" strike="noStrike" baseline="0" dirty="0">
                <a:solidFill>
                  <a:srgbClr val="468273"/>
                </a:solidFill>
                <a:latin typeface="CourierNewPS-ItalicMT"/>
              </a:rPr>
              <a:t>Do </a:t>
            </a:r>
            <a:r>
              <a:rPr lang="en-US" sz="2400" b="0" i="0" u="none" strike="noStrike" baseline="0" dirty="0">
                <a:solidFill>
                  <a:srgbClr val="333333"/>
                </a:solidFill>
                <a:latin typeface="ArialMT"/>
              </a:rPr>
              <a:t>clause and the </a:t>
            </a:r>
            <a:r>
              <a:rPr lang="en-US" sz="2400" b="0" i="1" u="none" strike="noStrike" baseline="0" dirty="0">
                <a:solidFill>
                  <a:srgbClr val="468273"/>
                </a:solidFill>
                <a:latin typeface="CourierNewPS-ItalicMT"/>
              </a:rPr>
              <a:t>While </a:t>
            </a:r>
            <a:r>
              <a:rPr lang="en-US" sz="2400" b="0" i="0" u="none" strike="noStrike" baseline="0" dirty="0">
                <a:solidFill>
                  <a:srgbClr val="333333"/>
                </a:solidFill>
                <a:latin typeface="ArialMT"/>
              </a:rPr>
              <a:t>clause are aligned.</a:t>
            </a:r>
          </a:p>
          <a:p>
            <a:pPr algn="l"/>
            <a:r>
              <a:rPr lang="en-US" sz="2400" b="0" i="0" u="none" strike="noStrike" baseline="0" dirty="0">
                <a:solidFill>
                  <a:srgbClr val="333333"/>
                </a:solidFill>
                <a:latin typeface="ArialMT"/>
              </a:rPr>
              <a:t>Indent the statements in the body of the loop.</a:t>
            </a:r>
            <a:endParaRPr sz="4000" b="1" dirty="0">
              <a:solidFill>
                <a:srgbClr val="FF3300"/>
              </a:solidFill>
            </a:endParaRPr>
          </a:p>
          <a:p>
            <a:pPr eaLnBrk="1" hangingPunct="1">
              <a:buNone/>
            </a:pPr>
            <a:endParaRPr sz="40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81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807" y="152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39A489-8258-4022-A29A-0CFD15DC2832}"/>
              </a:ext>
            </a:extLst>
          </p:cNvPr>
          <p:cNvSpPr>
            <a:spLocks noGrp="1"/>
          </p:cNvSpPr>
          <p:nvPr/>
        </p:nvSpPr>
        <p:spPr>
          <a:xfrm>
            <a:off x="1017142" y="1348544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sz="2800" dirty="0"/>
              <a:t>The Do-Until Loop</a:t>
            </a:r>
          </a:p>
          <a:p>
            <a:pPr eaLnBrk="1" hangingPunct="1"/>
            <a:r>
              <a:rPr sz="2000" dirty="0"/>
              <a:t>Loop iterates until a condition is true, but not all languages support this type of loop</a:t>
            </a:r>
            <a:endParaRPr lang="en-US" sz="2000" dirty="0"/>
          </a:p>
          <a:p>
            <a:pPr eaLnBrk="1" hangingPunct="1"/>
            <a:r>
              <a:rPr lang="en-US" sz="2000" b="0" i="0" u="none" strike="noStrike" baseline="0" dirty="0">
                <a:solidFill>
                  <a:srgbClr val="333333"/>
                </a:solidFill>
                <a:latin typeface="ArialMT"/>
              </a:rPr>
              <a:t>Because the </a:t>
            </a:r>
            <a:r>
              <a:rPr lang="en-US" sz="2000" b="0" i="1" u="none" strike="noStrike" baseline="0" dirty="0">
                <a:solidFill>
                  <a:srgbClr val="468273"/>
                </a:solidFill>
                <a:latin typeface="CourierNewPS-ItalicMT"/>
              </a:rPr>
              <a:t>Do-Until </a:t>
            </a:r>
            <a:r>
              <a:rPr lang="en-US" sz="2000" b="0" i="0" u="none" strike="noStrike" baseline="0" dirty="0">
                <a:solidFill>
                  <a:srgbClr val="333333"/>
                </a:solidFill>
                <a:latin typeface="ArialMT"/>
              </a:rPr>
              <a:t>loop is a posttest loop, it will always iterate at least one time.</a:t>
            </a:r>
            <a:endParaRPr sz="2000" b="1" dirty="0">
              <a:solidFill>
                <a:srgbClr val="FF3300"/>
              </a:solidFill>
            </a:endParaRPr>
          </a:p>
          <a:p>
            <a:pPr eaLnBrk="1" hangingPunct="1">
              <a:buNone/>
            </a:pPr>
            <a:endParaRPr b="1" dirty="0">
              <a:solidFill>
                <a:srgbClr val="FF33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3D2B0-CAAE-47EC-BA04-E9B8581F9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971800"/>
            <a:ext cx="2736991" cy="320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7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807" y="152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Count-Controlled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651393-9FDE-4A2A-8486-58586D62029B}"/>
              </a:ext>
            </a:extLst>
          </p:cNvPr>
          <p:cNvSpPr>
            <a:spLocks noGrp="1"/>
          </p:cNvSpPr>
          <p:nvPr/>
        </p:nvSpPr>
        <p:spPr>
          <a:xfrm>
            <a:off x="1143000" y="1524000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dirty="0"/>
              <a:t>A count-controlled loop iterates a specific number of times</a:t>
            </a:r>
          </a:p>
          <a:p>
            <a:pPr eaLnBrk="1" hangingPunct="1"/>
            <a:r>
              <a:rPr dirty="0"/>
              <a:t>A for loop is best used for this situation</a:t>
            </a:r>
          </a:p>
          <a:p>
            <a:pPr lvl="3" eaLnBrk="1" hangingPunct="1">
              <a:buNone/>
            </a:pPr>
            <a:r>
              <a:rPr i="1" dirty="0"/>
              <a:t>For counterVariable = startingValue to maxValue</a:t>
            </a:r>
          </a:p>
          <a:p>
            <a:pPr lvl="3" eaLnBrk="1" hangingPunct="1">
              <a:buNone/>
            </a:pPr>
            <a:r>
              <a:rPr i="1" dirty="0"/>
              <a:t>	statement	</a:t>
            </a:r>
          </a:p>
          <a:p>
            <a:pPr lvl="3" eaLnBrk="1" hangingPunct="1">
              <a:buNone/>
            </a:pPr>
            <a:r>
              <a:rPr i="1" dirty="0"/>
              <a:t>	statement</a:t>
            </a:r>
          </a:p>
          <a:p>
            <a:pPr lvl="3" eaLnBrk="1" hangingPunct="1">
              <a:buNone/>
            </a:pPr>
            <a:r>
              <a:rPr i="1" dirty="0"/>
              <a:t>End for</a:t>
            </a:r>
          </a:p>
          <a:p>
            <a:pPr eaLnBrk="1" hangingPunct="1"/>
            <a:r>
              <a:rPr dirty="0"/>
              <a:t>There is an Initialization, Test, and Increment expression that controls the loop</a:t>
            </a:r>
          </a:p>
        </p:txBody>
      </p:sp>
    </p:spTree>
    <p:extLst>
      <p:ext uri="{BB962C8B-B14F-4D97-AF65-F5344CB8AC3E}">
        <p14:creationId xmlns:p14="http://schemas.microsoft.com/office/powerpoint/2010/main" val="686985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807" y="152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Count-Controlled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9D80FC-AF29-43DE-A229-684696EE73E7}"/>
              </a:ext>
            </a:extLst>
          </p:cNvPr>
          <p:cNvSpPr>
            <a:spLocks noGrp="1"/>
          </p:cNvSpPr>
          <p:nvPr/>
        </p:nvSpPr>
        <p:spPr>
          <a:xfrm>
            <a:off x="1143000" y="1348544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sz="2800" dirty="0"/>
              <a:t>For loops can also increment by more than one, count backwards by decrementing, or allow the user to control the number of interactions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52A3BA-AEB6-4673-A1DA-A75FCC292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895600"/>
            <a:ext cx="4212610" cy="337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24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807" y="152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Count-Controlled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0ECA21-45FB-4F69-BA5D-718B34E58748}"/>
              </a:ext>
            </a:extLst>
          </p:cNvPr>
          <p:cNvSpPr>
            <a:spLocks noGrp="1"/>
          </p:cNvSpPr>
          <p:nvPr/>
        </p:nvSpPr>
        <p:spPr>
          <a:xfrm>
            <a:off x="982894" y="1295400"/>
            <a:ext cx="7856306" cy="4572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dirty="0"/>
              <a:t>General loop concerns</a:t>
            </a:r>
          </a:p>
          <a:p>
            <a:pPr eaLnBrk="1" hangingPunct="1">
              <a:lnSpc>
                <a:spcPct val="90000"/>
              </a:lnSpc>
            </a:pPr>
            <a:r>
              <a:rPr dirty="0"/>
              <a:t>Do not forget to initialize the loop control variable</a:t>
            </a:r>
          </a:p>
          <a:p>
            <a:pPr eaLnBrk="1" hangingPunct="1">
              <a:lnSpc>
                <a:spcPct val="90000"/>
              </a:lnSpc>
            </a:pPr>
            <a:r>
              <a:rPr dirty="0"/>
              <a:t>Do not forget to modify the loop control variable</a:t>
            </a:r>
          </a:p>
          <a:p>
            <a:pPr eaLnBrk="1" hangingPunct="1">
              <a:lnSpc>
                <a:spcPct val="90000"/>
              </a:lnSpc>
            </a:pPr>
            <a:r>
              <a:rPr dirty="0"/>
              <a:t>Many loops are interchangeable, but generally</a:t>
            </a:r>
          </a:p>
          <a:p>
            <a:pPr lvl="1" eaLnBrk="1" hangingPunct="1">
              <a:lnSpc>
                <a:spcPct val="90000"/>
              </a:lnSpc>
            </a:pPr>
            <a:r>
              <a:rPr dirty="0"/>
              <a:t>Use while loop when loop may not have to process</a:t>
            </a:r>
          </a:p>
          <a:p>
            <a:pPr lvl="1" eaLnBrk="1" hangingPunct="1">
              <a:lnSpc>
                <a:spcPct val="90000"/>
              </a:lnSpc>
            </a:pPr>
            <a:r>
              <a:rPr dirty="0"/>
              <a:t>Use do while when it must process at least once</a:t>
            </a:r>
          </a:p>
          <a:p>
            <a:pPr lvl="1" eaLnBrk="1" hangingPunct="1">
              <a:lnSpc>
                <a:spcPct val="90000"/>
              </a:lnSpc>
            </a:pPr>
            <a:r>
              <a:rPr dirty="0"/>
              <a:t>Use for loop with specific number of iterations</a:t>
            </a:r>
          </a:p>
        </p:txBody>
      </p:sp>
    </p:spTree>
    <p:extLst>
      <p:ext uri="{BB962C8B-B14F-4D97-AF65-F5344CB8AC3E}">
        <p14:creationId xmlns:p14="http://schemas.microsoft.com/office/powerpoint/2010/main" val="2792685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807" y="152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Calculating a Running Total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B5098F-9A2E-468D-A9CB-17BBD24734AE}"/>
              </a:ext>
            </a:extLst>
          </p:cNvPr>
          <p:cNvSpPr>
            <a:spLocks noGrp="1"/>
          </p:cNvSpPr>
          <p:nvPr/>
        </p:nvSpPr>
        <p:spPr>
          <a:xfrm>
            <a:off x="1148137" y="1769724"/>
            <a:ext cx="3531742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sz="2800" dirty="0"/>
              <a:t>A running total is a sum of number that accumulates with each iteration of a loop</a:t>
            </a:r>
            <a:endParaRPr sz="2800" b="1" dirty="0">
              <a:solidFill>
                <a:srgbClr val="FF33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2CCE5-CC6D-44D9-B10F-22155017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944488"/>
            <a:ext cx="3048000" cy="585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462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807" y="152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Sentinels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CD7B50-6C38-4021-A323-0F08164E303B}"/>
              </a:ext>
            </a:extLst>
          </p:cNvPr>
          <p:cNvSpPr>
            <a:spLocks noGrp="1"/>
          </p:cNvSpPr>
          <p:nvPr/>
        </p:nvSpPr>
        <p:spPr>
          <a:xfrm>
            <a:off x="961490" y="1295400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dirty="0"/>
              <a:t>A sentinel is a special value that marks the end of a list of values, used as stop values for loops</a:t>
            </a:r>
          </a:p>
          <a:p>
            <a:pPr eaLnBrk="1" hangingPunct="1">
              <a:buNone/>
            </a:pPr>
            <a:r>
              <a:rPr dirty="0"/>
              <a:t>How it can be done</a:t>
            </a:r>
          </a:p>
          <a:p>
            <a:pPr lvl="1" eaLnBrk="1" hangingPunct="1"/>
            <a:r>
              <a:rPr dirty="0"/>
              <a:t>Ask the user at the end of each loop iteration, if there is another value to process</a:t>
            </a:r>
          </a:p>
          <a:p>
            <a:pPr lvl="1" eaLnBrk="1" hangingPunct="1"/>
            <a:r>
              <a:rPr dirty="0"/>
              <a:t>Ask the user at the beginning of the loop, how many times the loop should process</a:t>
            </a:r>
          </a:p>
        </p:txBody>
      </p:sp>
    </p:spTree>
    <p:extLst>
      <p:ext uri="{BB962C8B-B14F-4D97-AF65-F5344CB8AC3E}">
        <p14:creationId xmlns:p14="http://schemas.microsoft.com/office/powerpoint/2010/main" val="466997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055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Introduction to Repetition Structure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Condition controlled loop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Count control loop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Calculating a running total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Sentinels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Nested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5807" y="152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Nested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6D4E8E-EC6B-420E-9388-D81EA35EEF38}"/>
              </a:ext>
            </a:extLst>
          </p:cNvPr>
          <p:cNvSpPr>
            <a:spLocks noGrp="1"/>
          </p:cNvSpPr>
          <p:nvPr/>
        </p:nvSpPr>
        <p:spPr>
          <a:xfrm>
            <a:off x="990600" y="1447800"/>
            <a:ext cx="3048000" cy="2362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SzTx/>
              <a:buFontTx/>
              <a:buNone/>
              <a:tabLst/>
              <a:defRPr/>
            </a:pPr>
            <a:r>
              <a:rPr kumimoji="0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All loops can be nested, that is, a loop inside of a loop</a:t>
            </a:r>
          </a:p>
        </p:txBody>
      </p:sp>
      <p:pic>
        <p:nvPicPr>
          <p:cNvPr id="8" name="Picture 7" descr="fig05_21">
            <a:extLst>
              <a:ext uri="{FF2B5EF4-FFF2-40B4-BE49-F238E27FC236}">
                <a16:creationId xmlns:a16="http://schemas.microsoft.com/office/drawing/2014/main" id="{BDF08AC5-AECE-4027-A99B-D10C78F8C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712" y="949215"/>
            <a:ext cx="4379374" cy="58796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50215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Gaddis, T. (2019). Starting Out with Programming Logic and Design 5th. </a:t>
            </a:r>
            <a:br>
              <a:rPr lang="en-US" dirty="0"/>
            </a:br>
            <a:r>
              <a:rPr lang="en-US" dirty="0"/>
              <a:t>ISBN: 978-0-13-480115-5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 	</a:t>
            </a:r>
            <a:endParaRPr lang="en-US" dirty="0"/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Gaddis, T. (2019). Starting Out with Programming Logic and Design</a:t>
            </a:r>
            <a:r>
              <a:rPr lang="id-ID" sz="2400" dirty="0"/>
              <a:t> </a:t>
            </a:r>
            <a:r>
              <a:rPr lang="en-US" sz="2400" dirty="0"/>
              <a:t>5</a:t>
            </a:r>
            <a:r>
              <a:rPr lang="id-ID" sz="2400" baseline="30000" dirty="0"/>
              <a:t>th. </a:t>
            </a:r>
            <a:br>
              <a:rPr lang="id-ID" sz="2400" baseline="30000" dirty="0"/>
            </a:br>
            <a:r>
              <a:rPr lang="en-US" sz="2400" dirty="0"/>
              <a:t>ISBN: </a:t>
            </a:r>
            <a:r>
              <a:rPr lang="id-ID" sz="2400" dirty="0"/>
              <a:t>978-0-13-480115-5</a:t>
            </a:r>
            <a:br>
              <a:rPr lang="id-ID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Chapter 5</a:t>
            </a: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Learning Objectives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1628775"/>
            <a:ext cx="6858000" cy="35179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At the end of this lecture, students are able to:</a:t>
            </a:r>
          </a:p>
          <a:p>
            <a:pPr>
              <a:buFontTx/>
              <a:buNone/>
            </a:pPr>
            <a:r>
              <a:rPr lang="en-US" altLang="en-US" dirty="0"/>
              <a:t>LO1: To explain the uses of repetition structure</a:t>
            </a:r>
          </a:p>
          <a:p>
            <a:pPr>
              <a:buFontTx/>
              <a:buNone/>
            </a:pPr>
            <a:r>
              <a:rPr lang="en-US" altLang="en-US" dirty="0"/>
              <a:t>LO2: To write pseudo-code to solve problem containing repetitions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Repetition Structure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037F9-E560-4161-A749-DE03AA4AC820}"/>
              </a:ext>
            </a:extLst>
          </p:cNvPr>
          <p:cNvSpPr>
            <a:spLocks noGrp="1"/>
          </p:cNvSpPr>
          <p:nvPr/>
        </p:nvSpPr>
        <p:spPr>
          <a:xfrm>
            <a:off x="876300" y="1483519"/>
            <a:ext cx="7391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dirty="0"/>
              <a:t>A repetition structure causes a statement or set of statements to execute repeatedly</a:t>
            </a:r>
          </a:p>
          <a:p>
            <a:r>
              <a:rPr lang="en-US" sz="2800" dirty="0"/>
              <a:t>Allow a programmer to avoid duplicate code. </a:t>
            </a:r>
          </a:p>
          <a:p>
            <a:pPr lvl="1"/>
            <a:r>
              <a:rPr lang="en-US" sz="2400" dirty="0"/>
              <a:t>Duplicate code makes a program large.</a:t>
            </a:r>
          </a:p>
          <a:p>
            <a:pPr lvl="1"/>
            <a:r>
              <a:rPr lang="en-US" sz="2400" dirty="0"/>
              <a:t>Write a long sequence of statements is time consuming. </a:t>
            </a:r>
          </a:p>
          <a:p>
            <a:pPr lvl="1"/>
            <a:r>
              <a:rPr lang="en-US" sz="2400" dirty="0"/>
              <a:t>If part of the duplicate code has to be corrected or changed, then the change has to be done many times.</a:t>
            </a:r>
          </a:p>
          <a:p>
            <a:pPr eaLnBrk="1" hangingPunct="1">
              <a:buNone/>
            </a:pPr>
            <a:endParaRPr sz="2800" dirty="0"/>
          </a:p>
          <a:p>
            <a:pPr eaLnBrk="1" hangingPunct="1">
              <a:buNone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42621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Repetition Structure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Instead of writing the same sequence of statements over and over, a better way to repeatedly perform an operation is to write the code for the operation once, and then place that code in a structure that makes the computer repeat it as many times as necessary.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2000" kern="0" dirty="0">
                <a:latin typeface="+mn-lt"/>
              </a:rPr>
              <a:t>This can be done with a repetition structure, which is more commonly known as a loop.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55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18EE84-E60D-4A23-B330-D3021FC6FEAF}"/>
              </a:ext>
            </a:extLst>
          </p:cNvPr>
          <p:cNvSpPr>
            <a:spLocks noGrp="1"/>
          </p:cNvSpPr>
          <p:nvPr/>
        </p:nvSpPr>
        <p:spPr>
          <a:xfrm>
            <a:off x="1021422" y="1600200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dirty="0"/>
              <a:t>While Loop</a:t>
            </a:r>
          </a:p>
          <a:p>
            <a:pPr lvl="1" eaLnBrk="1" hangingPunct="1">
              <a:lnSpc>
                <a:spcPct val="90000"/>
              </a:lnSpc>
            </a:pPr>
            <a:r>
              <a:rPr dirty="0"/>
              <a:t>While a condition is true, do some task</a:t>
            </a:r>
          </a:p>
          <a:p>
            <a:pPr eaLnBrk="1" hangingPunct="1">
              <a:lnSpc>
                <a:spcPct val="90000"/>
              </a:lnSpc>
            </a:pPr>
            <a:r>
              <a:rPr dirty="0"/>
              <a:t>Do-While Loop</a:t>
            </a:r>
          </a:p>
          <a:p>
            <a:pPr lvl="1" eaLnBrk="1" hangingPunct="1">
              <a:lnSpc>
                <a:spcPct val="90000"/>
              </a:lnSpc>
            </a:pPr>
            <a:r>
              <a:rPr dirty="0"/>
              <a:t>Do some task, while condition is true</a:t>
            </a:r>
          </a:p>
          <a:p>
            <a:pPr eaLnBrk="1" hangingPunct="1">
              <a:lnSpc>
                <a:spcPct val="90000"/>
              </a:lnSpc>
            </a:pPr>
            <a:r>
              <a:rPr dirty="0"/>
              <a:t>Do-Until Loop</a:t>
            </a:r>
          </a:p>
          <a:p>
            <a:pPr lvl="1" eaLnBrk="1" hangingPunct="1">
              <a:lnSpc>
                <a:spcPct val="90000"/>
              </a:lnSpc>
            </a:pPr>
            <a:r>
              <a:rPr dirty="0"/>
              <a:t>Do some task, while a condition is false (or until it’s true)</a:t>
            </a:r>
          </a:p>
          <a:p>
            <a:pPr eaLnBrk="1" hangingPunct="1">
              <a:lnSpc>
                <a:spcPct val="90000"/>
              </a:lnSpc>
            </a:pPr>
            <a:r>
              <a:rPr dirty="0"/>
              <a:t>With all loops, be careful not to create infinite loops – always provide a way to break out</a:t>
            </a:r>
          </a:p>
        </p:txBody>
      </p:sp>
    </p:spTree>
    <p:extLst>
      <p:ext uri="{BB962C8B-B14F-4D97-AF65-F5344CB8AC3E}">
        <p14:creationId xmlns:p14="http://schemas.microsoft.com/office/powerpoint/2010/main" val="293089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A177F-EB5D-436A-B128-D86D322605D8}"/>
              </a:ext>
            </a:extLst>
          </p:cNvPr>
          <p:cNvSpPr>
            <a:spLocks noGrp="1"/>
          </p:cNvSpPr>
          <p:nvPr/>
        </p:nvSpPr>
        <p:spPr>
          <a:xfrm>
            <a:off x="1181100" y="1752600"/>
            <a:ext cx="6781800" cy="2057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dirty="0"/>
              <a:t>The While Loop – pretest loop</a:t>
            </a:r>
          </a:p>
          <a:p>
            <a:pPr lvl="3" eaLnBrk="1" hangingPunct="1">
              <a:buNone/>
            </a:pPr>
            <a:r>
              <a:rPr i="1" dirty="0"/>
              <a:t>While condition</a:t>
            </a:r>
          </a:p>
          <a:p>
            <a:pPr lvl="4" eaLnBrk="1" hangingPunct="1">
              <a:buNone/>
            </a:pPr>
            <a:r>
              <a:rPr i="1" dirty="0"/>
              <a:t>Statement</a:t>
            </a:r>
          </a:p>
          <a:p>
            <a:pPr lvl="4" eaLnBrk="1" hangingPunct="1">
              <a:buNone/>
            </a:pPr>
            <a:r>
              <a:rPr i="1" dirty="0"/>
              <a:t>Statement </a:t>
            </a:r>
          </a:p>
          <a:p>
            <a:pPr lvl="3" eaLnBrk="1" hangingPunct="1">
              <a:buNone/>
            </a:pPr>
            <a:r>
              <a:rPr i="1" dirty="0"/>
              <a:t>End While</a:t>
            </a:r>
            <a:endParaRPr b="1" dirty="0">
              <a:solidFill>
                <a:srgbClr val="FF33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14EC8-2C5C-4D34-AACD-5D25D9834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137" y="3457254"/>
            <a:ext cx="3803782" cy="24526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6B5BA5-DDCB-4A9D-AD94-FD1C9A115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444869"/>
            <a:ext cx="4602879" cy="11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Condition-Controlled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7A177F-EB5D-436A-B128-D86D322605D8}"/>
              </a:ext>
            </a:extLst>
          </p:cNvPr>
          <p:cNvSpPr>
            <a:spLocks noGrp="1"/>
          </p:cNvSpPr>
          <p:nvPr/>
        </p:nvSpPr>
        <p:spPr>
          <a:xfrm>
            <a:off x="1371600" y="1502236"/>
            <a:ext cx="6781800" cy="2057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lang="en-US" dirty="0"/>
              <a:t>Writing Convention 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C3171-5056-42F1-8839-5D0D5B4F2E29}"/>
              </a:ext>
            </a:extLst>
          </p:cNvPr>
          <p:cNvSpPr txBox="1"/>
          <p:nvPr/>
        </p:nvSpPr>
        <p:spPr>
          <a:xfrm>
            <a:off x="1371600" y="2350026"/>
            <a:ext cx="6781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33333"/>
                </a:solidFill>
                <a:latin typeface="ArialMT"/>
              </a:rPr>
              <a:t>Make sure the </a:t>
            </a:r>
            <a:r>
              <a:rPr lang="en-US" sz="2400" b="0" i="1" u="none" strike="noStrike" baseline="0" dirty="0">
                <a:solidFill>
                  <a:srgbClr val="468273"/>
                </a:solidFill>
                <a:latin typeface="CourierNewPS-ItalicMT"/>
              </a:rPr>
              <a:t>While </a:t>
            </a:r>
            <a:r>
              <a:rPr lang="en-US" sz="2400" b="0" i="0" u="none" strike="noStrike" baseline="0" dirty="0">
                <a:solidFill>
                  <a:srgbClr val="333333"/>
                </a:solidFill>
                <a:latin typeface="ArialMT"/>
              </a:rPr>
              <a:t>clause and the </a:t>
            </a:r>
            <a:r>
              <a:rPr lang="en-US" sz="2400" b="0" i="1" u="none" strike="noStrike" baseline="0" dirty="0">
                <a:solidFill>
                  <a:srgbClr val="468273"/>
                </a:solidFill>
                <a:latin typeface="CourierNewPS-ItalicMT"/>
              </a:rPr>
              <a:t>End While </a:t>
            </a:r>
            <a:r>
              <a:rPr lang="en-US" sz="2400" b="0" i="0" u="none" strike="noStrike" baseline="0" dirty="0">
                <a:solidFill>
                  <a:srgbClr val="333333"/>
                </a:solidFill>
                <a:latin typeface="ArialMT"/>
              </a:rPr>
              <a:t>clause are aligned.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33333"/>
                </a:solidFill>
                <a:latin typeface="ArialMT"/>
              </a:rPr>
              <a:t>Indent the statements in the body of the loop.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33333"/>
                </a:solidFill>
                <a:latin typeface="ArialMT"/>
              </a:rPr>
              <a:t>By indenting the statements in the body of the loop you visually set them apart from the surrounding code.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333333"/>
                </a:solidFill>
                <a:latin typeface="ArialMT"/>
              </a:rPr>
              <a:t>This makes your program easier to read and debug. Also, this is similar to the style that most programmers follow when writing loops in actual code.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072678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1015</TotalTime>
  <Words>1037</Words>
  <Application>Microsoft Office PowerPoint</Application>
  <PresentationFormat>On-screen Show (4:3)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ArialMT</vt:lpstr>
      <vt:lpstr>Calibri</vt:lpstr>
      <vt:lpstr>CourierNewPS-ItalicMT</vt:lpstr>
      <vt:lpstr>Open Sans</vt:lpstr>
      <vt:lpstr>Times New Roman</vt:lpstr>
      <vt:lpstr>Template PPT 2015</vt:lpstr>
      <vt:lpstr>Repetition Session  7</vt:lpstr>
      <vt:lpstr>Sub Topics</vt:lpstr>
      <vt:lpstr> These slides have been adapted from:  Gaddis, T. (2019). Starting Out with Programming Logic and Design 5th.  ISBN: 978-0-13-480115-5   Chapter 5 </vt:lpstr>
      <vt:lpstr>PowerPoint Presentation</vt:lpstr>
      <vt:lpstr>Introduction to Repetition Structure </vt:lpstr>
      <vt:lpstr>Introduction to Repetition Structure 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Condition-Controlled Loops</vt:lpstr>
      <vt:lpstr>Count-Controlled Loops</vt:lpstr>
      <vt:lpstr>Count-Controlled Loops</vt:lpstr>
      <vt:lpstr>Count-Controlled Loops</vt:lpstr>
      <vt:lpstr>Calculating a Running Total</vt:lpstr>
      <vt:lpstr>Sentinels</vt:lpstr>
      <vt:lpstr>Nested Loops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Zulfany Erlisa Rasjid</cp:lastModifiedBy>
  <cp:revision>105</cp:revision>
  <dcterms:created xsi:type="dcterms:W3CDTF">2015-05-04T03:33:03Z</dcterms:created>
  <dcterms:modified xsi:type="dcterms:W3CDTF">2021-05-31T08:40:28Z</dcterms:modified>
</cp:coreProperties>
</file>