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1" r:id="rId6"/>
    <p:sldId id="263" r:id="rId7"/>
    <p:sldId id="257" r:id="rId8"/>
    <p:sldId id="273" r:id="rId9"/>
    <p:sldId id="274" r:id="rId10"/>
    <p:sldId id="272" r:id="rId11"/>
    <p:sldId id="275" r:id="rId12"/>
    <p:sldId id="300" r:id="rId13"/>
    <p:sldId id="299" r:id="rId14"/>
    <p:sldId id="277" r:id="rId15"/>
    <p:sldId id="276" r:id="rId16"/>
    <p:sldId id="301" r:id="rId17"/>
    <p:sldId id="311" r:id="rId18"/>
    <p:sldId id="312" r:id="rId19"/>
    <p:sldId id="313" r:id="rId20"/>
    <p:sldId id="314" r:id="rId21"/>
    <p:sldId id="315" r:id="rId22"/>
    <p:sldId id="316" r:id="rId23"/>
    <p:sldId id="282" r:id="rId24"/>
    <p:sldId id="278" r:id="rId25"/>
    <p:sldId id="279" r:id="rId26"/>
    <p:sldId id="280" r:id="rId27"/>
    <p:sldId id="281" r:id="rId28"/>
    <p:sldId id="302" r:id="rId29"/>
    <p:sldId id="304" r:id="rId30"/>
    <p:sldId id="303" r:id="rId31"/>
    <p:sldId id="283" r:id="rId32"/>
    <p:sldId id="284" r:id="rId33"/>
    <p:sldId id="286" r:id="rId34"/>
    <p:sldId id="287" r:id="rId35"/>
    <p:sldId id="288" r:id="rId36"/>
    <p:sldId id="289" r:id="rId37"/>
    <p:sldId id="290" r:id="rId38"/>
    <p:sldId id="291" r:id="rId39"/>
    <p:sldId id="292" r:id="rId40"/>
    <p:sldId id="293" r:id="rId41"/>
    <p:sldId id="294" r:id="rId42"/>
    <p:sldId id="295" r:id="rId43"/>
    <p:sldId id="297" r:id="rId44"/>
    <p:sldId id="296" r:id="rId45"/>
    <p:sldId id="298" r:id="rId46"/>
    <p:sldId id="325" r:id="rId47"/>
    <p:sldId id="326" r:id="rId48"/>
    <p:sldId id="327" r:id="rId49"/>
    <p:sldId id="328" r:id="rId50"/>
    <p:sldId id="329" r:id="rId51"/>
    <p:sldId id="330" r:id="rId52"/>
    <p:sldId id="331" r:id="rId53"/>
    <p:sldId id="332" r:id="rId54"/>
    <p:sldId id="333" r:id="rId55"/>
    <p:sldId id="334" r:id="rId56"/>
    <p:sldId id="262" r:id="rId5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1"/>
            <p14:sldId id="263"/>
            <p14:sldId id="257"/>
            <p14:sldId id="273"/>
            <p14:sldId id="274"/>
            <p14:sldId id="272"/>
            <p14:sldId id="275"/>
            <p14:sldId id="300"/>
            <p14:sldId id="299"/>
            <p14:sldId id="277"/>
            <p14:sldId id="276"/>
            <p14:sldId id="301"/>
            <p14:sldId id="311"/>
            <p14:sldId id="312"/>
            <p14:sldId id="313"/>
            <p14:sldId id="314"/>
            <p14:sldId id="315"/>
            <p14:sldId id="316"/>
            <p14:sldId id="282"/>
            <p14:sldId id="278"/>
            <p14:sldId id="279"/>
            <p14:sldId id="280"/>
            <p14:sldId id="281"/>
            <p14:sldId id="302"/>
            <p14:sldId id="304"/>
            <p14:sldId id="303"/>
            <p14:sldId id="283"/>
            <p14:sldId id="284"/>
            <p14:sldId id="286"/>
            <p14:sldId id="287"/>
            <p14:sldId id="288"/>
            <p14:sldId id="289"/>
            <p14:sldId id="290"/>
            <p14:sldId id="291"/>
            <p14:sldId id="292"/>
            <p14:sldId id="293"/>
            <p14:sldId id="294"/>
            <p14:sldId id="295"/>
            <p14:sldId id="297"/>
            <p14:sldId id="296"/>
            <p14:sldId id="298"/>
            <p14:sldId id="325"/>
            <p14:sldId id="326"/>
            <p14:sldId id="327"/>
            <p14:sldId id="328"/>
            <p14:sldId id="329"/>
            <p14:sldId id="330"/>
            <p14:sldId id="331"/>
            <p14:sldId id="332"/>
            <p14:sldId id="333"/>
            <p14:sldId id="334"/>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12794E-F594-4B5F-8626-FAD18E7EC6B7}" v="4" dt="2021-10-09T04:07:44.772"/>
    <p1510:client id="{2BB0C157-982F-469F-B247-713B6BEC1D14}" v="1" dt="2021-10-09T02:38:24.693"/>
    <p1510:client id="{9EF7D130-A8C0-49E7-A857-1E90EE7C9BD8}" v="1" dt="2021-10-09T08:22:16.7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VANCA ELRED BONFILIO" userId="S::jovanca.bonfilio@binus.ac.id::0b4573d5-2875-4c6b-aa9c-de67ec1e7746" providerId="AD" clId="Web-{9EF7D130-A8C0-49E7-A857-1E90EE7C9BD8}"/>
    <pc:docChg chg="sldOrd">
      <pc:chgData name="JOVANCA ELRED BONFILIO" userId="S::jovanca.bonfilio@binus.ac.id::0b4573d5-2875-4c6b-aa9c-de67ec1e7746" providerId="AD" clId="Web-{9EF7D130-A8C0-49E7-A857-1E90EE7C9BD8}" dt="2021-10-09T08:22:16.720" v="0"/>
      <pc:docMkLst>
        <pc:docMk/>
      </pc:docMkLst>
      <pc:sldChg chg="ord">
        <pc:chgData name="JOVANCA ELRED BONFILIO" userId="S::jovanca.bonfilio@binus.ac.id::0b4573d5-2875-4c6b-aa9c-de67ec1e7746" providerId="AD" clId="Web-{9EF7D130-A8C0-49E7-A857-1E90EE7C9BD8}" dt="2021-10-09T08:22:16.720" v="0"/>
        <pc:sldMkLst>
          <pc:docMk/>
          <pc:sldMk cId="2029267804" sldId="296"/>
        </pc:sldMkLst>
      </pc:sldChg>
    </pc:docChg>
  </pc:docChgLst>
  <pc:docChgLst>
    <pc:chgData name="STEVEN" userId="S::steven092@binus.ac.id::c4159ffb-505b-4016-b83f-d15a94bd0b3c" providerId="AD" clId="Web-{2012794E-F594-4B5F-8626-FAD18E7EC6B7}"/>
    <pc:docChg chg="modSld">
      <pc:chgData name="STEVEN" userId="S::steven092@binus.ac.id::c4159ffb-505b-4016-b83f-d15a94bd0b3c" providerId="AD" clId="Web-{2012794E-F594-4B5F-8626-FAD18E7EC6B7}" dt="2021-10-09T04:07:44.772" v="3" actId="20577"/>
      <pc:docMkLst>
        <pc:docMk/>
      </pc:docMkLst>
      <pc:sldChg chg="addSp modSp">
        <pc:chgData name="STEVEN" userId="S::steven092@binus.ac.id::c4159ffb-505b-4016-b83f-d15a94bd0b3c" providerId="AD" clId="Web-{2012794E-F594-4B5F-8626-FAD18E7EC6B7}" dt="2021-10-09T04:07:44.772" v="3" actId="20577"/>
        <pc:sldMkLst>
          <pc:docMk/>
          <pc:sldMk cId="0" sldId="328"/>
        </pc:sldMkLst>
        <pc:spChg chg="add">
          <ac:chgData name="STEVEN" userId="S::steven092@binus.ac.id::c4159ffb-505b-4016-b83f-d15a94bd0b3c" providerId="AD" clId="Web-{2012794E-F594-4B5F-8626-FAD18E7EC6B7}" dt="2021-10-09T04:07:24.662" v="0"/>
          <ac:spMkLst>
            <pc:docMk/>
            <pc:sldMk cId="0" sldId="328"/>
            <ac:spMk id="2" creationId="{F038B58B-DF3F-4053-BBC0-1220AFBE6E05}"/>
          </ac:spMkLst>
        </pc:spChg>
        <pc:spChg chg="mod">
          <ac:chgData name="STEVEN" userId="S::steven092@binus.ac.id::c4159ffb-505b-4016-b83f-d15a94bd0b3c" providerId="AD" clId="Web-{2012794E-F594-4B5F-8626-FAD18E7EC6B7}" dt="2021-10-09T04:07:44.772" v="3" actId="20577"/>
          <ac:spMkLst>
            <pc:docMk/>
            <pc:sldMk cId="0" sldId="328"/>
            <ac:spMk id="59394" creationId="{EE2C37A3-CC06-497C-B626-CAFC201BD088}"/>
          </ac:spMkLst>
        </pc:spChg>
      </pc:sldChg>
    </pc:docChg>
  </pc:docChgLst>
  <pc:docChgLst>
    <pc:chgData name="STEVEN" userId="S::steven092@binus.ac.id::c4159ffb-505b-4016-b83f-d15a94bd0b3c" providerId="AD" clId="Web-{2BB0C157-982F-469F-B247-713B6BEC1D14}"/>
    <pc:docChg chg="modSld">
      <pc:chgData name="STEVEN" userId="S::steven092@binus.ac.id::c4159ffb-505b-4016-b83f-d15a94bd0b3c" providerId="AD" clId="Web-{2BB0C157-982F-469F-B247-713B6BEC1D14}" dt="2021-10-09T02:38:24.693" v="0" actId="1076"/>
      <pc:docMkLst>
        <pc:docMk/>
      </pc:docMkLst>
      <pc:sldChg chg="modSp">
        <pc:chgData name="STEVEN" userId="S::steven092@binus.ac.id::c4159ffb-505b-4016-b83f-d15a94bd0b3c" providerId="AD" clId="Web-{2BB0C157-982F-469F-B247-713B6BEC1D14}" dt="2021-10-09T02:38:24.693" v="0" actId="1076"/>
        <pc:sldMkLst>
          <pc:docMk/>
          <pc:sldMk cId="0" sldId="333"/>
        </pc:sldMkLst>
        <pc:picChg chg="mod">
          <ac:chgData name="STEVEN" userId="S::steven092@binus.ac.id::c4159ffb-505b-4016-b83f-d15a94bd0b3c" providerId="AD" clId="Web-{2BB0C157-982F-469F-B247-713B6BEC1D14}" dt="2021-10-09T02:38:24.693" v="0" actId="1076"/>
          <ac:picMkLst>
            <pc:docMk/>
            <pc:sldMk cId="0" sldId="333"/>
            <ac:picMk id="64516" creationId="{1B7458D8-2C07-4577-97D9-97E50B9155B8}"/>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09/10/2021</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09/10/2021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09/10/2021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09/10/2021</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09/10/2021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5EF9B71C-2D91-4D15-BAB7-ADA66F828B46}" type="datetimeFigureOut">
              <a:rPr lang="id-ID" smtClean="0"/>
              <a:pPr/>
              <a:t>09/10/2021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5EF9B71C-2D91-4D15-BAB7-ADA66F828B46}" type="datetimeFigureOut">
              <a:rPr lang="id-ID" smtClean="0"/>
              <a:pPr/>
              <a:t>09/10/2021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09/10/2021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09/10/2021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09/10/2021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09/10/2021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09/10/2021</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Excel_Worksheet_6A1D0FAD.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a:solidFill>
                  <a:schemeClr val="bg1"/>
                </a:solidFill>
                <a:latin typeface="Open Sans"/>
              </a:rPr>
              <a:t>Course		: COMP6056</a:t>
            </a:r>
          </a:p>
          <a:p>
            <a:pPr>
              <a:spcBef>
                <a:spcPct val="20000"/>
              </a:spcBef>
              <a:tabLst>
                <a:tab pos="1320800" algn="l"/>
                <a:tab pos="2054225" algn="l"/>
              </a:tabLst>
            </a:pPr>
            <a:r>
              <a:rPr lang="en-US" sz="2400">
                <a:solidFill>
                  <a:schemeClr val="bg1"/>
                </a:solidFill>
                <a:latin typeface="Open Sans"/>
              </a:rPr>
              <a:t>Effective Period	: September 2021</a:t>
            </a:r>
            <a:endParaRPr lang="en-US" sz="140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r>
              <a:rPr lang="en-US" sz="4000">
                <a:solidFill>
                  <a:schemeClr val="bg1"/>
                </a:solidFill>
              </a:rPr>
              <a:t>Input, </a:t>
            </a:r>
            <a:r>
              <a:rPr lang="en-US" sz="4000"/>
              <a:t>Process, Output </a:t>
            </a:r>
            <a:br>
              <a:rPr lang="id-ID" sz="4000">
                <a:solidFill>
                  <a:schemeClr val="bg1"/>
                </a:solidFill>
              </a:rPr>
            </a:br>
            <a:r>
              <a:rPr lang="en-US" sz="2800">
                <a:solidFill>
                  <a:schemeClr val="bg1"/>
                </a:solidFill>
              </a:rPr>
              <a:t>Session  1</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0D5FC32-8335-4204-AEA0-0B4BDFE79408}"/>
              </a:ext>
            </a:extLst>
          </p:cNvPr>
          <p:cNvSpPr>
            <a:spLocks noGrp="1"/>
          </p:cNvSpPr>
          <p:nvPr>
            <p:ph type="title"/>
          </p:nvPr>
        </p:nvSpPr>
        <p:spPr>
          <a:xfrm>
            <a:off x="2971800" y="762000"/>
            <a:ext cx="5943600" cy="838200"/>
          </a:xfrm>
        </p:spPr>
        <p:txBody>
          <a:bodyPr/>
          <a:lstStyle/>
          <a:p>
            <a:pPr eaLnBrk="1" hangingPunct="1"/>
            <a:r>
              <a:rPr lang="en-US" altLang="en-US">
                <a:solidFill>
                  <a:schemeClr val="tx1"/>
                </a:solidFill>
                <a:latin typeface="Open Sans" panose="020B0606030504020204" pitchFamily="34" charset="0"/>
              </a:rPr>
              <a:t>Example of Pseudocode</a:t>
            </a:r>
          </a:p>
        </p:txBody>
      </p:sp>
      <p:sp>
        <p:nvSpPr>
          <p:cNvPr id="21507" name="Content Placeholder 2">
            <a:extLst>
              <a:ext uri="{FF2B5EF4-FFF2-40B4-BE49-F238E27FC236}">
                <a16:creationId xmlns:a16="http://schemas.microsoft.com/office/drawing/2014/main" id="{6BB05A87-9863-43EE-A690-64964162D240}"/>
              </a:ext>
            </a:extLst>
          </p:cNvPr>
          <p:cNvSpPr>
            <a:spLocks noGrp="1"/>
          </p:cNvSpPr>
          <p:nvPr>
            <p:ph idx="1"/>
          </p:nvPr>
        </p:nvSpPr>
        <p:spPr>
          <a:xfrm>
            <a:off x="1066800" y="1676400"/>
            <a:ext cx="7591425" cy="4778375"/>
          </a:xfrm>
        </p:spPr>
        <p:txBody>
          <a:bodyPr/>
          <a:lstStyle/>
          <a:p>
            <a:pPr eaLnBrk="1" hangingPunct="1">
              <a:lnSpc>
                <a:spcPct val="80000"/>
              </a:lnSpc>
            </a:pPr>
            <a:r>
              <a:rPr lang="en-US" altLang="en-US" sz="2700">
                <a:solidFill>
                  <a:srgbClr val="0079B8"/>
                </a:solidFill>
                <a:latin typeface="Open Sans" panose="020B0606030504020204" pitchFamily="34" charset="0"/>
              </a:rPr>
              <a:t>Example: instruct someone to add up a list of prices on a pocket calculator </a:t>
            </a:r>
          </a:p>
          <a:p>
            <a:pPr eaLnBrk="1" hangingPunct="1">
              <a:lnSpc>
                <a:spcPct val="80000"/>
              </a:lnSpc>
              <a:buFontTx/>
              <a:buNone/>
            </a:pPr>
            <a:r>
              <a:rPr lang="en-US" altLang="en-US" sz="2700">
                <a:solidFill>
                  <a:srgbClr val="0079B8"/>
                </a:solidFill>
                <a:latin typeface="Open Sans" panose="020B0606030504020204" pitchFamily="34" charset="0"/>
              </a:rPr>
              <a:t>	</a:t>
            </a:r>
            <a:r>
              <a:rPr lang="en-US" altLang="en-US" sz="2400">
                <a:solidFill>
                  <a:srgbClr val="0079B8"/>
                </a:solidFill>
                <a:latin typeface="Courier New" panose="02070309020205020404" pitchFamily="49" charset="0"/>
                <a:cs typeface="Courier New" panose="02070309020205020404" pitchFamily="49" charset="0"/>
              </a:rPr>
              <a:t>turn on calculator </a:t>
            </a:r>
          </a:p>
          <a:p>
            <a:pPr eaLnBrk="1" hangingPunct="1">
              <a:lnSpc>
                <a:spcPct val="80000"/>
              </a:lnSpc>
              <a:buFontTx/>
              <a:buNone/>
            </a:pPr>
            <a:r>
              <a:rPr lang="en-US" altLang="en-US" sz="2400">
                <a:solidFill>
                  <a:srgbClr val="0079B8"/>
                </a:solidFill>
                <a:latin typeface="Courier New" panose="02070309020205020404" pitchFamily="49" charset="0"/>
                <a:cs typeface="Courier New" panose="02070309020205020404" pitchFamily="49" charset="0"/>
              </a:rPr>
              <a:t>	clear calculator </a:t>
            </a:r>
          </a:p>
          <a:p>
            <a:pPr eaLnBrk="1" hangingPunct="1">
              <a:lnSpc>
                <a:spcPct val="80000"/>
              </a:lnSpc>
              <a:buFontTx/>
              <a:buNone/>
            </a:pPr>
            <a:r>
              <a:rPr lang="en-US" altLang="en-US" sz="2400">
                <a:solidFill>
                  <a:srgbClr val="0079B8"/>
                </a:solidFill>
                <a:latin typeface="Courier New" panose="02070309020205020404" pitchFamily="49" charset="0"/>
                <a:cs typeface="Courier New" panose="02070309020205020404" pitchFamily="49" charset="0"/>
              </a:rPr>
              <a:t>	REPEAT the following instructions </a:t>
            </a:r>
          </a:p>
          <a:p>
            <a:pPr eaLnBrk="1" hangingPunct="1">
              <a:lnSpc>
                <a:spcPct val="80000"/>
              </a:lnSpc>
              <a:buFontTx/>
              <a:buNone/>
            </a:pPr>
            <a:r>
              <a:rPr lang="en-US" altLang="en-US" sz="2400">
                <a:solidFill>
                  <a:srgbClr val="0079B8"/>
                </a:solidFill>
                <a:latin typeface="Courier New" panose="02070309020205020404" pitchFamily="49" charset="0"/>
                <a:cs typeface="Courier New" panose="02070309020205020404" pitchFamily="49" charset="0"/>
              </a:rPr>
              <a:t>			INPUT dollar amount </a:t>
            </a:r>
          </a:p>
          <a:p>
            <a:pPr eaLnBrk="1" hangingPunct="1">
              <a:lnSpc>
                <a:spcPct val="80000"/>
              </a:lnSpc>
              <a:buFontTx/>
              <a:buNone/>
            </a:pPr>
            <a:r>
              <a:rPr lang="en-US" altLang="en-US" sz="2400">
                <a:solidFill>
                  <a:srgbClr val="0079B8"/>
                </a:solidFill>
                <a:latin typeface="Courier New" panose="02070309020205020404" pitchFamily="49" charset="0"/>
                <a:cs typeface="Courier New" panose="02070309020205020404" pitchFamily="49" charset="0"/>
              </a:rPr>
              <a:t>			INPUT decimal point (.)</a:t>
            </a:r>
          </a:p>
          <a:p>
            <a:pPr eaLnBrk="1" hangingPunct="1">
              <a:lnSpc>
                <a:spcPct val="80000"/>
              </a:lnSpc>
              <a:buFontTx/>
              <a:buNone/>
            </a:pPr>
            <a:r>
              <a:rPr lang="en-US" altLang="en-US" sz="2400">
                <a:solidFill>
                  <a:srgbClr val="0079B8"/>
                </a:solidFill>
                <a:latin typeface="Courier New" panose="02070309020205020404" pitchFamily="49" charset="0"/>
                <a:cs typeface="Courier New" panose="02070309020205020404" pitchFamily="49" charset="0"/>
              </a:rPr>
              <a:t>			INPUT cents amount</a:t>
            </a:r>
          </a:p>
          <a:p>
            <a:pPr eaLnBrk="1" hangingPunct="1">
              <a:lnSpc>
                <a:spcPct val="80000"/>
              </a:lnSpc>
              <a:buFontTx/>
              <a:buNone/>
            </a:pPr>
            <a:r>
              <a:rPr lang="en-US" altLang="en-US" sz="2400">
                <a:solidFill>
                  <a:srgbClr val="0079B8"/>
                </a:solidFill>
                <a:latin typeface="Courier New" panose="02070309020205020404" pitchFamily="49" charset="0"/>
                <a:cs typeface="Courier New" panose="02070309020205020404" pitchFamily="49" charset="0"/>
              </a:rPr>
              <a:t>			press addition (+) key </a:t>
            </a:r>
          </a:p>
          <a:p>
            <a:pPr eaLnBrk="1" hangingPunct="1">
              <a:lnSpc>
                <a:spcPct val="80000"/>
              </a:lnSpc>
              <a:buFontTx/>
              <a:buNone/>
            </a:pPr>
            <a:r>
              <a:rPr lang="en-US" altLang="en-US" sz="2400">
                <a:solidFill>
                  <a:srgbClr val="0079B8"/>
                </a:solidFill>
                <a:latin typeface="Courier New" panose="02070309020205020404" pitchFamily="49" charset="0"/>
                <a:cs typeface="Courier New" panose="02070309020205020404" pitchFamily="49" charset="0"/>
              </a:rPr>
              <a:t>	UNTIL all prices have been entered </a:t>
            </a:r>
          </a:p>
          <a:p>
            <a:pPr eaLnBrk="1" hangingPunct="1">
              <a:lnSpc>
                <a:spcPct val="80000"/>
              </a:lnSpc>
              <a:buFontTx/>
              <a:buNone/>
            </a:pPr>
            <a:r>
              <a:rPr lang="en-US" altLang="en-US" sz="2400">
                <a:solidFill>
                  <a:srgbClr val="0079B8"/>
                </a:solidFill>
                <a:latin typeface="Courier New" panose="02070309020205020404" pitchFamily="49" charset="0"/>
                <a:cs typeface="Courier New" panose="02070309020205020404" pitchFamily="49" charset="0"/>
              </a:rPr>
              <a:t>	PRINT total price </a:t>
            </a:r>
          </a:p>
          <a:p>
            <a:pPr eaLnBrk="1" hangingPunct="1">
              <a:lnSpc>
                <a:spcPct val="80000"/>
              </a:lnSpc>
              <a:buFontTx/>
              <a:buNone/>
            </a:pPr>
            <a:r>
              <a:rPr lang="en-US" altLang="en-US" sz="2400">
                <a:solidFill>
                  <a:srgbClr val="0079B8"/>
                </a:solidFill>
                <a:latin typeface="Courier New" panose="02070309020205020404" pitchFamily="49" charset="0"/>
                <a:cs typeface="Courier New" panose="02070309020205020404" pitchFamily="49" charset="0"/>
              </a:rPr>
              <a:t>	turn off calculator </a:t>
            </a:r>
            <a:endParaRPr lang="en-US" altLang="en-US" sz="2400">
              <a:solidFill>
                <a:srgbClr val="0079B8"/>
              </a:solidFill>
              <a:latin typeface="Open Sans" panose="020B0606030504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a:t>Designing a Program</a:t>
            </a:r>
          </a:p>
        </p:txBody>
      </p:sp>
      <p:sp>
        <p:nvSpPr>
          <p:cNvPr id="4" name="Rectangle 3"/>
          <p:cNvSpPr txBox="1">
            <a:spLocks noChangeArrowheads="1"/>
          </p:cNvSpPr>
          <p:nvPr/>
        </p:nvSpPr>
        <p:spPr bwMode="auto">
          <a:xfrm>
            <a:off x="1143000" y="2000250"/>
            <a:ext cx="7162800" cy="4476750"/>
          </a:xfrm>
          <a:prstGeom prst="rect">
            <a:avLst/>
          </a:prstGeom>
          <a:noFill/>
          <a:ln w="9525">
            <a:noFill/>
            <a:miter lim="800000"/>
            <a:headEnd/>
            <a:tailEnd/>
          </a:ln>
        </p:spPr>
        <p:txBody>
          <a:bodyPr/>
          <a:lstStyle/>
          <a:p>
            <a:pPr marL="342900" indent="-342900" eaLnBrk="0" hangingPunct="0">
              <a:spcBef>
                <a:spcPct val="20000"/>
              </a:spcBef>
              <a:buFontTx/>
              <a:buChar char="•"/>
              <a:defRPr/>
            </a:pPr>
            <a:endParaRPr lang="en-US" sz="2000" kern="0">
              <a:latin typeface="+mn-lt"/>
            </a:endParaRP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a:p>
            <a:endParaRPr lang="en-US">
              <a:solidFill>
                <a:schemeClr val="tx1">
                  <a:lumMod val="65000"/>
                  <a:lumOff val="35000"/>
                </a:schemeClr>
              </a:solidFill>
            </a:endParaRPr>
          </a:p>
        </p:txBody>
      </p:sp>
      <p:sp>
        <p:nvSpPr>
          <p:cNvPr id="8" name="Rectangle 7">
            <a:extLst>
              <a:ext uri="{FF2B5EF4-FFF2-40B4-BE49-F238E27FC236}">
                <a16:creationId xmlns:a16="http://schemas.microsoft.com/office/drawing/2014/main" id="{7E186DF8-284F-411B-BFBF-AD2B64EA162C}"/>
              </a:ext>
            </a:extLst>
          </p:cNvPr>
          <p:cNvSpPr>
            <a:spLocks noGrp="1"/>
          </p:cNvSpPr>
          <p:nvPr/>
        </p:nvSpPr>
        <p:spPr>
          <a:xfrm>
            <a:off x="1143000" y="1615244"/>
            <a:ext cx="7086600"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marR="0" lvl="0" indent="-609600" algn="l" defTabSz="914400" rtl="0" eaLnBrk="1" fontAlgn="base" latinLnBrk="0" hangingPunct="1">
              <a:lnSpc>
                <a:spcPct val="100000"/>
              </a:lnSpc>
              <a:spcBef>
                <a:spcPct val="20000"/>
              </a:spcBef>
              <a:spcAft>
                <a:spcPct val="0"/>
              </a:spcAft>
              <a:buClr>
                <a:srgbClr val="3399CC"/>
              </a:buClr>
              <a:buSzTx/>
              <a:buFontTx/>
              <a:buNone/>
              <a:tabLst/>
              <a:defRPr/>
            </a:pPr>
            <a:r>
              <a:rPr kumimoji="0" sz="2800" b="0" i="0" u="none" strike="noStrike" kern="0" cap="none" spc="0" normalizeH="0" baseline="0" noProof="0">
                <a:ln>
                  <a:noFill/>
                </a:ln>
                <a:solidFill>
                  <a:srgbClr val="000000"/>
                </a:solidFill>
                <a:effectLst/>
                <a:uLnTx/>
                <a:uFillTx/>
                <a:latin typeface="Times New Roman"/>
                <a:cs typeface="Arial"/>
              </a:rPr>
              <a:t>Flowcharts</a:t>
            </a:r>
          </a:p>
          <a:p>
            <a:pPr marL="609600" marR="0" lvl="0" indent="-609600" algn="l" defTabSz="914400" rtl="0" eaLnBrk="1" fontAlgn="base" latinLnBrk="0" hangingPunct="1">
              <a:lnSpc>
                <a:spcPct val="100000"/>
              </a:lnSpc>
              <a:spcBef>
                <a:spcPct val="20000"/>
              </a:spcBef>
              <a:spcAft>
                <a:spcPct val="0"/>
              </a:spcAft>
              <a:buClr>
                <a:srgbClr val="3399CC"/>
              </a:buClr>
              <a:buSzTx/>
              <a:buFontTx/>
              <a:buChar char="•"/>
              <a:tabLst/>
              <a:defRPr/>
            </a:pPr>
            <a:r>
              <a:rPr kumimoji="0" sz="2800" b="0" i="0" u="none" strike="noStrike" kern="0" cap="none" spc="0" normalizeH="0" baseline="0" noProof="0">
                <a:ln>
                  <a:noFill/>
                </a:ln>
                <a:solidFill>
                  <a:srgbClr val="000000"/>
                </a:solidFill>
                <a:effectLst/>
                <a:uLnTx/>
                <a:uFillTx/>
                <a:latin typeface="Times New Roman"/>
                <a:cs typeface="Arial"/>
              </a:rPr>
              <a:t>A diagram that graphically depicts the steps that take place in a program</a:t>
            </a:r>
          </a:p>
          <a:p>
            <a:pPr marL="609600" marR="0" lvl="0" indent="-609600" algn="l" defTabSz="914400" rtl="0" eaLnBrk="1" fontAlgn="base" latinLnBrk="0" hangingPunct="1">
              <a:lnSpc>
                <a:spcPct val="100000"/>
              </a:lnSpc>
              <a:spcBef>
                <a:spcPct val="20000"/>
              </a:spcBef>
              <a:spcAft>
                <a:spcPct val="0"/>
              </a:spcAft>
              <a:buClr>
                <a:srgbClr val="3399CC"/>
              </a:buClr>
              <a:buSzTx/>
              <a:buFontTx/>
              <a:buNone/>
              <a:tabLst/>
              <a:defRPr/>
            </a:pPr>
            <a:endParaRPr kumimoji="0" sz="2800" b="0" i="0" u="none" strike="noStrike" kern="0" cap="none" spc="0" normalizeH="0" baseline="0" noProof="0">
              <a:ln>
                <a:noFill/>
              </a:ln>
              <a:solidFill>
                <a:srgbClr val="000000"/>
              </a:solidFill>
              <a:effectLst/>
              <a:uLnTx/>
              <a:uFillTx/>
              <a:latin typeface="Times New Roman"/>
              <a:cs typeface="Arial"/>
            </a:endParaRPr>
          </a:p>
          <a:p>
            <a:pPr marL="609600" marR="0" lvl="0" indent="-609600" algn="l" defTabSz="914400" rtl="0" eaLnBrk="1" fontAlgn="base" latinLnBrk="0" hangingPunct="1">
              <a:lnSpc>
                <a:spcPct val="100000"/>
              </a:lnSpc>
              <a:spcBef>
                <a:spcPct val="20000"/>
              </a:spcBef>
              <a:spcAft>
                <a:spcPct val="0"/>
              </a:spcAft>
              <a:buClr>
                <a:srgbClr val="3399CC"/>
              </a:buClr>
              <a:buSzTx/>
              <a:buFontTx/>
              <a:buChar char="•"/>
              <a:tabLst/>
              <a:defRPr/>
            </a:pPr>
            <a:endParaRPr kumimoji="0" sz="2800" b="0" i="0" u="none" strike="noStrike" kern="0" cap="none" spc="0" normalizeH="0" baseline="0" noProof="0">
              <a:ln>
                <a:noFill/>
              </a:ln>
              <a:solidFill>
                <a:srgbClr val="000000"/>
              </a:solidFill>
              <a:effectLst/>
              <a:uLnTx/>
              <a:uFillTx/>
              <a:latin typeface="Times New Roman"/>
              <a:cs typeface="Arial"/>
            </a:endParaRPr>
          </a:p>
          <a:p>
            <a:pPr marL="609600" marR="0" lvl="0" indent="-609600" algn="l" defTabSz="914400" rtl="0" eaLnBrk="1" fontAlgn="base" latinLnBrk="0" hangingPunct="1">
              <a:lnSpc>
                <a:spcPct val="100000"/>
              </a:lnSpc>
              <a:spcBef>
                <a:spcPct val="20000"/>
              </a:spcBef>
              <a:spcAft>
                <a:spcPct val="0"/>
              </a:spcAft>
              <a:buClr>
                <a:srgbClr val="3399CC"/>
              </a:buClr>
              <a:buSzTx/>
              <a:buFontTx/>
              <a:buNone/>
              <a:tabLst/>
              <a:defRPr/>
            </a:pPr>
            <a:endParaRPr kumimoji="0" sz="2800" b="0" i="1" u="none" strike="noStrike" kern="0" cap="none" spc="0" normalizeH="0" baseline="0" noProof="0">
              <a:ln>
                <a:noFill/>
              </a:ln>
              <a:solidFill>
                <a:srgbClr val="000000"/>
              </a:solidFill>
              <a:effectLst/>
              <a:uLnTx/>
              <a:uFillTx/>
              <a:latin typeface="Times New Roman"/>
              <a:cs typeface="Arial"/>
            </a:endParaRPr>
          </a:p>
          <a:p>
            <a:pPr marL="1866900" marR="0" lvl="3" indent="-381000" algn="l" defTabSz="914400" rtl="0" eaLnBrk="1" fontAlgn="base" latinLnBrk="0" hangingPunct="1">
              <a:lnSpc>
                <a:spcPct val="100000"/>
              </a:lnSpc>
              <a:spcBef>
                <a:spcPct val="20000"/>
              </a:spcBef>
              <a:spcAft>
                <a:spcPct val="0"/>
              </a:spcAft>
              <a:buClr>
                <a:srgbClr val="3399CC"/>
              </a:buClr>
              <a:buSzTx/>
              <a:buFontTx/>
              <a:buNone/>
              <a:tabLst/>
              <a:defRPr/>
            </a:pPr>
            <a:endParaRPr kumimoji="0" sz="1800" b="0" i="1" u="none" strike="noStrike" kern="0" cap="none" spc="0" normalizeH="0" baseline="0" noProof="0">
              <a:ln>
                <a:noFill/>
              </a:ln>
              <a:solidFill>
                <a:srgbClr val="000000"/>
              </a:solidFill>
              <a:effectLst/>
              <a:uLnTx/>
              <a:uFillTx/>
              <a:latin typeface="Times New Roman"/>
              <a:cs typeface="Arial"/>
            </a:endParaRPr>
          </a:p>
        </p:txBody>
      </p:sp>
      <p:grpSp>
        <p:nvGrpSpPr>
          <p:cNvPr id="9" name="Group 8">
            <a:extLst>
              <a:ext uri="{FF2B5EF4-FFF2-40B4-BE49-F238E27FC236}">
                <a16:creationId xmlns:a16="http://schemas.microsoft.com/office/drawing/2014/main" id="{800D2302-3412-410E-B1F6-F5954ADB1206}"/>
              </a:ext>
            </a:extLst>
          </p:cNvPr>
          <p:cNvGrpSpPr/>
          <p:nvPr/>
        </p:nvGrpSpPr>
        <p:grpSpPr>
          <a:xfrm>
            <a:off x="1844534" y="3352800"/>
            <a:ext cx="3413266" cy="2543788"/>
            <a:chOff x="3312" y="912"/>
            <a:chExt cx="2112" cy="1363"/>
          </a:xfrm>
        </p:grpSpPr>
        <p:sp>
          <p:nvSpPr>
            <p:cNvPr id="10" name="Text Box 6">
              <a:extLst>
                <a:ext uri="{FF2B5EF4-FFF2-40B4-BE49-F238E27FC236}">
                  <a16:creationId xmlns:a16="http://schemas.microsoft.com/office/drawing/2014/main" id="{75606FB0-D020-4047-836F-80C5B5F15B6F}"/>
                </a:ext>
              </a:extLst>
            </p:cNvPr>
            <p:cNvSpPr txBox="1"/>
            <p:nvPr/>
          </p:nvSpPr>
          <p:spPr>
            <a:xfrm>
              <a:off x="4080" y="912"/>
              <a:ext cx="1344" cy="366"/>
            </a:xfrm>
            <a:prstGeom prst="rect">
              <a:avLst/>
            </a:prstGeom>
            <a:noFill/>
            <a:ln w="9525">
              <a:noFill/>
            </a:ln>
          </p:spPr>
          <p:txBody>
            <a:bodyPr>
              <a:spAutoFit/>
            </a:bodyPr>
            <a:lstStyle>
              <a:defPPr>
                <a:defRPr lang="en-US"/>
              </a:defPPr>
              <a:lvl1pPr marL="0" algn="l" defTabSz="914400" rtl="0" eaLnBrk="1" latinLnBrk="0" hangingPunct="1">
                <a:defRPr sz="1800" kern="1200">
                  <a:solidFill>
                    <a:schemeClr val="tx1"/>
                  </a:solidFill>
                  <a:latin typeface="+mn-lt"/>
                  <a:ea typeface="Arial" panose="020B0604020202020204" pitchFamily="34" charset="0"/>
                  <a:cs typeface="+mn-cs"/>
                </a:defRPr>
              </a:lvl1pPr>
              <a:lvl2pPr marL="457200" algn="l" defTabSz="914400" rtl="0" eaLnBrk="1" latinLnBrk="0" hangingPunct="1">
                <a:defRPr sz="1800" kern="1200">
                  <a:solidFill>
                    <a:schemeClr val="tx1"/>
                  </a:solidFill>
                  <a:latin typeface="+mn-lt"/>
                  <a:ea typeface="Arial" panose="020B0604020202020204" pitchFamily="34" charset="0"/>
                  <a:cs typeface="+mn-cs"/>
                </a:defRPr>
              </a:lvl2pPr>
              <a:lvl3pPr marL="914400" algn="l" defTabSz="914400" rtl="0" eaLnBrk="1" latinLnBrk="0" hangingPunct="1">
                <a:defRPr sz="1800" kern="1200">
                  <a:solidFill>
                    <a:schemeClr val="tx1"/>
                  </a:solidFill>
                  <a:latin typeface="+mn-lt"/>
                  <a:ea typeface="Arial" panose="020B0604020202020204" pitchFamily="34" charset="0"/>
                  <a:cs typeface="+mn-cs"/>
                </a:defRPr>
              </a:lvl3pPr>
              <a:lvl4pPr marL="1371600" algn="l" defTabSz="914400" rtl="0" eaLnBrk="1" latinLnBrk="0" hangingPunct="1">
                <a:defRPr sz="1800" kern="1200">
                  <a:solidFill>
                    <a:schemeClr val="tx1"/>
                  </a:solidFill>
                  <a:latin typeface="+mn-lt"/>
                  <a:ea typeface="Arial" panose="020B0604020202020204" pitchFamily="34" charset="0"/>
                  <a:cs typeface="+mn-cs"/>
                </a:defRPr>
              </a:lvl4pPr>
              <a:lvl5pPr marL="1828800" algn="l" defTabSz="914400" rtl="0" eaLnBrk="1" latinLnBrk="0" hangingPunct="1">
                <a:defRPr sz="1800" kern="1200">
                  <a:solidFill>
                    <a:schemeClr val="tx1"/>
                  </a:solidFill>
                  <a:latin typeface="+mn-lt"/>
                  <a:ea typeface="Arial" panose="020B0604020202020204" pitchFamily="34" charset="0"/>
                  <a:cs typeface="+mn-cs"/>
                </a:defRPr>
              </a:lvl5pPr>
              <a:lvl6pPr marL="2286000" algn="l" defTabSz="914400" rtl="0" eaLnBrk="1" latinLnBrk="0" hangingPunct="1">
                <a:defRPr sz="1800" kern="1200">
                  <a:solidFill>
                    <a:schemeClr val="tx1"/>
                  </a:solidFill>
                  <a:latin typeface="+mn-lt"/>
                  <a:ea typeface="Arial" panose="020B0604020202020204" pitchFamily="34" charset="0"/>
                  <a:cs typeface="+mn-cs"/>
                </a:defRPr>
              </a:lvl6pPr>
              <a:lvl7pPr marL="2743200" algn="l" defTabSz="914400" rtl="0" eaLnBrk="1" latinLnBrk="0" hangingPunct="1">
                <a:defRPr sz="1800" kern="1200">
                  <a:solidFill>
                    <a:schemeClr val="tx1"/>
                  </a:solidFill>
                  <a:latin typeface="+mn-lt"/>
                  <a:ea typeface="Arial" panose="020B0604020202020204" pitchFamily="34" charset="0"/>
                  <a:cs typeface="+mn-cs"/>
                </a:defRPr>
              </a:lvl7pPr>
              <a:lvl8pPr marL="3200400" algn="l" defTabSz="914400" rtl="0" eaLnBrk="1" latinLnBrk="0" hangingPunct="1">
                <a:defRPr sz="1800" kern="1200">
                  <a:solidFill>
                    <a:schemeClr val="tx1"/>
                  </a:solidFill>
                  <a:latin typeface="+mn-lt"/>
                  <a:ea typeface="Arial" panose="020B0604020202020204" pitchFamily="34" charset="0"/>
                  <a:cs typeface="+mn-cs"/>
                </a:defRPr>
              </a:lvl8pPr>
              <a:lvl9pPr marL="3657600" algn="l" defTabSz="914400" rtl="0" eaLnBrk="1" latinLnBrk="0" hangingPunct="1">
                <a:defRPr sz="1800" kern="1200">
                  <a:solidFill>
                    <a:schemeClr val="tx1"/>
                  </a:solidFill>
                  <a:latin typeface="+mn-lt"/>
                  <a:ea typeface="Arial" panose="020B0604020202020204" pitchFamily="34" charset="0"/>
                  <a:cs typeface="+mn-cs"/>
                </a:defRPr>
              </a:lvl9pPr>
            </a:lstStyle>
            <a:p>
              <a:pPr>
                <a:spcBef>
                  <a:spcPct val="50000"/>
                </a:spcBef>
              </a:pPr>
              <a:r>
                <a:rPr>
                  <a:latin typeface="Times New Roman" panose="02020603050405020304" pitchFamily="18" charset="0"/>
                </a:rPr>
                <a:t>Terminator used for start and stop</a:t>
              </a:r>
            </a:p>
          </p:txBody>
        </p:sp>
        <p:sp>
          <p:nvSpPr>
            <p:cNvPr id="11" name="Text Box 7">
              <a:extLst>
                <a:ext uri="{FF2B5EF4-FFF2-40B4-BE49-F238E27FC236}">
                  <a16:creationId xmlns:a16="http://schemas.microsoft.com/office/drawing/2014/main" id="{A8E0D374-22A6-42D4-87E8-C90A65AAFEA6}"/>
                </a:ext>
              </a:extLst>
            </p:cNvPr>
            <p:cNvSpPr txBox="1"/>
            <p:nvPr/>
          </p:nvSpPr>
          <p:spPr>
            <a:xfrm>
              <a:off x="4080" y="1344"/>
              <a:ext cx="1248" cy="366"/>
            </a:xfrm>
            <a:prstGeom prst="rect">
              <a:avLst/>
            </a:prstGeom>
            <a:noFill/>
            <a:ln w="9525">
              <a:noFill/>
            </a:ln>
          </p:spPr>
          <p:txBody>
            <a:bodyPr>
              <a:spAutoFit/>
            </a:bodyPr>
            <a:lstStyle>
              <a:defPPr>
                <a:defRPr lang="en-US"/>
              </a:defPPr>
              <a:lvl1pPr marL="0" algn="l" defTabSz="914400" rtl="0" eaLnBrk="1" latinLnBrk="0" hangingPunct="1">
                <a:defRPr sz="1800" kern="1200">
                  <a:solidFill>
                    <a:schemeClr val="tx1"/>
                  </a:solidFill>
                  <a:latin typeface="+mn-lt"/>
                  <a:ea typeface="Arial" panose="020B0604020202020204" pitchFamily="34" charset="0"/>
                  <a:cs typeface="+mn-cs"/>
                </a:defRPr>
              </a:lvl1pPr>
              <a:lvl2pPr marL="457200" algn="l" defTabSz="914400" rtl="0" eaLnBrk="1" latinLnBrk="0" hangingPunct="1">
                <a:defRPr sz="1800" kern="1200">
                  <a:solidFill>
                    <a:schemeClr val="tx1"/>
                  </a:solidFill>
                  <a:latin typeface="+mn-lt"/>
                  <a:ea typeface="Arial" panose="020B0604020202020204" pitchFamily="34" charset="0"/>
                  <a:cs typeface="+mn-cs"/>
                </a:defRPr>
              </a:lvl2pPr>
              <a:lvl3pPr marL="914400" algn="l" defTabSz="914400" rtl="0" eaLnBrk="1" latinLnBrk="0" hangingPunct="1">
                <a:defRPr sz="1800" kern="1200">
                  <a:solidFill>
                    <a:schemeClr val="tx1"/>
                  </a:solidFill>
                  <a:latin typeface="+mn-lt"/>
                  <a:ea typeface="Arial" panose="020B0604020202020204" pitchFamily="34" charset="0"/>
                  <a:cs typeface="+mn-cs"/>
                </a:defRPr>
              </a:lvl3pPr>
              <a:lvl4pPr marL="1371600" algn="l" defTabSz="914400" rtl="0" eaLnBrk="1" latinLnBrk="0" hangingPunct="1">
                <a:defRPr sz="1800" kern="1200">
                  <a:solidFill>
                    <a:schemeClr val="tx1"/>
                  </a:solidFill>
                  <a:latin typeface="+mn-lt"/>
                  <a:ea typeface="Arial" panose="020B0604020202020204" pitchFamily="34" charset="0"/>
                  <a:cs typeface="+mn-cs"/>
                </a:defRPr>
              </a:lvl4pPr>
              <a:lvl5pPr marL="1828800" algn="l" defTabSz="914400" rtl="0" eaLnBrk="1" latinLnBrk="0" hangingPunct="1">
                <a:defRPr sz="1800" kern="1200">
                  <a:solidFill>
                    <a:schemeClr val="tx1"/>
                  </a:solidFill>
                  <a:latin typeface="+mn-lt"/>
                  <a:ea typeface="Arial" panose="020B0604020202020204" pitchFamily="34" charset="0"/>
                  <a:cs typeface="+mn-cs"/>
                </a:defRPr>
              </a:lvl5pPr>
              <a:lvl6pPr marL="2286000" algn="l" defTabSz="914400" rtl="0" eaLnBrk="1" latinLnBrk="0" hangingPunct="1">
                <a:defRPr sz="1800" kern="1200">
                  <a:solidFill>
                    <a:schemeClr val="tx1"/>
                  </a:solidFill>
                  <a:latin typeface="+mn-lt"/>
                  <a:ea typeface="Arial" panose="020B0604020202020204" pitchFamily="34" charset="0"/>
                  <a:cs typeface="+mn-cs"/>
                </a:defRPr>
              </a:lvl6pPr>
              <a:lvl7pPr marL="2743200" algn="l" defTabSz="914400" rtl="0" eaLnBrk="1" latinLnBrk="0" hangingPunct="1">
                <a:defRPr sz="1800" kern="1200">
                  <a:solidFill>
                    <a:schemeClr val="tx1"/>
                  </a:solidFill>
                  <a:latin typeface="+mn-lt"/>
                  <a:ea typeface="Arial" panose="020B0604020202020204" pitchFamily="34" charset="0"/>
                  <a:cs typeface="+mn-cs"/>
                </a:defRPr>
              </a:lvl7pPr>
              <a:lvl8pPr marL="3200400" algn="l" defTabSz="914400" rtl="0" eaLnBrk="1" latinLnBrk="0" hangingPunct="1">
                <a:defRPr sz="1800" kern="1200">
                  <a:solidFill>
                    <a:schemeClr val="tx1"/>
                  </a:solidFill>
                  <a:latin typeface="+mn-lt"/>
                  <a:ea typeface="Arial" panose="020B0604020202020204" pitchFamily="34" charset="0"/>
                  <a:cs typeface="+mn-cs"/>
                </a:defRPr>
              </a:lvl8pPr>
              <a:lvl9pPr marL="3657600" algn="l" defTabSz="914400" rtl="0" eaLnBrk="1" latinLnBrk="0" hangingPunct="1">
                <a:defRPr sz="1800" kern="1200">
                  <a:solidFill>
                    <a:schemeClr val="tx1"/>
                  </a:solidFill>
                  <a:latin typeface="+mn-lt"/>
                  <a:ea typeface="Arial" panose="020B0604020202020204" pitchFamily="34" charset="0"/>
                  <a:cs typeface="+mn-cs"/>
                </a:defRPr>
              </a:lvl9pPr>
            </a:lstStyle>
            <a:p>
              <a:pPr>
                <a:spcBef>
                  <a:spcPct val="50000"/>
                </a:spcBef>
              </a:pPr>
              <a:r>
                <a:rPr>
                  <a:latin typeface="Times New Roman" panose="02020603050405020304" pitchFamily="18" charset="0"/>
                </a:rPr>
                <a:t>Parallelogram used for input and output</a:t>
              </a:r>
            </a:p>
          </p:txBody>
        </p:sp>
        <p:sp>
          <p:nvSpPr>
            <p:cNvPr id="12" name="Text Box 8">
              <a:extLst>
                <a:ext uri="{FF2B5EF4-FFF2-40B4-BE49-F238E27FC236}">
                  <a16:creationId xmlns:a16="http://schemas.microsoft.com/office/drawing/2014/main" id="{5B946457-9C87-4BFA-A06B-DEB9D24B8939}"/>
                </a:ext>
              </a:extLst>
            </p:cNvPr>
            <p:cNvSpPr txBox="1"/>
            <p:nvPr/>
          </p:nvSpPr>
          <p:spPr>
            <a:xfrm>
              <a:off x="4080" y="1824"/>
              <a:ext cx="1200" cy="366"/>
            </a:xfrm>
            <a:prstGeom prst="rect">
              <a:avLst/>
            </a:prstGeom>
            <a:noFill/>
            <a:ln w="9525">
              <a:noFill/>
            </a:ln>
          </p:spPr>
          <p:txBody>
            <a:bodyPr>
              <a:spAutoFit/>
            </a:bodyPr>
            <a:lstStyle>
              <a:defPPr>
                <a:defRPr lang="en-US"/>
              </a:defPPr>
              <a:lvl1pPr marL="0" algn="l" defTabSz="914400" rtl="0" eaLnBrk="1" latinLnBrk="0" hangingPunct="1">
                <a:defRPr sz="1800" kern="1200">
                  <a:solidFill>
                    <a:schemeClr val="tx1"/>
                  </a:solidFill>
                  <a:latin typeface="+mn-lt"/>
                  <a:ea typeface="Arial" panose="020B0604020202020204" pitchFamily="34" charset="0"/>
                  <a:cs typeface="+mn-cs"/>
                </a:defRPr>
              </a:lvl1pPr>
              <a:lvl2pPr marL="457200" algn="l" defTabSz="914400" rtl="0" eaLnBrk="1" latinLnBrk="0" hangingPunct="1">
                <a:defRPr sz="1800" kern="1200">
                  <a:solidFill>
                    <a:schemeClr val="tx1"/>
                  </a:solidFill>
                  <a:latin typeface="+mn-lt"/>
                  <a:ea typeface="Arial" panose="020B0604020202020204" pitchFamily="34" charset="0"/>
                  <a:cs typeface="+mn-cs"/>
                </a:defRPr>
              </a:lvl2pPr>
              <a:lvl3pPr marL="914400" algn="l" defTabSz="914400" rtl="0" eaLnBrk="1" latinLnBrk="0" hangingPunct="1">
                <a:defRPr sz="1800" kern="1200">
                  <a:solidFill>
                    <a:schemeClr val="tx1"/>
                  </a:solidFill>
                  <a:latin typeface="+mn-lt"/>
                  <a:ea typeface="Arial" panose="020B0604020202020204" pitchFamily="34" charset="0"/>
                  <a:cs typeface="+mn-cs"/>
                </a:defRPr>
              </a:lvl3pPr>
              <a:lvl4pPr marL="1371600" algn="l" defTabSz="914400" rtl="0" eaLnBrk="1" latinLnBrk="0" hangingPunct="1">
                <a:defRPr sz="1800" kern="1200">
                  <a:solidFill>
                    <a:schemeClr val="tx1"/>
                  </a:solidFill>
                  <a:latin typeface="+mn-lt"/>
                  <a:ea typeface="Arial" panose="020B0604020202020204" pitchFamily="34" charset="0"/>
                  <a:cs typeface="+mn-cs"/>
                </a:defRPr>
              </a:lvl4pPr>
              <a:lvl5pPr marL="1828800" algn="l" defTabSz="914400" rtl="0" eaLnBrk="1" latinLnBrk="0" hangingPunct="1">
                <a:defRPr sz="1800" kern="1200">
                  <a:solidFill>
                    <a:schemeClr val="tx1"/>
                  </a:solidFill>
                  <a:latin typeface="+mn-lt"/>
                  <a:ea typeface="Arial" panose="020B0604020202020204" pitchFamily="34" charset="0"/>
                  <a:cs typeface="+mn-cs"/>
                </a:defRPr>
              </a:lvl5pPr>
              <a:lvl6pPr marL="2286000" algn="l" defTabSz="914400" rtl="0" eaLnBrk="1" latinLnBrk="0" hangingPunct="1">
                <a:defRPr sz="1800" kern="1200">
                  <a:solidFill>
                    <a:schemeClr val="tx1"/>
                  </a:solidFill>
                  <a:latin typeface="+mn-lt"/>
                  <a:ea typeface="Arial" panose="020B0604020202020204" pitchFamily="34" charset="0"/>
                  <a:cs typeface="+mn-cs"/>
                </a:defRPr>
              </a:lvl6pPr>
              <a:lvl7pPr marL="2743200" algn="l" defTabSz="914400" rtl="0" eaLnBrk="1" latinLnBrk="0" hangingPunct="1">
                <a:defRPr sz="1800" kern="1200">
                  <a:solidFill>
                    <a:schemeClr val="tx1"/>
                  </a:solidFill>
                  <a:latin typeface="+mn-lt"/>
                  <a:ea typeface="Arial" panose="020B0604020202020204" pitchFamily="34" charset="0"/>
                  <a:cs typeface="+mn-cs"/>
                </a:defRPr>
              </a:lvl7pPr>
              <a:lvl8pPr marL="3200400" algn="l" defTabSz="914400" rtl="0" eaLnBrk="1" latinLnBrk="0" hangingPunct="1">
                <a:defRPr sz="1800" kern="1200">
                  <a:solidFill>
                    <a:schemeClr val="tx1"/>
                  </a:solidFill>
                  <a:latin typeface="+mn-lt"/>
                  <a:ea typeface="Arial" panose="020B0604020202020204" pitchFamily="34" charset="0"/>
                  <a:cs typeface="+mn-cs"/>
                </a:defRPr>
              </a:lvl8pPr>
              <a:lvl9pPr marL="3657600" algn="l" defTabSz="914400" rtl="0" eaLnBrk="1" latinLnBrk="0" hangingPunct="1">
                <a:defRPr sz="1800" kern="1200">
                  <a:solidFill>
                    <a:schemeClr val="tx1"/>
                  </a:solidFill>
                  <a:latin typeface="+mn-lt"/>
                  <a:ea typeface="Arial" panose="020B0604020202020204" pitchFamily="34" charset="0"/>
                  <a:cs typeface="+mn-cs"/>
                </a:defRPr>
              </a:lvl9pPr>
            </a:lstStyle>
            <a:p>
              <a:pPr>
                <a:spcBef>
                  <a:spcPct val="50000"/>
                </a:spcBef>
              </a:pPr>
              <a:r>
                <a:rPr>
                  <a:latin typeface="Times New Roman" panose="02020603050405020304" pitchFamily="18" charset="0"/>
                </a:rPr>
                <a:t>Rectangle used for processes</a:t>
              </a:r>
            </a:p>
          </p:txBody>
        </p:sp>
        <p:pic>
          <p:nvPicPr>
            <p:cNvPr id="13" name="Picture 12">
              <a:extLst>
                <a:ext uri="{FF2B5EF4-FFF2-40B4-BE49-F238E27FC236}">
                  <a16:creationId xmlns:a16="http://schemas.microsoft.com/office/drawing/2014/main" id="{4E7D71A6-849A-4BC7-9682-2AA6A6977F0A}"/>
                </a:ext>
              </a:extLst>
            </p:cNvPr>
            <p:cNvPicPr/>
            <p:nvPr/>
          </p:nvPicPr>
          <p:blipFill>
            <a:blip r:embed="rId2"/>
            <a:stretch>
              <a:fillRect/>
            </a:stretch>
          </p:blipFill>
          <p:spPr>
            <a:xfrm>
              <a:off x="3312" y="1008"/>
              <a:ext cx="587" cy="1267"/>
            </a:xfrm>
            <a:prstGeom prst="rect">
              <a:avLst/>
            </a:prstGeom>
            <a:noFill/>
            <a:ln w="38100">
              <a:noFill/>
              <a:miter/>
            </a:ln>
          </p:spPr>
        </p:pic>
      </p:grpSp>
      <p:grpSp>
        <p:nvGrpSpPr>
          <p:cNvPr id="21" name="Group 20">
            <a:extLst>
              <a:ext uri="{FF2B5EF4-FFF2-40B4-BE49-F238E27FC236}">
                <a16:creationId xmlns:a16="http://schemas.microsoft.com/office/drawing/2014/main" id="{8277F288-1BE7-475F-897E-222C1B069F14}"/>
              </a:ext>
            </a:extLst>
          </p:cNvPr>
          <p:cNvGrpSpPr/>
          <p:nvPr/>
        </p:nvGrpSpPr>
        <p:grpSpPr>
          <a:xfrm>
            <a:off x="1975968" y="6001726"/>
            <a:ext cx="3534299" cy="370118"/>
            <a:chOff x="1975968" y="6001726"/>
            <a:chExt cx="3534299" cy="370118"/>
          </a:xfrm>
        </p:grpSpPr>
        <p:sp>
          <p:nvSpPr>
            <p:cNvPr id="15" name="Text Box 6">
              <a:extLst>
                <a:ext uri="{FF2B5EF4-FFF2-40B4-BE49-F238E27FC236}">
                  <a16:creationId xmlns:a16="http://schemas.microsoft.com/office/drawing/2014/main" id="{5DB5D242-B3AB-42D9-B804-74E413DCD1CC}"/>
                </a:ext>
              </a:extLst>
            </p:cNvPr>
            <p:cNvSpPr txBox="1"/>
            <p:nvPr/>
          </p:nvSpPr>
          <p:spPr>
            <a:xfrm>
              <a:off x="3085722" y="6001726"/>
              <a:ext cx="2424545" cy="370118"/>
            </a:xfrm>
            <a:prstGeom prst="rect">
              <a:avLst/>
            </a:prstGeom>
            <a:noFill/>
            <a:ln w="9525">
              <a:noFill/>
            </a:ln>
          </p:spPr>
          <p:txBody>
            <a:bodyPr>
              <a:spAutoFit/>
            </a:bodyPr>
            <a:lstStyle>
              <a:defPPr>
                <a:defRPr lang="en-US"/>
              </a:defPPr>
              <a:lvl1pPr marL="0" algn="l" defTabSz="914400" rtl="0" eaLnBrk="1" latinLnBrk="0" hangingPunct="1">
                <a:defRPr sz="1800" kern="1200">
                  <a:solidFill>
                    <a:schemeClr val="tx1"/>
                  </a:solidFill>
                  <a:latin typeface="+mn-lt"/>
                  <a:ea typeface="Arial" panose="020B0604020202020204" pitchFamily="34" charset="0"/>
                  <a:cs typeface="+mn-cs"/>
                </a:defRPr>
              </a:lvl1pPr>
              <a:lvl2pPr marL="457200" algn="l" defTabSz="914400" rtl="0" eaLnBrk="1" latinLnBrk="0" hangingPunct="1">
                <a:defRPr sz="1800" kern="1200">
                  <a:solidFill>
                    <a:schemeClr val="tx1"/>
                  </a:solidFill>
                  <a:latin typeface="+mn-lt"/>
                  <a:ea typeface="Arial" panose="020B0604020202020204" pitchFamily="34" charset="0"/>
                  <a:cs typeface="+mn-cs"/>
                </a:defRPr>
              </a:lvl2pPr>
              <a:lvl3pPr marL="914400" algn="l" defTabSz="914400" rtl="0" eaLnBrk="1" latinLnBrk="0" hangingPunct="1">
                <a:defRPr sz="1800" kern="1200">
                  <a:solidFill>
                    <a:schemeClr val="tx1"/>
                  </a:solidFill>
                  <a:latin typeface="+mn-lt"/>
                  <a:ea typeface="Arial" panose="020B0604020202020204" pitchFamily="34" charset="0"/>
                  <a:cs typeface="+mn-cs"/>
                </a:defRPr>
              </a:lvl3pPr>
              <a:lvl4pPr marL="1371600" algn="l" defTabSz="914400" rtl="0" eaLnBrk="1" latinLnBrk="0" hangingPunct="1">
                <a:defRPr sz="1800" kern="1200">
                  <a:solidFill>
                    <a:schemeClr val="tx1"/>
                  </a:solidFill>
                  <a:latin typeface="+mn-lt"/>
                  <a:ea typeface="Arial" panose="020B0604020202020204" pitchFamily="34" charset="0"/>
                  <a:cs typeface="+mn-cs"/>
                </a:defRPr>
              </a:lvl4pPr>
              <a:lvl5pPr marL="1828800" algn="l" defTabSz="914400" rtl="0" eaLnBrk="1" latinLnBrk="0" hangingPunct="1">
                <a:defRPr sz="1800" kern="1200">
                  <a:solidFill>
                    <a:schemeClr val="tx1"/>
                  </a:solidFill>
                  <a:latin typeface="+mn-lt"/>
                  <a:ea typeface="Arial" panose="020B0604020202020204" pitchFamily="34" charset="0"/>
                  <a:cs typeface="+mn-cs"/>
                </a:defRPr>
              </a:lvl5pPr>
              <a:lvl6pPr marL="2286000" algn="l" defTabSz="914400" rtl="0" eaLnBrk="1" latinLnBrk="0" hangingPunct="1">
                <a:defRPr sz="1800" kern="1200">
                  <a:solidFill>
                    <a:schemeClr val="tx1"/>
                  </a:solidFill>
                  <a:latin typeface="+mn-lt"/>
                  <a:ea typeface="Arial" panose="020B0604020202020204" pitchFamily="34" charset="0"/>
                  <a:cs typeface="+mn-cs"/>
                </a:defRPr>
              </a:lvl6pPr>
              <a:lvl7pPr marL="2743200" algn="l" defTabSz="914400" rtl="0" eaLnBrk="1" latinLnBrk="0" hangingPunct="1">
                <a:defRPr sz="1800" kern="1200">
                  <a:solidFill>
                    <a:schemeClr val="tx1"/>
                  </a:solidFill>
                  <a:latin typeface="+mn-lt"/>
                  <a:ea typeface="Arial" panose="020B0604020202020204" pitchFamily="34" charset="0"/>
                  <a:cs typeface="+mn-cs"/>
                </a:defRPr>
              </a:lvl7pPr>
              <a:lvl8pPr marL="3200400" algn="l" defTabSz="914400" rtl="0" eaLnBrk="1" latinLnBrk="0" hangingPunct="1">
                <a:defRPr sz="1800" kern="1200">
                  <a:solidFill>
                    <a:schemeClr val="tx1"/>
                  </a:solidFill>
                  <a:latin typeface="+mn-lt"/>
                  <a:ea typeface="Arial" panose="020B0604020202020204" pitchFamily="34" charset="0"/>
                  <a:cs typeface="+mn-cs"/>
                </a:defRPr>
              </a:lvl8pPr>
              <a:lvl9pPr marL="3657600" algn="l" defTabSz="914400" rtl="0" eaLnBrk="1" latinLnBrk="0" hangingPunct="1">
                <a:defRPr sz="1800" kern="1200">
                  <a:solidFill>
                    <a:schemeClr val="tx1"/>
                  </a:solidFill>
                  <a:latin typeface="+mn-lt"/>
                  <a:ea typeface="Arial" panose="020B0604020202020204" pitchFamily="34" charset="0"/>
                  <a:cs typeface="+mn-cs"/>
                </a:defRPr>
              </a:lvl9pPr>
            </a:lstStyle>
            <a:p>
              <a:pPr>
                <a:spcBef>
                  <a:spcPct val="50000"/>
                </a:spcBef>
              </a:pPr>
              <a:r>
                <a:rPr lang="en-US">
                  <a:latin typeface="Times New Roman" panose="02020603050405020304" pitchFamily="18" charset="0"/>
                </a:rPr>
                <a:t>Flow</a:t>
              </a:r>
              <a:endParaRPr>
                <a:latin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BCF3766E-DE19-4722-9773-AD707347FEE8}"/>
                </a:ext>
              </a:extLst>
            </p:cNvPr>
            <p:cNvCxnSpPr/>
            <p:nvPr/>
          </p:nvCxnSpPr>
          <p:spPr>
            <a:xfrm>
              <a:off x="1975968" y="6183805"/>
              <a:ext cx="685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966877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a:t>Designing a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a:p>
            <a:endParaRPr lang="en-US">
              <a:solidFill>
                <a:schemeClr val="tx1">
                  <a:lumMod val="65000"/>
                  <a:lumOff val="35000"/>
                </a:schemeClr>
              </a:solidFill>
            </a:endParaRPr>
          </a:p>
        </p:txBody>
      </p:sp>
      <p:pic>
        <p:nvPicPr>
          <p:cNvPr id="16" name="Picture 15" descr="fig02_02">
            <a:extLst>
              <a:ext uri="{FF2B5EF4-FFF2-40B4-BE49-F238E27FC236}">
                <a16:creationId xmlns:a16="http://schemas.microsoft.com/office/drawing/2014/main" id="{1814F8EE-2648-4016-A9AB-B7D35E973538}"/>
              </a:ext>
            </a:extLst>
          </p:cNvPr>
          <p:cNvPicPr>
            <a:picLocks noChangeAspect="1"/>
          </p:cNvPicPr>
          <p:nvPr/>
        </p:nvPicPr>
        <p:blipFill>
          <a:blip r:embed="rId2"/>
          <a:stretch>
            <a:fillRect/>
          </a:stretch>
        </p:blipFill>
        <p:spPr>
          <a:xfrm>
            <a:off x="5662901" y="1304706"/>
            <a:ext cx="2642899" cy="5201998"/>
          </a:xfrm>
          <a:prstGeom prst="rect">
            <a:avLst/>
          </a:prstGeom>
          <a:noFill/>
          <a:ln w="9525">
            <a:noFill/>
          </a:ln>
        </p:spPr>
      </p:pic>
      <p:sp>
        <p:nvSpPr>
          <p:cNvPr id="17" name="Text Box 21">
            <a:extLst>
              <a:ext uri="{FF2B5EF4-FFF2-40B4-BE49-F238E27FC236}">
                <a16:creationId xmlns:a16="http://schemas.microsoft.com/office/drawing/2014/main" id="{E849AD21-0471-4A68-AE1D-9FF0E97E054F}"/>
              </a:ext>
            </a:extLst>
          </p:cNvPr>
          <p:cNvSpPr txBox="1"/>
          <p:nvPr/>
        </p:nvSpPr>
        <p:spPr>
          <a:xfrm>
            <a:off x="1219200" y="2305267"/>
            <a:ext cx="4006225" cy="1600438"/>
          </a:xfrm>
          <a:prstGeom prst="rect">
            <a:avLst/>
          </a:prstGeom>
          <a:noFill/>
          <a:ln w="9525">
            <a:noFill/>
          </a:ln>
        </p:spPr>
        <p:txBody>
          <a:bodyPr wrap="none">
            <a:spAutoFit/>
          </a:bodyPr>
          <a:lstStyle>
            <a:defPPr>
              <a:defRPr lang="en-US"/>
            </a:defPPr>
            <a:lvl1pPr marL="0" algn="l" defTabSz="914400" rtl="0" eaLnBrk="1" latinLnBrk="0" hangingPunct="1">
              <a:defRPr sz="1800" kern="1200">
                <a:solidFill>
                  <a:schemeClr val="tx1"/>
                </a:solidFill>
                <a:latin typeface="+mn-lt"/>
                <a:ea typeface="Arial" panose="020B0604020202020204" pitchFamily="34" charset="0"/>
                <a:cs typeface="+mn-cs"/>
              </a:defRPr>
            </a:lvl1pPr>
            <a:lvl2pPr marL="457200" algn="l" defTabSz="914400" rtl="0" eaLnBrk="1" latinLnBrk="0" hangingPunct="1">
              <a:defRPr sz="1800" kern="1200">
                <a:solidFill>
                  <a:schemeClr val="tx1"/>
                </a:solidFill>
                <a:latin typeface="+mn-lt"/>
                <a:ea typeface="Arial" panose="020B0604020202020204" pitchFamily="34" charset="0"/>
                <a:cs typeface="+mn-cs"/>
              </a:defRPr>
            </a:lvl2pPr>
            <a:lvl3pPr marL="914400" algn="l" defTabSz="914400" rtl="0" eaLnBrk="1" latinLnBrk="0" hangingPunct="1">
              <a:defRPr sz="1800" kern="1200">
                <a:solidFill>
                  <a:schemeClr val="tx1"/>
                </a:solidFill>
                <a:latin typeface="+mn-lt"/>
                <a:ea typeface="Arial" panose="020B0604020202020204" pitchFamily="34" charset="0"/>
                <a:cs typeface="+mn-cs"/>
              </a:defRPr>
            </a:lvl3pPr>
            <a:lvl4pPr marL="1371600" algn="l" defTabSz="914400" rtl="0" eaLnBrk="1" latinLnBrk="0" hangingPunct="1">
              <a:defRPr sz="1800" kern="1200">
                <a:solidFill>
                  <a:schemeClr val="tx1"/>
                </a:solidFill>
                <a:latin typeface="+mn-lt"/>
                <a:ea typeface="Arial" panose="020B0604020202020204" pitchFamily="34" charset="0"/>
                <a:cs typeface="+mn-cs"/>
              </a:defRPr>
            </a:lvl4pPr>
            <a:lvl5pPr marL="1828800" algn="l" defTabSz="914400" rtl="0" eaLnBrk="1" latinLnBrk="0" hangingPunct="1">
              <a:defRPr sz="1800" kern="1200">
                <a:solidFill>
                  <a:schemeClr val="tx1"/>
                </a:solidFill>
                <a:latin typeface="+mn-lt"/>
                <a:ea typeface="Arial" panose="020B0604020202020204" pitchFamily="34" charset="0"/>
                <a:cs typeface="+mn-cs"/>
              </a:defRPr>
            </a:lvl5pPr>
            <a:lvl6pPr marL="2286000" algn="l" defTabSz="914400" rtl="0" eaLnBrk="1" latinLnBrk="0" hangingPunct="1">
              <a:defRPr sz="1800" kern="1200">
                <a:solidFill>
                  <a:schemeClr val="tx1"/>
                </a:solidFill>
                <a:latin typeface="+mn-lt"/>
                <a:ea typeface="Arial" panose="020B0604020202020204" pitchFamily="34" charset="0"/>
                <a:cs typeface="+mn-cs"/>
              </a:defRPr>
            </a:lvl6pPr>
            <a:lvl7pPr marL="2743200" algn="l" defTabSz="914400" rtl="0" eaLnBrk="1" latinLnBrk="0" hangingPunct="1">
              <a:defRPr sz="1800" kern="1200">
                <a:solidFill>
                  <a:schemeClr val="tx1"/>
                </a:solidFill>
                <a:latin typeface="+mn-lt"/>
                <a:ea typeface="Arial" panose="020B0604020202020204" pitchFamily="34" charset="0"/>
                <a:cs typeface="+mn-cs"/>
              </a:defRPr>
            </a:lvl7pPr>
            <a:lvl8pPr marL="3200400" algn="l" defTabSz="914400" rtl="0" eaLnBrk="1" latinLnBrk="0" hangingPunct="1">
              <a:defRPr sz="1800" kern="1200">
                <a:solidFill>
                  <a:schemeClr val="tx1"/>
                </a:solidFill>
                <a:latin typeface="+mn-lt"/>
                <a:ea typeface="Arial" panose="020B0604020202020204" pitchFamily="34" charset="0"/>
                <a:cs typeface="+mn-cs"/>
              </a:defRPr>
            </a:lvl8pPr>
            <a:lvl9pPr marL="3657600" algn="l" defTabSz="914400" rtl="0" eaLnBrk="1" latinLnBrk="0" hangingPunct="1">
              <a:defRPr sz="1800" kern="1200">
                <a:solidFill>
                  <a:schemeClr val="tx1"/>
                </a:solidFill>
                <a:latin typeface="+mn-lt"/>
                <a:ea typeface="Arial" panose="020B0604020202020204" pitchFamily="34" charset="0"/>
                <a:cs typeface="+mn-cs"/>
              </a:defRPr>
            </a:lvl9pPr>
          </a:lstStyle>
          <a:p>
            <a:pPr>
              <a:spcBef>
                <a:spcPct val="50000"/>
              </a:spcBef>
            </a:pPr>
            <a:r>
              <a:rPr lang="en-US" sz="2800" baseline="0">
                <a:latin typeface="Arial" panose="020B0604020202020204" pitchFamily="34" charset="0"/>
              </a:rPr>
              <a:t>Example:</a:t>
            </a:r>
          </a:p>
          <a:p>
            <a:pPr>
              <a:spcBef>
                <a:spcPct val="50000"/>
              </a:spcBef>
            </a:pPr>
            <a:r>
              <a:rPr sz="2800" baseline="0">
                <a:latin typeface="Arial" panose="020B0604020202020204" pitchFamily="34" charset="0"/>
              </a:rPr>
              <a:t>Flowchart for the </a:t>
            </a:r>
            <a:br>
              <a:rPr sz="2800" baseline="0">
                <a:latin typeface="Arial" panose="020B0604020202020204" pitchFamily="34" charset="0"/>
              </a:rPr>
            </a:br>
            <a:r>
              <a:rPr sz="2800" baseline="0">
                <a:latin typeface="Arial" panose="020B0604020202020204" pitchFamily="34" charset="0"/>
              </a:rPr>
              <a:t>pay calculating program</a:t>
            </a:r>
          </a:p>
        </p:txBody>
      </p:sp>
    </p:spTree>
    <p:extLst>
      <p:ext uri="{BB962C8B-B14F-4D97-AF65-F5344CB8AC3E}">
        <p14:creationId xmlns:p14="http://schemas.microsoft.com/office/powerpoint/2010/main" val="1546547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2A60A4B0-E146-4B79-A003-3D6BB12C5BB3}"/>
              </a:ext>
            </a:extLst>
          </p:cNvPr>
          <p:cNvSpPr>
            <a:spLocks noGrp="1"/>
          </p:cNvSpPr>
          <p:nvPr>
            <p:ph type="title"/>
          </p:nvPr>
        </p:nvSpPr>
        <p:spPr>
          <a:xfrm>
            <a:off x="3048000" y="762000"/>
            <a:ext cx="6096000" cy="838200"/>
          </a:xfrm>
        </p:spPr>
        <p:txBody>
          <a:bodyPr/>
          <a:lstStyle/>
          <a:p>
            <a:pPr eaLnBrk="1" hangingPunct="1"/>
            <a:r>
              <a:rPr lang="en-US" altLang="en-US">
                <a:solidFill>
                  <a:schemeClr val="tx1"/>
                </a:solidFill>
                <a:latin typeface="Open Sans" panose="020B0606030504020204" pitchFamily="34" charset="0"/>
              </a:rPr>
              <a:t>Six Basic Computer Operations </a:t>
            </a:r>
          </a:p>
        </p:txBody>
      </p:sp>
      <p:sp>
        <p:nvSpPr>
          <p:cNvPr id="27651" name="Content Placeholder 2">
            <a:extLst>
              <a:ext uri="{FF2B5EF4-FFF2-40B4-BE49-F238E27FC236}">
                <a16:creationId xmlns:a16="http://schemas.microsoft.com/office/drawing/2014/main" id="{C8A882C5-27A3-4F13-AE1E-814BC278436E}"/>
              </a:ext>
            </a:extLst>
          </p:cNvPr>
          <p:cNvSpPr>
            <a:spLocks noGrp="1"/>
          </p:cNvSpPr>
          <p:nvPr>
            <p:ph idx="1"/>
          </p:nvPr>
        </p:nvSpPr>
        <p:spPr>
          <a:xfrm>
            <a:off x="1371600" y="1676400"/>
            <a:ext cx="7286625" cy="4648200"/>
          </a:xfrm>
        </p:spPr>
        <p:txBody>
          <a:bodyPr>
            <a:normAutofit lnSpcReduction="10000"/>
          </a:bodyPr>
          <a:lstStyle/>
          <a:p>
            <a:pPr marL="514350" indent="-514350" eaLnBrk="1" hangingPunct="1">
              <a:buFont typeface="Calibri" panose="020F0502020204030204" pitchFamily="34" charset="0"/>
              <a:buAutoNum type="arabicPeriod"/>
            </a:pPr>
            <a:r>
              <a:rPr lang="en-US" altLang="en-US" sz="2800">
                <a:solidFill>
                  <a:srgbClr val="0079B8"/>
                </a:solidFill>
                <a:latin typeface="Open Sans" panose="020B0606030504020204" pitchFamily="34" charset="0"/>
              </a:rPr>
              <a:t>A computer can receive information </a:t>
            </a:r>
          </a:p>
          <a:p>
            <a:pPr marL="514350" indent="-514350" eaLnBrk="1" hangingPunct="1">
              <a:buFont typeface="Calibri" panose="020F0502020204030204" pitchFamily="34" charset="0"/>
              <a:buAutoNum type="arabicPeriod"/>
            </a:pPr>
            <a:r>
              <a:rPr lang="en-US" altLang="en-US" sz="2800">
                <a:solidFill>
                  <a:srgbClr val="0079B8"/>
                </a:solidFill>
                <a:latin typeface="Open Sans" panose="020B0606030504020204" pitchFamily="34" charset="0"/>
              </a:rPr>
              <a:t>A computer can put out information</a:t>
            </a:r>
          </a:p>
          <a:p>
            <a:pPr marL="514350" indent="-514350" eaLnBrk="1" hangingPunct="1">
              <a:buFont typeface="Calibri" panose="020F0502020204030204" pitchFamily="34" charset="0"/>
              <a:buAutoNum type="arabicPeriod"/>
            </a:pPr>
            <a:r>
              <a:rPr lang="en-US" altLang="en-US" sz="2800">
                <a:solidFill>
                  <a:srgbClr val="0079B8"/>
                </a:solidFill>
                <a:latin typeface="Open Sans" panose="020B0606030504020204" pitchFamily="34" charset="0"/>
              </a:rPr>
              <a:t>A computer can perform arithmetic </a:t>
            </a:r>
          </a:p>
          <a:p>
            <a:pPr marL="514350" indent="-514350" eaLnBrk="1" hangingPunct="1">
              <a:buFont typeface="Calibri" panose="020F0502020204030204" pitchFamily="34" charset="0"/>
              <a:buAutoNum type="arabicPeriod"/>
            </a:pPr>
            <a:r>
              <a:rPr lang="en-US" altLang="en-US" sz="2800">
                <a:solidFill>
                  <a:srgbClr val="0079B8"/>
                </a:solidFill>
                <a:latin typeface="Open Sans" panose="020B0606030504020204" pitchFamily="34" charset="0"/>
              </a:rPr>
              <a:t>A computer can assign a value to a variable or memory location</a:t>
            </a:r>
          </a:p>
          <a:p>
            <a:pPr marL="514350" indent="-514350" eaLnBrk="1" hangingPunct="1">
              <a:buFont typeface="Calibri" panose="020F0502020204030204" pitchFamily="34" charset="0"/>
              <a:buAutoNum type="arabicPeriod"/>
            </a:pPr>
            <a:r>
              <a:rPr lang="en-US" altLang="en-US" sz="2800">
                <a:solidFill>
                  <a:srgbClr val="0079B8"/>
                </a:solidFill>
                <a:latin typeface="Open Sans" panose="020B0606030504020204" pitchFamily="34" charset="0"/>
              </a:rPr>
              <a:t>A computer can compare two variables and select one of two alternative actions </a:t>
            </a:r>
          </a:p>
          <a:p>
            <a:pPr marL="514350" indent="-514350" eaLnBrk="1" hangingPunct="1">
              <a:buFont typeface="Calibri" panose="020F0502020204030204" pitchFamily="34" charset="0"/>
              <a:buAutoNum type="arabicPeriod"/>
            </a:pPr>
            <a:r>
              <a:rPr lang="en-US" altLang="en-US" sz="2800">
                <a:solidFill>
                  <a:srgbClr val="0079B8"/>
                </a:solidFill>
                <a:latin typeface="Open Sans" panose="020B0606030504020204" pitchFamily="34" charset="0"/>
              </a:rPr>
              <a:t>A computer can repeat a group of actions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3E06A39F-5776-46B0-8106-634908CAFC38}"/>
              </a:ext>
            </a:extLst>
          </p:cNvPr>
          <p:cNvSpPr>
            <a:spLocks noGrp="1"/>
          </p:cNvSpPr>
          <p:nvPr>
            <p:ph type="title"/>
          </p:nvPr>
        </p:nvSpPr>
        <p:spPr>
          <a:xfrm>
            <a:off x="914400" y="1066800"/>
            <a:ext cx="8077200" cy="1143000"/>
          </a:xfrm>
        </p:spPr>
        <p:txBody>
          <a:bodyPr/>
          <a:lstStyle/>
          <a:p>
            <a:pPr eaLnBrk="1" hangingPunct="1"/>
            <a:r>
              <a:rPr lang="en-US" altLang="en-US">
                <a:solidFill>
                  <a:schemeClr val="tx1"/>
                </a:solidFill>
                <a:latin typeface="Open Sans" panose="020B0606030504020204" pitchFamily="34" charset="0"/>
              </a:rPr>
              <a:t>1. A computer can receive information </a:t>
            </a:r>
          </a:p>
        </p:txBody>
      </p:sp>
      <p:sp>
        <p:nvSpPr>
          <p:cNvPr id="37891" name="Content Placeholder 2">
            <a:extLst>
              <a:ext uri="{FF2B5EF4-FFF2-40B4-BE49-F238E27FC236}">
                <a16:creationId xmlns:a16="http://schemas.microsoft.com/office/drawing/2014/main" id="{6B62F405-6D50-4105-91F8-5B0F4558B455}"/>
              </a:ext>
            </a:extLst>
          </p:cNvPr>
          <p:cNvSpPr>
            <a:spLocks noGrp="1"/>
          </p:cNvSpPr>
          <p:nvPr>
            <p:ph idx="1"/>
          </p:nvPr>
        </p:nvSpPr>
        <p:spPr>
          <a:xfrm>
            <a:off x="914400" y="1981200"/>
            <a:ext cx="8077200" cy="4678363"/>
          </a:xfrm>
        </p:spPr>
        <p:txBody>
          <a:bodyPr/>
          <a:lstStyle/>
          <a:p>
            <a:pPr eaLnBrk="1" hangingPunct="1">
              <a:lnSpc>
                <a:spcPct val="80000"/>
              </a:lnSpc>
            </a:pPr>
            <a:r>
              <a:rPr lang="en-US" altLang="en-US" sz="2700">
                <a:solidFill>
                  <a:srgbClr val="3399FF"/>
                </a:solidFill>
                <a:latin typeface="Open Sans" panose="020B0606030504020204" pitchFamily="34" charset="0"/>
              </a:rPr>
              <a:t>The verbs Read and Get are used in pseudocode to receive information or input from a particular source </a:t>
            </a:r>
          </a:p>
          <a:p>
            <a:pPr eaLnBrk="1" hangingPunct="1">
              <a:lnSpc>
                <a:spcPct val="80000"/>
              </a:lnSpc>
            </a:pPr>
            <a:r>
              <a:rPr lang="en-US" altLang="en-US" sz="2700">
                <a:solidFill>
                  <a:srgbClr val="3399FF"/>
                </a:solidFill>
                <a:latin typeface="Open Sans" panose="020B0606030504020204" pitchFamily="34" charset="0"/>
              </a:rPr>
              <a:t>Read is usually used when the algorithm is to receive input from a record on a file </a:t>
            </a:r>
          </a:p>
          <a:p>
            <a:pPr eaLnBrk="1" hangingPunct="1">
              <a:lnSpc>
                <a:spcPct val="80000"/>
              </a:lnSpc>
            </a:pPr>
            <a:r>
              <a:rPr lang="en-US" altLang="en-US" sz="2700">
                <a:solidFill>
                  <a:srgbClr val="3399FF"/>
                </a:solidFill>
                <a:latin typeface="Open Sans" panose="020B0606030504020204" pitchFamily="34" charset="0"/>
              </a:rPr>
              <a:t>Get is used when the algorithm is to receive input from the keyboard </a:t>
            </a:r>
          </a:p>
          <a:p>
            <a:pPr eaLnBrk="1" hangingPunct="1">
              <a:lnSpc>
                <a:spcPct val="80000"/>
              </a:lnSpc>
            </a:pPr>
            <a:r>
              <a:rPr lang="en-US" altLang="en-US" sz="2700">
                <a:solidFill>
                  <a:srgbClr val="3399FF"/>
                </a:solidFill>
                <a:latin typeface="Open Sans" panose="020B0606030504020204" pitchFamily="34" charset="0"/>
              </a:rPr>
              <a:t>Example : </a:t>
            </a:r>
          </a:p>
          <a:p>
            <a:pPr eaLnBrk="1" hangingPunct="1">
              <a:lnSpc>
                <a:spcPct val="80000"/>
              </a:lnSpc>
              <a:buFont typeface="Arial" panose="020B0604020202020204" pitchFamily="34" charset="0"/>
              <a:buNone/>
            </a:pPr>
            <a:r>
              <a:rPr lang="en-US" altLang="en-US" sz="2700">
                <a:solidFill>
                  <a:srgbClr val="3399FF"/>
                </a:solidFill>
                <a:latin typeface="Open Sans" panose="020B0606030504020204" pitchFamily="34" charset="0"/>
              </a:rPr>
              <a:t>			</a:t>
            </a:r>
            <a:r>
              <a:rPr lang="en-US" altLang="en-US" sz="2700">
                <a:solidFill>
                  <a:srgbClr val="3399FF"/>
                </a:solidFill>
                <a:latin typeface="Courier New" panose="02070309020205020404" pitchFamily="49" charset="0"/>
                <a:cs typeface="Courier New" panose="02070309020205020404" pitchFamily="49" charset="0"/>
              </a:rPr>
              <a:t>READ student</a:t>
            </a:r>
            <a:r>
              <a:rPr lang="id-ID" altLang="en-US" sz="2700">
                <a:solidFill>
                  <a:srgbClr val="3399FF"/>
                </a:solidFill>
                <a:latin typeface="Courier New" panose="02070309020205020404" pitchFamily="49" charset="0"/>
                <a:cs typeface="Courier New" panose="02070309020205020404" pitchFamily="49" charset="0"/>
              </a:rPr>
              <a:t> </a:t>
            </a:r>
            <a:r>
              <a:rPr lang="en-US" altLang="en-US" sz="2700">
                <a:solidFill>
                  <a:srgbClr val="3399FF"/>
                </a:solidFill>
                <a:latin typeface="Courier New" panose="02070309020205020404" pitchFamily="49" charset="0"/>
                <a:cs typeface="Courier New" panose="02070309020205020404" pitchFamily="49" charset="0"/>
              </a:rPr>
              <a:t>name</a:t>
            </a:r>
          </a:p>
          <a:p>
            <a:pPr eaLnBrk="1" hangingPunct="1">
              <a:lnSpc>
                <a:spcPct val="80000"/>
              </a:lnSpc>
              <a:buFont typeface="Arial" panose="020B0604020202020204" pitchFamily="34" charset="0"/>
              <a:buNone/>
            </a:pPr>
            <a:r>
              <a:rPr lang="en-US" altLang="en-US" sz="2700">
                <a:solidFill>
                  <a:srgbClr val="3399FF"/>
                </a:solidFill>
                <a:latin typeface="Courier New" panose="02070309020205020404" pitchFamily="49" charset="0"/>
                <a:cs typeface="Courier New" panose="02070309020205020404" pitchFamily="49" charset="0"/>
              </a:rPr>
              <a:t>			GET system date </a:t>
            </a:r>
          </a:p>
          <a:p>
            <a:pPr eaLnBrk="1" hangingPunct="1">
              <a:lnSpc>
                <a:spcPct val="80000"/>
              </a:lnSpc>
              <a:buFont typeface="Arial" panose="020B0604020202020204" pitchFamily="34" charset="0"/>
              <a:buNone/>
            </a:pPr>
            <a:r>
              <a:rPr lang="en-US" altLang="en-US" sz="2700">
                <a:solidFill>
                  <a:srgbClr val="3399FF"/>
                </a:solidFill>
                <a:latin typeface="Courier New" panose="02070309020205020404" pitchFamily="49" charset="0"/>
                <a:cs typeface="Courier New" panose="02070309020205020404" pitchFamily="49" charset="0"/>
              </a:rPr>
              <a:t>			READ number_1, number 2</a:t>
            </a:r>
          </a:p>
          <a:p>
            <a:pPr eaLnBrk="1" hangingPunct="1">
              <a:lnSpc>
                <a:spcPct val="80000"/>
              </a:lnSpc>
              <a:buFont typeface="Arial" panose="020B0604020202020204" pitchFamily="34" charset="0"/>
              <a:buNone/>
            </a:pPr>
            <a:r>
              <a:rPr lang="en-US" altLang="en-US" sz="2700">
                <a:solidFill>
                  <a:srgbClr val="3399FF"/>
                </a:solidFill>
                <a:latin typeface="Courier New" panose="02070309020205020404" pitchFamily="49" charset="0"/>
                <a:cs typeface="Courier New" panose="02070309020205020404" pitchFamily="49" charset="0"/>
              </a:rPr>
              <a:t>			GET </a:t>
            </a:r>
            <a:r>
              <a:rPr lang="en-US" altLang="en-US" sz="2700" err="1">
                <a:solidFill>
                  <a:srgbClr val="3399FF"/>
                </a:solidFill>
                <a:latin typeface="Courier New" panose="02070309020205020404" pitchFamily="49" charset="0"/>
                <a:cs typeface="Courier New" panose="02070309020205020404" pitchFamily="49" charset="0"/>
              </a:rPr>
              <a:t>tax_code</a:t>
            </a:r>
            <a:r>
              <a:rPr lang="en-US" altLang="en-US" sz="2700">
                <a:solidFill>
                  <a:srgbClr val="3399FF"/>
                </a:solidFill>
                <a:latin typeface="Courier New" panose="02070309020205020404" pitchFamily="49" charset="0"/>
                <a:cs typeface="Courier New" panose="02070309020205020404" pitchFamily="49" charset="0"/>
              </a:rPr>
              <a:t> </a:t>
            </a:r>
          </a:p>
          <a:p>
            <a:pPr eaLnBrk="1" hangingPunct="1">
              <a:lnSpc>
                <a:spcPct val="80000"/>
              </a:lnSpc>
              <a:buFont typeface="Arial" panose="020B0604020202020204" pitchFamily="34" charset="0"/>
              <a:buNone/>
            </a:pPr>
            <a:endParaRPr lang="en-US" altLang="en-US" sz="2700">
              <a:latin typeface="Open Sans" panose="020B0606030504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76B20EB0-6B24-4D21-A857-29D6BAA59745}"/>
              </a:ext>
            </a:extLst>
          </p:cNvPr>
          <p:cNvSpPr>
            <a:spLocks noGrp="1"/>
          </p:cNvSpPr>
          <p:nvPr>
            <p:ph type="title"/>
          </p:nvPr>
        </p:nvSpPr>
        <p:spPr>
          <a:xfrm>
            <a:off x="914400" y="990600"/>
            <a:ext cx="8229600" cy="1143000"/>
          </a:xfrm>
        </p:spPr>
        <p:txBody>
          <a:bodyPr/>
          <a:lstStyle/>
          <a:p>
            <a:pPr eaLnBrk="1" hangingPunct="1"/>
            <a:r>
              <a:rPr lang="en-US" altLang="en-US">
                <a:solidFill>
                  <a:schemeClr val="tx1"/>
                </a:solidFill>
                <a:latin typeface="Open Sans" panose="020B0606030504020204" pitchFamily="34" charset="0"/>
              </a:rPr>
              <a:t>2. A computer can put out information  </a:t>
            </a:r>
          </a:p>
        </p:txBody>
      </p:sp>
      <p:sp>
        <p:nvSpPr>
          <p:cNvPr id="38915" name="Content Placeholder 2">
            <a:extLst>
              <a:ext uri="{FF2B5EF4-FFF2-40B4-BE49-F238E27FC236}">
                <a16:creationId xmlns:a16="http://schemas.microsoft.com/office/drawing/2014/main" id="{F6C69685-1523-4709-A870-C7C59F073610}"/>
              </a:ext>
            </a:extLst>
          </p:cNvPr>
          <p:cNvSpPr>
            <a:spLocks noGrp="1"/>
          </p:cNvSpPr>
          <p:nvPr>
            <p:ph idx="1"/>
          </p:nvPr>
        </p:nvSpPr>
        <p:spPr>
          <a:xfrm>
            <a:off x="914400" y="2057400"/>
            <a:ext cx="8229600" cy="4525963"/>
          </a:xfrm>
        </p:spPr>
        <p:txBody>
          <a:bodyPr>
            <a:normAutofit lnSpcReduction="10000"/>
          </a:bodyPr>
          <a:lstStyle/>
          <a:p>
            <a:pPr eaLnBrk="1" hangingPunct="1">
              <a:lnSpc>
                <a:spcPct val="80000"/>
              </a:lnSpc>
            </a:pPr>
            <a:r>
              <a:rPr lang="en-US" altLang="en-US" sz="2500">
                <a:solidFill>
                  <a:srgbClr val="3399FF"/>
                </a:solidFill>
                <a:latin typeface="Open Sans" panose="020B0606030504020204" pitchFamily="34" charset="0"/>
              </a:rPr>
              <a:t>The verbs Print, Write, Put, Output or Display are used in the pseudocode to supply information or output to a device</a:t>
            </a:r>
          </a:p>
          <a:p>
            <a:pPr eaLnBrk="1" hangingPunct="1">
              <a:lnSpc>
                <a:spcPct val="80000"/>
              </a:lnSpc>
            </a:pPr>
            <a:r>
              <a:rPr lang="en-US" altLang="en-US" sz="2500">
                <a:solidFill>
                  <a:srgbClr val="3399FF"/>
                </a:solidFill>
                <a:latin typeface="Open Sans" panose="020B0606030504020204" pitchFamily="34" charset="0"/>
              </a:rPr>
              <a:t>Print is usually used when the output is to sent to printer and write is for file. </a:t>
            </a:r>
          </a:p>
          <a:p>
            <a:pPr eaLnBrk="1" hangingPunct="1">
              <a:lnSpc>
                <a:spcPct val="80000"/>
              </a:lnSpc>
            </a:pPr>
            <a:r>
              <a:rPr lang="en-US" altLang="en-US" sz="2500">
                <a:solidFill>
                  <a:srgbClr val="3399FF"/>
                </a:solidFill>
                <a:latin typeface="Open Sans" panose="020B0606030504020204" pitchFamily="34" charset="0"/>
              </a:rPr>
              <a:t>If the output is to be written to the screen, the word Put, Output or Display can be used in the pseudocode </a:t>
            </a:r>
          </a:p>
          <a:p>
            <a:pPr eaLnBrk="1" hangingPunct="1">
              <a:lnSpc>
                <a:spcPct val="80000"/>
              </a:lnSpc>
            </a:pPr>
            <a:r>
              <a:rPr lang="en-US" altLang="en-US" sz="2500">
                <a:solidFill>
                  <a:srgbClr val="3399FF"/>
                </a:solidFill>
                <a:latin typeface="Open Sans" panose="020B0606030504020204" pitchFamily="34" charset="0"/>
              </a:rPr>
              <a:t>Example </a:t>
            </a:r>
          </a:p>
          <a:p>
            <a:pPr eaLnBrk="1" hangingPunct="1">
              <a:lnSpc>
                <a:spcPct val="80000"/>
              </a:lnSpc>
              <a:buFont typeface="Arial" panose="020B0604020202020204" pitchFamily="34" charset="0"/>
              <a:buNone/>
            </a:pPr>
            <a:r>
              <a:rPr lang="en-US" altLang="en-US" sz="2500">
                <a:solidFill>
                  <a:srgbClr val="3399FF"/>
                </a:solidFill>
                <a:latin typeface="Open Sans" panose="020B0606030504020204" pitchFamily="34" charset="0"/>
              </a:rPr>
              <a:t>		</a:t>
            </a:r>
            <a:r>
              <a:rPr lang="en-US" altLang="en-US" sz="2500">
                <a:solidFill>
                  <a:srgbClr val="3399FF"/>
                </a:solidFill>
                <a:latin typeface="Courier New" panose="02070309020205020404" pitchFamily="49" charset="0"/>
                <a:cs typeface="Courier New" panose="02070309020205020404" pitchFamily="49" charset="0"/>
              </a:rPr>
              <a:t>PRINT “Program Completed”</a:t>
            </a:r>
          </a:p>
          <a:p>
            <a:pPr eaLnBrk="1" hangingPunct="1">
              <a:lnSpc>
                <a:spcPct val="80000"/>
              </a:lnSpc>
              <a:buFont typeface="Arial" panose="020B0604020202020204" pitchFamily="34" charset="0"/>
              <a:buNone/>
            </a:pPr>
            <a:r>
              <a:rPr lang="en-US" altLang="en-US" sz="2500">
                <a:solidFill>
                  <a:srgbClr val="3399FF"/>
                </a:solidFill>
                <a:latin typeface="Courier New" panose="02070309020205020404" pitchFamily="49" charset="0"/>
                <a:cs typeface="Courier New" panose="02070309020205020404" pitchFamily="49" charset="0"/>
              </a:rPr>
              <a:t>		WRITE customer record to master file </a:t>
            </a:r>
          </a:p>
          <a:p>
            <a:pPr eaLnBrk="1" hangingPunct="1">
              <a:lnSpc>
                <a:spcPct val="80000"/>
              </a:lnSpc>
              <a:buFont typeface="Arial" panose="020B0604020202020204" pitchFamily="34" charset="0"/>
              <a:buNone/>
            </a:pPr>
            <a:r>
              <a:rPr lang="en-US" altLang="en-US" sz="2500">
                <a:solidFill>
                  <a:srgbClr val="3399FF"/>
                </a:solidFill>
                <a:latin typeface="Courier New" panose="02070309020205020404" pitchFamily="49" charset="0"/>
                <a:cs typeface="Courier New" panose="02070309020205020404" pitchFamily="49" charset="0"/>
              </a:rPr>
              <a:t>		PUTOUT name, address and postcode</a:t>
            </a:r>
          </a:p>
          <a:p>
            <a:pPr eaLnBrk="1" hangingPunct="1">
              <a:lnSpc>
                <a:spcPct val="80000"/>
              </a:lnSpc>
              <a:buFont typeface="Arial" panose="020B0604020202020204" pitchFamily="34" charset="0"/>
              <a:buNone/>
            </a:pPr>
            <a:r>
              <a:rPr lang="en-US" altLang="en-US" sz="2500">
                <a:solidFill>
                  <a:srgbClr val="3399FF"/>
                </a:solidFill>
                <a:latin typeface="Courier New" panose="02070309020205020404" pitchFamily="49" charset="0"/>
                <a:cs typeface="Courier New" panose="02070309020205020404" pitchFamily="49" charset="0"/>
              </a:rPr>
              <a:t>		OUTPUT </a:t>
            </a:r>
            <a:r>
              <a:rPr lang="en-US" altLang="en-US" sz="2500" err="1">
                <a:solidFill>
                  <a:srgbClr val="3399FF"/>
                </a:solidFill>
                <a:latin typeface="Courier New" panose="02070309020205020404" pitchFamily="49" charset="0"/>
                <a:cs typeface="Courier New" panose="02070309020205020404" pitchFamily="49" charset="0"/>
              </a:rPr>
              <a:t>total_tax</a:t>
            </a:r>
            <a:endParaRPr lang="en-US" altLang="en-US" sz="2500">
              <a:solidFill>
                <a:srgbClr val="3399FF"/>
              </a:solidFill>
              <a:latin typeface="Courier New" panose="02070309020205020404" pitchFamily="49" charset="0"/>
              <a:cs typeface="Courier New" panose="02070309020205020404" pitchFamily="49" charset="0"/>
            </a:endParaRPr>
          </a:p>
          <a:p>
            <a:pPr eaLnBrk="1" hangingPunct="1">
              <a:lnSpc>
                <a:spcPct val="80000"/>
              </a:lnSpc>
              <a:buFont typeface="Arial" panose="020B0604020202020204" pitchFamily="34" charset="0"/>
              <a:buNone/>
            </a:pPr>
            <a:r>
              <a:rPr lang="en-US" altLang="en-US" sz="2500">
                <a:solidFill>
                  <a:srgbClr val="3399FF"/>
                </a:solidFill>
                <a:latin typeface="Courier New" panose="02070309020205020404" pitchFamily="49" charset="0"/>
                <a:cs typeface="Courier New" panose="02070309020205020404" pitchFamily="49" charset="0"/>
              </a:rPr>
              <a:t>		DISPLAY “end of data”</a:t>
            </a:r>
          </a:p>
          <a:p>
            <a:pPr eaLnBrk="1" hangingPunct="1">
              <a:lnSpc>
                <a:spcPct val="80000"/>
              </a:lnSpc>
              <a:buFont typeface="Arial" panose="020B0604020202020204" pitchFamily="34" charset="0"/>
              <a:buNone/>
            </a:pPr>
            <a:endParaRPr lang="en-US" altLang="en-US" sz="2500">
              <a:latin typeface="Open Sans" panose="020B0606030504020204" pitchFamily="34" charset="0"/>
            </a:endParaRPr>
          </a:p>
          <a:p>
            <a:pPr eaLnBrk="1" hangingPunct="1">
              <a:lnSpc>
                <a:spcPct val="80000"/>
              </a:lnSpc>
            </a:pPr>
            <a:endParaRPr lang="en-US" altLang="en-US" sz="2500">
              <a:latin typeface="Open Sans" panose="020B0606030504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1B668464-04A6-4707-800B-22B03F01473F}"/>
              </a:ext>
            </a:extLst>
          </p:cNvPr>
          <p:cNvSpPr>
            <a:spLocks noGrp="1"/>
          </p:cNvSpPr>
          <p:nvPr>
            <p:ph type="title"/>
          </p:nvPr>
        </p:nvSpPr>
        <p:spPr>
          <a:xfrm>
            <a:off x="914400" y="1265238"/>
            <a:ext cx="8229600" cy="1143000"/>
          </a:xfrm>
        </p:spPr>
        <p:txBody>
          <a:bodyPr/>
          <a:lstStyle/>
          <a:p>
            <a:pPr eaLnBrk="1" hangingPunct="1"/>
            <a:r>
              <a:rPr lang="en-US" altLang="en-US">
                <a:solidFill>
                  <a:schemeClr val="tx1"/>
                </a:solidFill>
                <a:latin typeface="Open Sans" panose="020B0606030504020204" pitchFamily="34" charset="0"/>
              </a:rPr>
              <a:t>3. A computer can perform arithmetic</a:t>
            </a:r>
          </a:p>
        </p:txBody>
      </p:sp>
      <p:sp>
        <p:nvSpPr>
          <p:cNvPr id="39939" name="Content Placeholder 2">
            <a:extLst>
              <a:ext uri="{FF2B5EF4-FFF2-40B4-BE49-F238E27FC236}">
                <a16:creationId xmlns:a16="http://schemas.microsoft.com/office/drawing/2014/main" id="{F13AABCF-7FA2-43C9-890B-FE63ED7C720C}"/>
              </a:ext>
            </a:extLst>
          </p:cNvPr>
          <p:cNvSpPr>
            <a:spLocks noGrp="1"/>
          </p:cNvSpPr>
          <p:nvPr>
            <p:ph idx="1"/>
          </p:nvPr>
        </p:nvSpPr>
        <p:spPr>
          <a:xfrm>
            <a:off x="914400" y="2332038"/>
            <a:ext cx="8229600" cy="4525962"/>
          </a:xfrm>
        </p:spPr>
        <p:txBody>
          <a:bodyPr/>
          <a:lstStyle/>
          <a:p>
            <a:pPr eaLnBrk="1" hangingPunct="1"/>
            <a:r>
              <a:rPr lang="en-US" altLang="en-US">
                <a:solidFill>
                  <a:srgbClr val="3399FF"/>
                </a:solidFill>
                <a:latin typeface="Open Sans" panose="020B0606030504020204" pitchFamily="34" charset="0"/>
              </a:rPr>
              <a:t>The following symbols can be written in pseudocode : </a:t>
            </a:r>
          </a:p>
          <a:p>
            <a:pPr eaLnBrk="1" hangingPunct="1">
              <a:buFont typeface="Arial" panose="020B0604020202020204" pitchFamily="34" charset="0"/>
              <a:buNone/>
            </a:pPr>
            <a:r>
              <a:rPr lang="en-US" altLang="en-US">
                <a:solidFill>
                  <a:srgbClr val="3399FF"/>
                </a:solidFill>
                <a:latin typeface="Open Sans" panose="020B0606030504020204" pitchFamily="34" charset="0"/>
              </a:rPr>
              <a:t>	+ for add </a:t>
            </a:r>
          </a:p>
          <a:p>
            <a:pPr eaLnBrk="1" hangingPunct="1">
              <a:buFont typeface="Arial" panose="020B0604020202020204" pitchFamily="34" charset="0"/>
              <a:buNone/>
            </a:pPr>
            <a:r>
              <a:rPr lang="en-US" altLang="en-US">
                <a:solidFill>
                  <a:srgbClr val="3399FF"/>
                </a:solidFill>
                <a:latin typeface="Open Sans" panose="020B0606030504020204" pitchFamily="34" charset="0"/>
              </a:rPr>
              <a:t>	- for subtract </a:t>
            </a:r>
          </a:p>
          <a:p>
            <a:pPr eaLnBrk="1" hangingPunct="1">
              <a:buFont typeface="Arial" panose="020B0604020202020204" pitchFamily="34" charset="0"/>
              <a:buNone/>
            </a:pPr>
            <a:r>
              <a:rPr lang="en-US" altLang="en-US">
                <a:solidFill>
                  <a:srgbClr val="3399FF"/>
                </a:solidFill>
                <a:latin typeface="Open Sans" panose="020B0606030504020204" pitchFamily="34" charset="0"/>
              </a:rPr>
              <a:t> 	* for multiply </a:t>
            </a:r>
          </a:p>
          <a:p>
            <a:pPr eaLnBrk="1" hangingPunct="1">
              <a:buFont typeface="Arial" panose="020B0604020202020204" pitchFamily="34" charset="0"/>
              <a:buNone/>
            </a:pPr>
            <a:r>
              <a:rPr lang="en-US" altLang="en-US">
                <a:solidFill>
                  <a:srgbClr val="3399FF"/>
                </a:solidFill>
                <a:latin typeface="Open Sans" panose="020B0606030504020204" pitchFamily="34" charset="0"/>
              </a:rPr>
              <a:t>	/ for divide </a:t>
            </a:r>
          </a:p>
          <a:p>
            <a:pPr eaLnBrk="1" hangingPunct="1">
              <a:buFont typeface="Arial" panose="020B0604020202020204" pitchFamily="34" charset="0"/>
              <a:buNone/>
            </a:pPr>
            <a:r>
              <a:rPr lang="en-US" altLang="en-US">
                <a:solidFill>
                  <a:srgbClr val="3399FF"/>
                </a:solidFill>
                <a:latin typeface="Open Sans" panose="020B0606030504020204" pitchFamily="34" charset="0"/>
              </a:rPr>
              <a:t>	() for parentheses </a:t>
            </a:r>
          </a:p>
          <a:p>
            <a:pPr eaLnBrk="1" hangingPunct="1"/>
            <a:r>
              <a:rPr lang="en-US" altLang="en-US">
                <a:solidFill>
                  <a:srgbClr val="3399FF"/>
                </a:solidFill>
                <a:latin typeface="Open Sans" panose="020B0606030504020204" pitchFamily="34" charset="0"/>
              </a:rPr>
              <a:t>The word Compute and Calculate are also </a:t>
            </a:r>
            <a:r>
              <a:rPr lang="en-US" altLang="en-US" err="1">
                <a:solidFill>
                  <a:srgbClr val="3399FF"/>
                </a:solidFill>
                <a:latin typeface="Open Sans" panose="020B0606030504020204" pitchFamily="34" charset="0"/>
              </a:rPr>
              <a:t>availabe</a:t>
            </a:r>
            <a:r>
              <a:rPr lang="en-US" altLang="en-US">
                <a:solidFill>
                  <a:srgbClr val="3399FF"/>
                </a:solidFill>
                <a:latin typeface="Open Sans" panose="020B0606030504020204" pitchFamily="34" charset="0"/>
              </a:rPr>
              <a:t> </a:t>
            </a:r>
          </a:p>
          <a:p>
            <a:pPr eaLnBrk="1" hangingPunct="1"/>
            <a:r>
              <a:rPr lang="en-US" altLang="en-US">
                <a:solidFill>
                  <a:srgbClr val="3399FF"/>
                </a:solidFill>
                <a:latin typeface="Open Sans" panose="020B0606030504020204" pitchFamily="34" charset="0"/>
              </a:rPr>
              <a:t>Example :</a:t>
            </a:r>
          </a:p>
          <a:p>
            <a:pPr eaLnBrk="1" hangingPunct="1">
              <a:buFont typeface="Arial" panose="020B0604020202020204" pitchFamily="34" charset="0"/>
              <a:buNone/>
            </a:pPr>
            <a:r>
              <a:rPr lang="en-US" altLang="en-US">
                <a:solidFill>
                  <a:srgbClr val="3399FF"/>
                </a:solidFill>
                <a:latin typeface="Courier New" panose="02070309020205020404" pitchFamily="49" charset="0"/>
                <a:cs typeface="Courier New" panose="02070309020205020404" pitchFamily="49" charset="0"/>
              </a:rPr>
              <a:t>			DIVIDE </a:t>
            </a:r>
            <a:r>
              <a:rPr lang="en-US" altLang="en-US" err="1">
                <a:solidFill>
                  <a:srgbClr val="3399FF"/>
                </a:solidFill>
                <a:latin typeface="Courier New" panose="02070309020205020404" pitchFamily="49" charset="0"/>
                <a:cs typeface="Courier New" panose="02070309020205020404" pitchFamily="49" charset="0"/>
              </a:rPr>
              <a:t>total_marks</a:t>
            </a:r>
            <a:r>
              <a:rPr lang="en-US" altLang="en-US">
                <a:solidFill>
                  <a:srgbClr val="3399FF"/>
                </a:solidFill>
                <a:latin typeface="Courier New" panose="02070309020205020404" pitchFamily="49" charset="0"/>
                <a:cs typeface="Courier New" panose="02070309020205020404" pitchFamily="49" charset="0"/>
              </a:rPr>
              <a:t> by </a:t>
            </a:r>
            <a:r>
              <a:rPr lang="en-US" altLang="en-US" err="1">
                <a:solidFill>
                  <a:srgbClr val="3399FF"/>
                </a:solidFill>
                <a:latin typeface="Courier New" panose="02070309020205020404" pitchFamily="49" charset="0"/>
                <a:cs typeface="Courier New" panose="02070309020205020404" pitchFamily="49" charset="0"/>
              </a:rPr>
              <a:t>student_count</a:t>
            </a:r>
            <a:endParaRPr lang="en-US" altLang="en-US">
              <a:solidFill>
                <a:srgbClr val="3399FF"/>
              </a:solidFill>
              <a:latin typeface="Courier New" panose="02070309020205020404" pitchFamily="49" charset="0"/>
              <a:cs typeface="Courier New" panose="02070309020205020404" pitchFamily="49" charset="0"/>
            </a:endParaRPr>
          </a:p>
          <a:p>
            <a:pPr eaLnBrk="1" hangingPunct="1">
              <a:buFont typeface="Arial" panose="020B0604020202020204" pitchFamily="34" charset="0"/>
              <a:buNone/>
            </a:pPr>
            <a:r>
              <a:rPr lang="en-US" altLang="en-US">
                <a:solidFill>
                  <a:srgbClr val="3399FF"/>
                </a:solidFill>
                <a:latin typeface="Courier New" panose="02070309020205020404" pitchFamily="49" charset="0"/>
                <a:cs typeface="Courier New" panose="02070309020205020404" pitchFamily="49" charset="0"/>
              </a:rPr>
              <a:t>			</a:t>
            </a:r>
            <a:r>
              <a:rPr lang="en-US" altLang="en-US" err="1">
                <a:solidFill>
                  <a:srgbClr val="3399FF"/>
                </a:solidFill>
                <a:latin typeface="Courier New" panose="02070309020205020404" pitchFamily="49" charset="0"/>
                <a:cs typeface="Courier New" panose="02070309020205020404" pitchFamily="49" charset="0"/>
              </a:rPr>
              <a:t>sales_tax</a:t>
            </a:r>
            <a:r>
              <a:rPr lang="en-US" altLang="en-US">
                <a:solidFill>
                  <a:srgbClr val="3399FF"/>
                </a:solidFill>
                <a:latin typeface="Courier New" panose="02070309020205020404" pitchFamily="49" charset="0"/>
                <a:cs typeface="Courier New" panose="02070309020205020404" pitchFamily="49" charset="0"/>
              </a:rPr>
              <a:t> = </a:t>
            </a:r>
            <a:r>
              <a:rPr lang="en-US" altLang="en-US" err="1">
                <a:solidFill>
                  <a:srgbClr val="3399FF"/>
                </a:solidFill>
                <a:latin typeface="Courier New" panose="02070309020205020404" pitchFamily="49" charset="0"/>
                <a:cs typeface="Courier New" panose="02070309020205020404" pitchFamily="49" charset="0"/>
              </a:rPr>
              <a:t>cost_price</a:t>
            </a:r>
            <a:r>
              <a:rPr lang="en-US" altLang="en-US">
                <a:solidFill>
                  <a:srgbClr val="3399FF"/>
                </a:solidFill>
                <a:latin typeface="Courier New" panose="02070309020205020404" pitchFamily="49" charset="0"/>
                <a:cs typeface="Courier New" panose="02070309020205020404" pitchFamily="49" charset="0"/>
              </a:rPr>
              <a:t> * 0.10 </a:t>
            </a:r>
          </a:p>
          <a:p>
            <a:pPr eaLnBrk="1" hangingPunct="1">
              <a:buFont typeface="Arial" panose="020B0604020202020204" pitchFamily="34" charset="0"/>
              <a:buNone/>
            </a:pPr>
            <a:r>
              <a:rPr lang="en-US" altLang="en-US">
                <a:solidFill>
                  <a:srgbClr val="3399FF"/>
                </a:solidFill>
                <a:latin typeface="Courier New" panose="02070309020205020404" pitchFamily="49" charset="0"/>
                <a:cs typeface="Courier New" panose="02070309020205020404" pitchFamily="49" charset="0"/>
              </a:rPr>
              <a:t>			C = (F-32) * 5/9</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BDA508-BDF8-46A7-8AF2-E1A323552728}"/>
              </a:ext>
            </a:extLst>
          </p:cNvPr>
          <p:cNvSpPr>
            <a:spLocks noGrp="1"/>
          </p:cNvSpPr>
          <p:nvPr>
            <p:ph type="title"/>
          </p:nvPr>
        </p:nvSpPr>
        <p:spPr>
          <a:xfrm>
            <a:off x="914400" y="1295400"/>
            <a:ext cx="8229600" cy="1143000"/>
          </a:xfrm>
        </p:spPr>
        <p:txBody>
          <a:bodyPr>
            <a:normAutofit fontScale="90000"/>
          </a:bodyPr>
          <a:lstStyle/>
          <a:p>
            <a:pPr marL="442913" indent="-442913" eaLnBrk="1" hangingPunct="1">
              <a:defRPr/>
            </a:pPr>
            <a:r>
              <a:rPr lang="en-US" sz="3600">
                <a:solidFill>
                  <a:schemeClr val="tx1"/>
                </a:solidFill>
              </a:rPr>
              <a:t>4. A Computer can assign a value to variable or memory location  </a:t>
            </a:r>
          </a:p>
        </p:txBody>
      </p:sp>
      <p:sp>
        <p:nvSpPr>
          <p:cNvPr id="40963" name="Content Placeholder 2">
            <a:extLst>
              <a:ext uri="{FF2B5EF4-FFF2-40B4-BE49-F238E27FC236}">
                <a16:creationId xmlns:a16="http://schemas.microsoft.com/office/drawing/2014/main" id="{5DBCEBC8-2054-4FA3-9A5E-17FCCA38CF50}"/>
              </a:ext>
            </a:extLst>
          </p:cNvPr>
          <p:cNvSpPr>
            <a:spLocks noGrp="1"/>
          </p:cNvSpPr>
          <p:nvPr>
            <p:ph idx="1"/>
          </p:nvPr>
        </p:nvSpPr>
        <p:spPr>
          <a:xfrm>
            <a:off x="914400" y="2438400"/>
            <a:ext cx="8229600" cy="4221163"/>
          </a:xfrm>
        </p:spPr>
        <p:txBody>
          <a:bodyPr/>
          <a:lstStyle/>
          <a:p>
            <a:pPr eaLnBrk="1" hangingPunct="1">
              <a:lnSpc>
                <a:spcPct val="80000"/>
              </a:lnSpc>
            </a:pPr>
            <a:r>
              <a:rPr lang="en-US" altLang="en-US" sz="2200">
                <a:solidFill>
                  <a:srgbClr val="3399FF"/>
                </a:solidFill>
                <a:latin typeface="Open Sans" panose="020B0606030504020204" pitchFamily="34" charset="0"/>
              </a:rPr>
              <a:t>There are three instances to assign the a value to variable : </a:t>
            </a:r>
          </a:p>
          <a:p>
            <a:pPr lvl="1" eaLnBrk="1" hangingPunct="1">
              <a:lnSpc>
                <a:spcPct val="80000"/>
              </a:lnSpc>
            </a:pPr>
            <a:r>
              <a:rPr lang="en-US" altLang="en-US">
                <a:solidFill>
                  <a:srgbClr val="3399FF"/>
                </a:solidFill>
                <a:latin typeface="Open Sans" panose="020B0606030504020204" pitchFamily="34" charset="0"/>
              </a:rPr>
              <a:t>To give data an initial value in pseudocode, the verbs </a:t>
            </a:r>
            <a:r>
              <a:rPr lang="en-US" altLang="en-US" err="1">
                <a:solidFill>
                  <a:srgbClr val="3399FF"/>
                </a:solidFill>
                <a:latin typeface="Open Sans" panose="020B0606030504020204" pitchFamily="34" charset="0"/>
              </a:rPr>
              <a:t>Initialise</a:t>
            </a:r>
            <a:r>
              <a:rPr lang="en-US" altLang="en-US">
                <a:solidFill>
                  <a:srgbClr val="3399FF"/>
                </a:solidFill>
                <a:latin typeface="Open Sans" panose="020B0606030504020204" pitchFamily="34" charset="0"/>
              </a:rPr>
              <a:t> or Set are used</a:t>
            </a:r>
          </a:p>
          <a:p>
            <a:pPr lvl="1" eaLnBrk="1" hangingPunct="1">
              <a:lnSpc>
                <a:spcPct val="80000"/>
              </a:lnSpc>
            </a:pPr>
            <a:r>
              <a:rPr lang="en-US" altLang="en-US">
                <a:solidFill>
                  <a:srgbClr val="3399FF"/>
                </a:solidFill>
                <a:latin typeface="Open Sans" panose="020B0606030504020204" pitchFamily="34" charset="0"/>
              </a:rPr>
              <a:t>To assign a value as a result of some processing, the symbols ‘=‘ or ‘</a:t>
            </a:r>
            <a:r>
              <a:rPr lang="en-US" altLang="en-US">
                <a:solidFill>
                  <a:srgbClr val="3399FF"/>
                </a:solidFill>
                <a:latin typeface="Open Sans" panose="020B0606030504020204" pitchFamily="34" charset="0"/>
                <a:sym typeface="Wingdings" panose="05000000000000000000" pitchFamily="2" charset="2"/>
              </a:rPr>
              <a:t> ‘ are written </a:t>
            </a:r>
          </a:p>
          <a:p>
            <a:pPr lvl="1" eaLnBrk="1" hangingPunct="1">
              <a:lnSpc>
                <a:spcPct val="80000"/>
              </a:lnSpc>
            </a:pPr>
            <a:r>
              <a:rPr lang="en-US" altLang="en-US">
                <a:solidFill>
                  <a:srgbClr val="3399FF"/>
                </a:solidFill>
                <a:latin typeface="Open Sans" panose="020B0606030504020204" pitchFamily="34" charset="0"/>
                <a:sym typeface="Wingdings" panose="05000000000000000000" pitchFamily="2" charset="2"/>
              </a:rPr>
              <a:t>To keep a variable for later use, the verb Save or Store are used </a:t>
            </a:r>
          </a:p>
          <a:p>
            <a:pPr eaLnBrk="1" hangingPunct="1">
              <a:lnSpc>
                <a:spcPct val="80000"/>
              </a:lnSpc>
            </a:pPr>
            <a:r>
              <a:rPr lang="en-US" altLang="en-US" sz="2200">
                <a:solidFill>
                  <a:srgbClr val="3399FF"/>
                </a:solidFill>
                <a:latin typeface="Open Sans" panose="020B0606030504020204" pitchFamily="34" charset="0"/>
                <a:sym typeface="Wingdings" panose="05000000000000000000" pitchFamily="2" charset="2"/>
              </a:rPr>
              <a:t>Example : </a:t>
            </a:r>
          </a:p>
          <a:p>
            <a:pPr eaLnBrk="1" hangingPunct="1">
              <a:lnSpc>
                <a:spcPct val="80000"/>
              </a:lnSpc>
              <a:buFont typeface="Arial" panose="020B0604020202020204" pitchFamily="34" charset="0"/>
              <a:buNone/>
            </a:pPr>
            <a:r>
              <a:rPr lang="en-US" altLang="en-US" sz="2200">
                <a:solidFill>
                  <a:srgbClr val="3399FF"/>
                </a:solidFill>
                <a:latin typeface="Open Sans" panose="020B0606030504020204" pitchFamily="34" charset="0"/>
                <a:sym typeface="Wingdings" panose="05000000000000000000" pitchFamily="2" charset="2"/>
              </a:rPr>
              <a:t>	</a:t>
            </a:r>
            <a:r>
              <a:rPr lang="en-US" altLang="en-US" sz="2200">
                <a:solidFill>
                  <a:srgbClr val="3399FF"/>
                </a:solidFill>
                <a:latin typeface="Courier New" panose="02070309020205020404" pitchFamily="49" charset="0"/>
                <a:cs typeface="Courier New" panose="02070309020205020404" pitchFamily="49" charset="0"/>
                <a:sym typeface="Wingdings" panose="05000000000000000000" pitchFamily="2" charset="2"/>
              </a:rPr>
              <a:t>	INITIALISE </a:t>
            </a:r>
            <a:r>
              <a:rPr lang="en-US" altLang="en-US" sz="2200" err="1">
                <a:solidFill>
                  <a:srgbClr val="3399FF"/>
                </a:solidFill>
                <a:latin typeface="Courier New" panose="02070309020205020404" pitchFamily="49" charset="0"/>
                <a:cs typeface="Courier New" panose="02070309020205020404" pitchFamily="49" charset="0"/>
                <a:sym typeface="Wingdings" panose="05000000000000000000" pitchFamily="2" charset="2"/>
              </a:rPr>
              <a:t>total_price</a:t>
            </a:r>
            <a:r>
              <a:rPr lang="en-US" altLang="en-US" sz="2200">
                <a:solidFill>
                  <a:srgbClr val="3399FF"/>
                </a:solidFill>
                <a:latin typeface="Courier New" panose="02070309020205020404" pitchFamily="49" charset="0"/>
                <a:cs typeface="Courier New" panose="02070309020205020404" pitchFamily="49" charset="0"/>
                <a:sym typeface="Wingdings" panose="05000000000000000000" pitchFamily="2" charset="2"/>
              </a:rPr>
              <a:t> to zero</a:t>
            </a:r>
          </a:p>
          <a:p>
            <a:pPr eaLnBrk="1" hangingPunct="1">
              <a:lnSpc>
                <a:spcPct val="80000"/>
              </a:lnSpc>
              <a:buFont typeface="Arial" panose="020B0604020202020204" pitchFamily="34" charset="0"/>
              <a:buNone/>
            </a:pPr>
            <a:r>
              <a:rPr lang="en-US" altLang="en-US" sz="2200">
                <a:solidFill>
                  <a:srgbClr val="3399FF"/>
                </a:solidFill>
                <a:latin typeface="Courier New" panose="02070309020205020404" pitchFamily="49" charset="0"/>
                <a:cs typeface="Courier New" panose="02070309020205020404" pitchFamily="49" charset="0"/>
                <a:sym typeface="Wingdings" panose="05000000000000000000" pitchFamily="2" charset="2"/>
              </a:rPr>
              <a:t>		SET </a:t>
            </a:r>
            <a:r>
              <a:rPr lang="en-US" altLang="en-US" sz="2200" err="1">
                <a:solidFill>
                  <a:srgbClr val="3399FF"/>
                </a:solidFill>
                <a:latin typeface="Courier New" panose="02070309020205020404" pitchFamily="49" charset="0"/>
                <a:cs typeface="Courier New" panose="02070309020205020404" pitchFamily="49" charset="0"/>
                <a:sym typeface="Wingdings" panose="05000000000000000000" pitchFamily="2" charset="2"/>
              </a:rPr>
              <a:t>student_count</a:t>
            </a:r>
            <a:r>
              <a:rPr lang="en-US" altLang="en-US" sz="2200">
                <a:solidFill>
                  <a:srgbClr val="3399FF"/>
                </a:solidFill>
                <a:latin typeface="Courier New" panose="02070309020205020404" pitchFamily="49" charset="0"/>
                <a:cs typeface="Courier New" panose="02070309020205020404" pitchFamily="49" charset="0"/>
                <a:sym typeface="Wingdings" panose="05000000000000000000" pitchFamily="2" charset="2"/>
              </a:rPr>
              <a:t> to 0 </a:t>
            </a:r>
          </a:p>
          <a:p>
            <a:pPr eaLnBrk="1" hangingPunct="1">
              <a:lnSpc>
                <a:spcPct val="80000"/>
              </a:lnSpc>
              <a:buFont typeface="Arial" panose="020B0604020202020204" pitchFamily="34" charset="0"/>
              <a:buNone/>
            </a:pPr>
            <a:r>
              <a:rPr lang="en-US" altLang="en-US" sz="2200">
                <a:solidFill>
                  <a:srgbClr val="3399FF"/>
                </a:solidFill>
                <a:latin typeface="Courier New" panose="02070309020205020404" pitchFamily="49" charset="0"/>
                <a:cs typeface="Courier New" panose="02070309020205020404" pitchFamily="49" charset="0"/>
                <a:sym typeface="Wingdings" panose="05000000000000000000" pitchFamily="2" charset="2"/>
              </a:rPr>
              <a:t>		</a:t>
            </a:r>
            <a:r>
              <a:rPr lang="en-US" altLang="en-US" sz="2200" err="1">
                <a:solidFill>
                  <a:srgbClr val="3399FF"/>
                </a:solidFill>
                <a:latin typeface="Courier New" panose="02070309020205020404" pitchFamily="49" charset="0"/>
                <a:cs typeface="Courier New" panose="02070309020205020404" pitchFamily="49" charset="0"/>
                <a:sym typeface="Wingdings" panose="05000000000000000000" pitchFamily="2" charset="2"/>
              </a:rPr>
              <a:t>total_price</a:t>
            </a:r>
            <a:r>
              <a:rPr lang="en-US" altLang="en-US" sz="2200">
                <a:solidFill>
                  <a:srgbClr val="3399FF"/>
                </a:solidFill>
                <a:latin typeface="Courier New" panose="02070309020205020404" pitchFamily="49" charset="0"/>
                <a:cs typeface="Courier New" panose="02070309020205020404" pitchFamily="49" charset="0"/>
                <a:sym typeface="Wingdings" panose="05000000000000000000" pitchFamily="2" charset="2"/>
              </a:rPr>
              <a:t> = </a:t>
            </a:r>
            <a:r>
              <a:rPr lang="en-US" altLang="en-US" sz="2200" err="1">
                <a:solidFill>
                  <a:srgbClr val="3399FF"/>
                </a:solidFill>
                <a:latin typeface="Courier New" panose="02070309020205020404" pitchFamily="49" charset="0"/>
                <a:cs typeface="Courier New" panose="02070309020205020404" pitchFamily="49" charset="0"/>
                <a:sym typeface="Wingdings" panose="05000000000000000000" pitchFamily="2" charset="2"/>
              </a:rPr>
              <a:t>total_price</a:t>
            </a:r>
            <a:r>
              <a:rPr lang="en-US" altLang="en-US" sz="2200">
                <a:solidFill>
                  <a:srgbClr val="3399FF"/>
                </a:solidFill>
                <a:latin typeface="Courier New" panose="02070309020205020404" pitchFamily="49" charset="0"/>
                <a:cs typeface="Courier New" panose="02070309020205020404" pitchFamily="49" charset="0"/>
                <a:sym typeface="Wingdings" panose="05000000000000000000" pitchFamily="2" charset="2"/>
              </a:rPr>
              <a:t> + </a:t>
            </a:r>
            <a:r>
              <a:rPr lang="en-US" altLang="en-US" sz="2200" err="1">
                <a:solidFill>
                  <a:srgbClr val="3399FF"/>
                </a:solidFill>
                <a:latin typeface="Courier New" panose="02070309020205020404" pitchFamily="49" charset="0"/>
                <a:cs typeface="Courier New" panose="02070309020205020404" pitchFamily="49" charset="0"/>
                <a:sym typeface="Wingdings" panose="05000000000000000000" pitchFamily="2" charset="2"/>
              </a:rPr>
              <a:t>sales_tax</a:t>
            </a:r>
            <a:r>
              <a:rPr lang="en-US" altLang="en-US" sz="2200">
                <a:solidFill>
                  <a:srgbClr val="3399FF"/>
                </a:solidFill>
                <a:latin typeface="Courier New" panose="02070309020205020404" pitchFamily="49" charset="0"/>
                <a:cs typeface="Courier New" panose="02070309020205020404" pitchFamily="49" charset="0"/>
                <a:sym typeface="Wingdings" panose="05000000000000000000" pitchFamily="2" charset="2"/>
              </a:rPr>
              <a:t> </a:t>
            </a:r>
          </a:p>
          <a:p>
            <a:pPr eaLnBrk="1" hangingPunct="1">
              <a:lnSpc>
                <a:spcPct val="80000"/>
              </a:lnSpc>
              <a:buFont typeface="Arial" panose="020B0604020202020204" pitchFamily="34" charset="0"/>
              <a:buNone/>
            </a:pPr>
            <a:r>
              <a:rPr lang="en-US" altLang="en-US" sz="2200">
                <a:solidFill>
                  <a:srgbClr val="3399FF"/>
                </a:solidFill>
                <a:latin typeface="Courier New" panose="02070309020205020404" pitchFamily="49" charset="0"/>
                <a:cs typeface="Courier New" panose="02070309020205020404" pitchFamily="49" charset="0"/>
                <a:sym typeface="Wingdings" panose="05000000000000000000" pitchFamily="2" charset="2"/>
              </a:rPr>
              <a:t>		</a:t>
            </a:r>
            <a:r>
              <a:rPr lang="en-US" altLang="en-US" sz="2200" err="1">
                <a:solidFill>
                  <a:srgbClr val="3399FF"/>
                </a:solidFill>
                <a:latin typeface="Courier New" panose="02070309020205020404" pitchFamily="49" charset="0"/>
                <a:cs typeface="Courier New" panose="02070309020205020404" pitchFamily="49" charset="0"/>
                <a:sym typeface="Wingdings" panose="05000000000000000000" pitchFamily="2" charset="2"/>
              </a:rPr>
              <a:t>total_pr</a:t>
            </a:r>
            <a:r>
              <a:rPr lang="id-ID" altLang="en-US" sz="2200">
                <a:solidFill>
                  <a:srgbClr val="3399FF"/>
                </a:solidFill>
                <a:latin typeface="Courier New" panose="02070309020205020404" pitchFamily="49" charset="0"/>
                <a:cs typeface="Courier New" panose="02070309020205020404" pitchFamily="49" charset="0"/>
                <a:sym typeface="Wingdings" panose="05000000000000000000" pitchFamily="2" charset="2"/>
              </a:rPr>
              <a:t>i</a:t>
            </a:r>
            <a:r>
              <a:rPr lang="en-US" altLang="en-US" sz="2200" err="1">
                <a:solidFill>
                  <a:srgbClr val="3399FF"/>
                </a:solidFill>
                <a:latin typeface="Courier New" panose="02070309020205020404" pitchFamily="49" charset="0"/>
                <a:cs typeface="Courier New" panose="02070309020205020404" pitchFamily="49" charset="0"/>
                <a:sym typeface="Wingdings" panose="05000000000000000000" pitchFamily="2" charset="2"/>
              </a:rPr>
              <a:t>ce</a:t>
            </a:r>
            <a:r>
              <a:rPr lang="en-US" altLang="en-US" sz="2200">
                <a:solidFill>
                  <a:srgbClr val="3399FF"/>
                </a:solidFill>
                <a:latin typeface="Courier New" panose="02070309020205020404" pitchFamily="49" charset="0"/>
                <a:cs typeface="Courier New" panose="02070309020205020404" pitchFamily="49" charset="0"/>
                <a:sym typeface="Wingdings" panose="05000000000000000000" pitchFamily="2" charset="2"/>
              </a:rPr>
              <a:t>  </a:t>
            </a:r>
            <a:r>
              <a:rPr lang="en-US" altLang="en-US" sz="2200" err="1">
                <a:solidFill>
                  <a:srgbClr val="3399FF"/>
                </a:solidFill>
                <a:latin typeface="Courier New" panose="02070309020205020404" pitchFamily="49" charset="0"/>
                <a:cs typeface="Courier New" panose="02070309020205020404" pitchFamily="49" charset="0"/>
                <a:sym typeface="Wingdings" panose="05000000000000000000" pitchFamily="2" charset="2"/>
              </a:rPr>
              <a:t>cost_price</a:t>
            </a:r>
            <a:r>
              <a:rPr lang="en-US" altLang="en-US" sz="2200">
                <a:solidFill>
                  <a:srgbClr val="3399FF"/>
                </a:solidFill>
                <a:latin typeface="Courier New" panose="02070309020205020404" pitchFamily="49" charset="0"/>
                <a:cs typeface="Courier New" panose="02070309020205020404" pitchFamily="49" charset="0"/>
                <a:sym typeface="Wingdings" panose="05000000000000000000" pitchFamily="2" charset="2"/>
              </a:rPr>
              <a:t> + </a:t>
            </a:r>
            <a:r>
              <a:rPr lang="en-US" altLang="en-US" sz="2200" err="1">
                <a:solidFill>
                  <a:srgbClr val="3399FF"/>
                </a:solidFill>
                <a:latin typeface="Courier New" panose="02070309020205020404" pitchFamily="49" charset="0"/>
                <a:cs typeface="Courier New" panose="02070309020205020404" pitchFamily="49" charset="0"/>
                <a:sym typeface="Wingdings" panose="05000000000000000000" pitchFamily="2" charset="2"/>
              </a:rPr>
              <a:t>sales_Tax</a:t>
            </a:r>
            <a:r>
              <a:rPr lang="en-US" altLang="en-US" sz="2200">
                <a:solidFill>
                  <a:srgbClr val="3399FF"/>
                </a:solidFill>
                <a:latin typeface="Courier New" panose="02070309020205020404" pitchFamily="49" charset="0"/>
                <a:cs typeface="Courier New" panose="02070309020205020404" pitchFamily="49" charset="0"/>
                <a:sym typeface="Wingdings" panose="05000000000000000000" pitchFamily="2" charset="2"/>
              </a:rPr>
              <a:t> </a:t>
            </a:r>
          </a:p>
          <a:p>
            <a:pPr eaLnBrk="1" hangingPunct="1">
              <a:lnSpc>
                <a:spcPct val="80000"/>
              </a:lnSpc>
              <a:buFont typeface="Arial" panose="020B0604020202020204" pitchFamily="34" charset="0"/>
              <a:buNone/>
            </a:pPr>
            <a:r>
              <a:rPr lang="en-US" altLang="en-US" sz="2200">
                <a:solidFill>
                  <a:srgbClr val="3399FF"/>
                </a:solidFill>
                <a:latin typeface="Courier New" panose="02070309020205020404" pitchFamily="49" charset="0"/>
                <a:cs typeface="Courier New" panose="02070309020205020404" pitchFamily="49" charset="0"/>
                <a:sym typeface="Wingdings" panose="05000000000000000000" pitchFamily="2" charset="2"/>
              </a:rPr>
              <a:t>		STORE </a:t>
            </a:r>
            <a:r>
              <a:rPr lang="en-US" altLang="en-US" sz="2200" err="1">
                <a:solidFill>
                  <a:srgbClr val="3399FF"/>
                </a:solidFill>
                <a:latin typeface="Courier New" panose="02070309020205020404" pitchFamily="49" charset="0"/>
                <a:cs typeface="Courier New" panose="02070309020205020404" pitchFamily="49" charset="0"/>
                <a:sym typeface="Wingdings" panose="05000000000000000000" pitchFamily="2" charset="2"/>
              </a:rPr>
              <a:t>customer_num</a:t>
            </a:r>
            <a:r>
              <a:rPr lang="en-US" altLang="en-US" sz="2200">
                <a:solidFill>
                  <a:srgbClr val="3399FF"/>
                </a:solidFill>
                <a:latin typeface="Courier New" panose="02070309020205020404" pitchFamily="49" charset="0"/>
                <a:cs typeface="Courier New" panose="02070309020205020404" pitchFamily="49" charset="0"/>
                <a:sym typeface="Wingdings" panose="05000000000000000000" pitchFamily="2" charset="2"/>
              </a:rPr>
              <a:t> in </a:t>
            </a:r>
            <a:r>
              <a:rPr lang="en-US" altLang="en-US" sz="2200" err="1">
                <a:solidFill>
                  <a:srgbClr val="3399FF"/>
                </a:solidFill>
                <a:latin typeface="Courier New" panose="02070309020205020404" pitchFamily="49" charset="0"/>
                <a:cs typeface="Courier New" panose="02070309020205020404" pitchFamily="49" charset="0"/>
                <a:sym typeface="Wingdings" panose="05000000000000000000" pitchFamily="2" charset="2"/>
              </a:rPr>
              <a:t>last_customer_num</a:t>
            </a:r>
            <a:r>
              <a:rPr lang="en-US" altLang="en-US" sz="2200">
                <a:solidFill>
                  <a:srgbClr val="3399FF"/>
                </a:solidFill>
                <a:latin typeface="Courier New" panose="02070309020205020404" pitchFamily="49" charset="0"/>
                <a:cs typeface="Courier New" panose="02070309020205020404" pitchFamily="49" charset="0"/>
                <a:sym typeface="Wingdings" panose="05000000000000000000" pitchFamily="2" charset="2"/>
              </a:rPr>
              <a:t> </a:t>
            </a:r>
          </a:p>
          <a:p>
            <a:pPr eaLnBrk="1" hangingPunct="1">
              <a:lnSpc>
                <a:spcPct val="80000"/>
              </a:lnSpc>
              <a:buFont typeface="Arial" panose="020B0604020202020204" pitchFamily="34" charset="0"/>
              <a:buNone/>
            </a:pPr>
            <a:endParaRPr lang="en-US" altLang="en-US" sz="2200">
              <a:latin typeface="Open Sans" panose="020B0606030504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D43F0759-802B-4E97-A8A2-EAB67E5A29BD}"/>
              </a:ext>
            </a:extLst>
          </p:cNvPr>
          <p:cNvSpPr>
            <a:spLocks noGrp="1"/>
          </p:cNvSpPr>
          <p:nvPr>
            <p:ph type="title"/>
          </p:nvPr>
        </p:nvSpPr>
        <p:spPr>
          <a:xfrm>
            <a:off x="914400" y="1219200"/>
            <a:ext cx="8229600" cy="1143000"/>
          </a:xfrm>
        </p:spPr>
        <p:txBody>
          <a:bodyPr/>
          <a:lstStyle/>
          <a:p>
            <a:pPr marL="442913" indent="-442913" eaLnBrk="1" hangingPunct="1"/>
            <a:r>
              <a:rPr lang="en-US" altLang="en-US">
                <a:solidFill>
                  <a:schemeClr val="tx1"/>
                </a:solidFill>
                <a:latin typeface="Open Sans" panose="020B0606030504020204" pitchFamily="34" charset="0"/>
              </a:rPr>
              <a:t>5. A computer can compare two variables and select on of two alternative actions</a:t>
            </a:r>
          </a:p>
        </p:txBody>
      </p:sp>
      <p:sp>
        <p:nvSpPr>
          <p:cNvPr id="41987" name="Content Placeholder 2">
            <a:extLst>
              <a:ext uri="{FF2B5EF4-FFF2-40B4-BE49-F238E27FC236}">
                <a16:creationId xmlns:a16="http://schemas.microsoft.com/office/drawing/2014/main" id="{F74DF42D-F229-4885-BE07-4B67D5463A58}"/>
              </a:ext>
            </a:extLst>
          </p:cNvPr>
          <p:cNvSpPr>
            <a:spLocks noGrp="1"/>
          </p:cNvSpPr>
          <p:nvPr>
            <p:ph idx="1"/>
          </p:nvPr>
        </p:nvSpPr>
        <p:spPr>
          <a:xfrm>
            <a:off x="914400" y="2286000"/>
            <a:ext cx="8458200" cy="4297363"/>
          </a:xfrm>
        </p:spPr>
        <p:txBody>
          <a:bodyPr/>
          <a:lstStyle/>
          <a:p>
            <a:pPr eaLnBrk="1" hangingPunct="1">
              <a:lnSpc>
                <a:spcPct val="80000"/>
              </a:lnSpc>
            </a:pPr>
            <a:r>
              <a:rPr lang="en-US" altLang="en-US" sz="2500">
                <a:solidFill>
                  <a:srgbClr val="3399FF"/>
                </a:solidFill>
                <a:latin typeface="Open Sans" panose="020B0606030504020204" pitchFamily="34" charset="0"/>
              </a:rPr>
              <a:t>To represent this operation special keywords are used : IF, THEN, and ELSE </a:t>
            </a:r>
          </a:p>
          <a:p>
            <a:pPr eaLnBrk="1" hangingPunct="1">
              <a:lnSpc>
                <a:spcPct val="80000"/>
              </a:lnSpc>
            </a:pPr>
            <a:r>
              <a:rPr lang="en-US" altLang="en-US" sz="2500">
                <a:solidFill>
                  <a:srgbClr val="3399FF"/>
                </a:solidFill>
                <a:latin typeface="Open Sans" panose="020B0606030504020204" pitchFamily="34" charset="0"/>
              </a:rPr>
              <a:t>The comparison data is established in the IF clause, and the choice of alternatives is determined by the THEN or ELSE options. Only one of these alternatives will be performed </a:t>
            </a:r>
          </a:p>
          <a:p>
            <a:pPr eaLnBrk="1" hangingPunct="1">
              <a:lnSpc>
                <a:spcPct val="80000"/>
              </a:lnSpc>
            </a:pPr>
            <a:r>
              <a:rPr lang="en-US" altLang="en-US" sz="2500">
                <a:solidFill>
                  <a:srgbClr val="3399FF"/>
                </a:solidFill>
                <a:latin typeface="Open Sans" panose="020B0606030504020204" pitchFamily="34" charset="0"/>
              </a:rPr>
              <a:t>Example : </a:t>
            </a:r>
          </a:p>
          <a:p>
            <a:pPr eaLnBrk="1" hangingPunct="1">
              <a:lnSpc>
                <a:spcPct val="80000"/>
              </a:lnSpc>
              <a:buFont typeface="Arial" panose="020B0604020202020204" pitchFamily="34" charset="0"/>
              <a:buNone/>
            </a:pPr>
            <a:r>
              <a:rPr lang="en-US" altLang="en-US" sz="2500">
                <a:solidFill>
                  <a:srgbClr val="3399FF"/>
                </a:solidFill>
                <a:latin typeface="Open Sans" panose="020B0606030504020204" pitchFamily="34" charset="0"/>
              </a:rPr>
              <a:t>		</a:t>
            </a:r>
            <a:r>
              <a:rPr lang="en-US" altLang="en-US">
                <a:solidFill>
                  <a:srgbClr val="3399FF"/>
                </a:solidFill>
                <a:latin typeface="Courier New" panose="02070309020205020404" pitchFamily="49" charset="0"/>
                <a:cs typeface="Courier New" panose="02070309020205020404" pitchFamily="49" charset="0"/>
              </a:rPr>
              <a:t>IF student_attendance_status is part_time THEN </a:t>
            </a:r>
          </a:p>
          <a:p>
            <a:pPr eaLnBrk="1" hangingPunct="1">
              <a:lnSpc>
                <a:spcPct val="80000"/>
              </a:lnSpc>
              <a:buFont typeface="Arial" panose="020B0604020202020204" pitchFamily="34" charset="0"/>
              <a:buNone/>
            </a:pPr>
            <a:r>
              <a:rPr lang="en-US" altLang="en-US">
                <a:solidFill>
                  <a:srgbClr val="3399FF"/>
                </a:solidFill>
                <a:latin typeface="Courier New" panose="02070309020205020404" pitchFamily="49" charset="0"/>
                <a:cs typeface="Courier New" panose="02070309020205020404" pitchFamily="49" charset="0"/>
              </a:rPr>
              <a:t>			add 1 to part_time_count</a:t>
            </a:r>
          </a:p>
          <a:p>
            <a:pPr eaLnBrk="1" hangingPunct="1">
              <a:lnSpc>
                <a:spcPct val="80000"/>
              </a:lnSpc>
              <a:buFont typeface="Arial" panose="020B0604020202020204" pitchFamily="34" charset="0"/>
              <a:buNone/>
            </a:pPr>
            <a:r>
              <a:rPr lang="en-US" altLang="en-US">
                <a:solidFill>
                  <a:srgbClr val="3399FF"/>
                </a:solidFill>
                <a:latin typeface="Courier New" panose="02070309020205020404" pitchFamily="49" charset="0"/>
                <a:cs typeface="Courier New" panose="02070309020205020404" pitchFamily="49" charset="0"/>
              </a:rPr>
              <a:t>		ELSE</a:t>
            </a:r>
          </a:p>
          <a:p>
            <a:pPr eaLnBrk="1" hangingPunct="1">
              <a:lnSpc>
                <a:spcPct val="80000"/>
              </a:lnSpc>
              <a:buFont typeface="Arial" panose="020B0604020202020204" pitchFamily="34" charset="0"/>
              <a:buNone/>
            </a:pPr>
            <a:r>
              <a:rPr lang="en-US" altLang="en-US">
                <a:solidFill>
                  <a:srgbClr val="3399FF"/>
                </a:solidFill>
                <a:latin typeface="Courier New" panose="02070309020205020404" pitchFamily="49" charset="0"/>
                <a:cs typeface="Courier New" panose="02070309020205020404" pitchFamily="49" charset="0"/>
              </a:rPr>
              <a:t>			add 1 to full_time_count </a:t>
            </a:r>
          </a:p>
          <a:p>
            <a:pPr eaLnBrk="1" hangingPunct="1">
              <a:lnSpc>
                <a:spcPct val="80000"/>
              </a:lnSpc>
              <a:buFont typeface="Arial" panose="020B0604020202020204" pitchFamily="34" charset="0"/>
              <a:buNone/>
            </a:pPr>
            <a:r>
              <a:rPr lang="en-US" altLang="en-US">
                <a:solidFill>
                  <a:srgbClr val="3399FF"/>
                </a:solidFill>
                <a:latin typeface="Courier New" panose="02070309020205020404" pitchFamily="49" charset="0"/>
                <a:cs typeface="Courier New" panose="02070309020205020404" pitchFamily="49" charset="0"/>
              </a:rPr>
              <a:t>		ENDIF</a:t>
            </a:r>
            <a:endParaRPr lang="en-US" altLang="en-US">
              <a:solidFill>
                <a:srgbClr val="3399FF"/>
              </a:solidFill>
              <a:latin typeface="Open Sans" panose="020B0606030504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9C128590-6C74-405D-9AA8-2D68F3216373}"/>
              </a:ext>
            </a:extLst>
          </p:cNvPr>
          <p:cNvSpPr>
            <a:spLocks noGrp="1"/>
          </p:cNvSpPr>
          <p:nvPr>
            <p:ph type="title"/>
          </p:nvPr>
        </p:nvSpPr>
        <p:spPr>
          <a:xfrm>
            <a:off x="914400" y="1265238"/>
            <a:ext cx="8229600" cy="1104900"/>
          </a:xfrm>
        </p:spPr>
        <p:txBody>
          <a:bodyPr/>
          <a:lstStyle/>
          <a:p>
            <a:pPr eaLnBrk="1" hangingPunct="1"/>
            <a:r>
              <a:rPr lang="en-US" altLang="en-US" sz="2800">
                <a:solidFill>
                  <a:srgbClr val="00B0F0"/>
                </a:solidFill>
                <a:latin typeface="Open Sans" panose="020B0606030504020204" pitchFamily="34" charset="0"/>
              </a:rPr>
              <a:t>6. A computer can repeat a group of actions</a:t>
            </a:r>
          </a:p>
        </p:txBody>
      </p:sp>
      <p:sp>
        <p:nvSpPr>
          <p:cNvPr id="43011" name="Content Placeholder 2">
            <a:extLst>
              <a:ext uri="{FF2B5EF4-FFF2-40B4-BE49-F238E27FC236}">
                <a16:creationId xmlns:a16="http://schemas.microsoft.com/office/drawing/2014/main" id="{4F2FA43D-8926-4A98-8949-C4223704A2BC}"/>
              </a:ext>
            </a:extLst>
          </p:cNvPr>
          <p:cNvSpPr>
            <a:spLocks noGrp="1"/>
          </p:cNvSpPr>
          <p:nvPr>
            <p:ph idx="1"/>
          </p:nvPr>
        </p:nvSpPr>
        <p:spPr>
          <a:xfrm>
            <a:off x="914400" y="2332038"/>
            <a:ext cx="8229600" cy="4373562"/>
          </a:xfrm>
        </p:spPr>
        <p:txBody>
          <a:bodyPr/>
          <a:lstStyle/>
          <a:p>
            <a:pPr eaLnBrk="1" hangingPunct="1">
              <a:lnSpc>
                <a:spcPct val="90000"/>
              </a:lnSpc>
            </a:pPr>
            <a:r>
              <a:rPr lang="en-US" altLang="en-US" sz="2400">
                <a:solidFill>
                  <a:srgbClr val="3399FF"/>
                </a:solidFill>
                <a:latin typeface="Open Sans" panose="020B0606030504020204" pitchFamily="34" charset="0"/>
              </a:rPr>
              <a:t>When there is a sequence of processing steps that need to be repeated, two special keywords , DOWHILE and ENDDO are used. </a:t>
            </a:r>
          </a:p>
          <a:p>
            <a:pPr eaLnBrk="1" hangingPunct="1">
              <a:lnSpc>
                <a:spcPct val="90000"/>
              </a:lnSpc>
            </a:pPr>
            <a:r>
              <a:rPr lang="en-US" altLang="en-US" sz="2400">
                <a:solidFill>
                  <a:srgbClr val="3399FF"/>
                </a:solidFill>
                <a:latin typeface="Open Sans" panose="020B0606030504020204" pitchFamily="34" charset="0"/>
              </a:rPr>
              <a:t>Example : </a:t>
            </a:r>
          </a:p>
          <a:p>
            <a:pPr eaLnBrk="1" hangingPunct="1">
              <a:lnSpc>
                <a:spcPct val="90000"/>
              </a:lnSpc>
              <a:buFont typeface="Arial" panose="020B0604020202020204" pitchFamily="34" charset="0"/>
              <a:buNone/>
            </a:pPr>
            <a:r>
              <a:rPr lang="en-US" altLang="en-US" sz="2400">
                <a:solidFill>
                  <a:srgbClr val="3399FF"/>
                </a:solidFill>
                <a:latin typeface="Open Sans" panose="020B0606030504020204" pitchFamily="34" charset="0"/>
              </a:rPr>
              <a:t>		</a:t>
            </a:r>
            <a:r>
              <a:rPr lang="en-US" altLang="en-US" sz="2400">
                <a:solidFill>
                  <a:srgbClr val="3399FF"/>
                </a:solidFill>
                <a:latin typeface="Courier New" panose="02070309020205020404" pitchFamily="49" charset="0"/>
                <a:cs typeface="Courier New" panose="02070309020205020404" pitchFamily="49" charset="0"/>
              </a:rPr>
              <a:t>WHILE </a:t>
            </a:r>
            <a:r>
              <a:rPr lang="en-US" altLang="en-US" sz="2400" err="1">
                <a:solidFill>
                  <a:srgbClr val="3399FF"/>
                </a:solidFill>
                <a:latin typeface="Courier New" panose="02070309020205020404" pitchFamily="49" charset="0"/>
                <a:cs typeface="Courier New" panose="02070309020205020404" pitchFamily="49" charset="0"/>
              </a:rPr>
              <a:t>student_count</a:t>
            </a:r>
            <a:r>
              <a:rPr lang="en-US" altLang="en-US" sz="2400">
                <a:solidFill>
                  <a:srgbClr val="3399FF"/>
                </a:solidFill>
                <a:latin typeface="Courier New" panose="02070309020205020404" pitchFamily="49" charset="0"/>
                <a:cs typeface="Courier New" panose="02070309020205020404" pitchFamily="49" charset="0"/>
              </a:rPr>
              <a:t>&lt;50</a:t>
            </a:r>
          </a:p>
          <a:p>
            <a:pPr eaLnBrk="1" hangingPunct="1">
              <a:lnSpc>
                <a:spcPct val="90000"/>
              </a:lnSpc>
              <a:buFont typeface="Arial" panose="020B0604020202020204" pitchFamily="34" charset="0"/>
              <a:buNone/>
            </a:pPr>
            <a:r>
              <a:rPr lang="en-US" altLang="en-US" sz="2400">
                <a:solidFill>
                  <a:srgbClr val="3399FF"/>
                </a:solidFill>
                <a:latin typeface="Courier New" panose="02070309020205020404" pitchFamily="49" charset="0"/>
                <a:cs typeface="Courier New" panose="02070309020205020404" pitchFamily="49" charset="0"/>
              </a:rPr>
              <a:t>			READ </a:t>
            </a:r>
            <a:r>
              <a:rPr lang="en-US" altLang="en-US" sz="2400" err="1">
                <a:solidFill>
                  <a:srgbClr val="3399FF"/>
                </a:solidFill>
                <a:latin typeface="Courier New" panose="02070309020205020404" pitchFamily="49" charset="0"/>
                <a:cs typeface="Courier New" panose="02070309020205020404" pitchFamily="49" charset="0"/>
              </a:rPr>
              <a:t>student_record</a:t>
            </a:r>
            <a:r>
              <a:rPr lang="en-US" altLang="en-US" sz="2400">
                <a:solidFill>
                  <a:srgbClr val="3399FF"/>
                </a:solidFill>
                <a:latin typeface="Courier New" panose="02070309020205020404" pitchFamily="49" charset="0"/>
                <a:cs typeface="Courier New" panose="02070309020205020404" pitchFamily="49" charset="0"/>
              </a:rPr>
              <a:t> </a:t>
            </a:r>
          </a:p>
          <a:p>
            <a:pPr eaLnBrk="1" hangingPunct="1">
              <a:lnSpc>
                <a:spcPct val="90000"/>
              </a:lnSpc>
              <a:buFont typeface="Arial" panose="020B0604020202020204" pitchFamily="34" charset="0"/>
              <a:buNone/>
            </a:pPr>
            <a:r>
              <a:rPr lang="en-US" altLang="en-US" sz="2400">
                <a:solidFill>
                  <a:srgbClr val="3399FF"/>
                </a:solidFill>
                <a:latin typeface="Courier New" panose="02070309020205020404" pitchFamily="49" charset="0"/>
                <a:cs typeface="Courier New" panose="02070309020205020404" pitchFamily="49" charset="0"/>
              </a:rPr>
              <a:t>			PRINT name, address to report </a:t>
            </a:r>
          </a:p>
          <a:p>
            <a:pPr eaLnBrk="1" hangingPunct="1">
              <a:lnSpc>
                <a:spcPct val="90000"/>
              </a:lnSpc>
              <a:buFont typeface="Arial" panose="020B0604020202020204" pitchFamily="34" charset="0"/>
              <a:buNone/>
            </a:pPr>
            <a:r>
              <a:rPr lang="en-US" altLang="en-US" sz="2400">
                <a:solidFill>
                  <a:srgbClr val="3399FF"/>
                </a:solidFill>
                <a:latin typeface="Courier New" panose="02070309020205020404" pitchFamily="49" charset="0"/>
                <a:cs typeface="Courier New" panose="02070309020205020404" pitchFamily="49" charset="0"/>
              </a:rPr>
              <a:t>			ADD 1 to </a:t>
            </a:r>
            <a:r>
              <a:rPr lang="en-US" altLang="en-US" sz="2400" err="1">
                <a:solidFill>
                  <a:srgbClr val="3399FF"/>
                </a:solidFill>
                <a:latin typeface="Courier New" panose="02070309020205020404" pitchFamily="49" charset="0"/>
                <a:cs typeface="Courier New" panose="02070309020205020404" pitchFamily="49" charset="0"/>
              </a:rPr>
              <a:t>student_total</a:t>
            </a:r>
            <a:endParaRPr lang="en-US" altLang="en-US" sz="2400">
              <a:solidFill>
                <a:srgbClr val="3399FF"/>
              </a:solidFill>
              <a:latin typeface="Courier New" panose="02070309020205020404" pitchFamily="49" charset="0"/>
              <a:cs typeface="Courier New" panose="02070309020205020404" pitchFamily="49" charset="0"/>
            </a:endParaRPr>
          </a:p>
          <a:p>
            <a:pPr eaLnBrk="1" hangingPunct="1">
              <a:lnSpc>
                <a:spcPct val="90000"/>
              </a:lnSpc>
              <a:buFont typeface="Arial" panose="020B0604020202020204" pitchFamily="34" charset="0"/>
              <a:buNone/>
            </a:pPr>
            <a:r>
              <a:rPr lang="en-US" altLang="en-US" sz="2400">
                <a:solidFill>
                  <a:srgbClr val="3399FF"/>
                </a:solidFill>
                <a:latin typeface="Courier New" panose="02070309020205020404" pitchFamily="49" charset="0"/>
                <a:cs typeface="Courier New" panose="02070309020205020404" pitchFamily="49" charset="0"/>
              </a:rPr>
              <a:t>		ENDWHILE</a:t>
            </a:r>
            <a:endParaRPr lang="en-US" altLang="en-US" sz="2400">
              <a:solidFill>
                <a:srgbClr val="3399FF"/>
              </a:solidFill>
              <a:latin typeface="Open Sans" panose="020B06060305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76200"/>
            <a:ext cx="7067128" cy="1143000"/>
          </a:xfrm>
        </p:spPr>
        <p:txBody>
          <a:bodyPr/>
          <a:lstStyle/>
          <a:p>
            <a:r>
              <a:rPr lang="id-ID"/>
              <a:t>Sub Topics</a:t>
            </a:r>
            <a:endParaRPr lang="en-US"/>
          </a:p>
        </p:txBody>
      </p:sp>
      <p:sp>
        <p:nvSpPr>
          <p:cNvPr id="6" name="Content Placeholder 2"/>
          <p:cNvSpPr txBox="1">
            <a:spLocks/>
          </p:cNvSpPr>
          <p:nvPr/>
        </p:nvSpPr>
        <p:spPr>
          <a:xfrm>
            <a:off x="609600" y="1066800"/>
            <a:ext cx="8077200" cy="5638799"/>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3200">
              <a:solidFill>
                <a:schemeClr val="bg1"/>
              </a:solidFill>
            </a:endParaRPr>
          </a:p>
        </p:txBody>
      </p:sp>
      <p:sp>
        <p:nvSpPr>
          <p:cNvPr id="5" name="Content Placeholder 2"/>
          <p:cNvSpPr txBox="1">
            <a:spLocks/>
          </p:cNvSpPr>
          <p:nvPr/>
        </p:nvSpPr>
        <p:spPr>
          <a:xfrm>
            <a:off x="471055" y="1524000"/>
            <a:ext cx="8229600" cy="371475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solidFill>
                  <a:schemeClr val="bg1"/>
                </a:solidFill>
              </a:rPr>
              <a:t>designing Programs</a:t>
            </a:r>
          </a:p>
          <a:p>
            <a:pPr>
              <a:defRPr/>
            </a:pPr>
            <a:r>
              <a:rPr lang="en-US">
                <a:solidFill>
                  <a:schemeClr val="bg1"/>
                </a:solidFill>
              </a:rPr>
              <a:t>Input, Output, variables</a:t>
            </a:r>
          </a:p>
          <a:p>
            <a:pPr>
              <a:defRPr/>
            </a:pPr>
            <a:r>
              <a:rPr lang="en-US">
                <a:solidFill>
                  <a:schemeClr val="bg1"/>
                </a:solidFill>
              </a:rPr>
              <a:t>Assignment and Calculations</a:t>
            </a:r>
          </a:p>
          <a:p>
            <a:pPr>
              <a:defRPr/>
            </a:pPr>
            <a:r>
              <a:rPr lang="en-US">
                <a:solidFill>
                  <a:schemeClr val="bg1"/>
                </a:solidFill>
              </a:rPr>
              <a:t>Declaration and Data Types</a:t>
            </a:r>
          </a:p>
          <a:p>
            <a:pPr>
              <a:defRPr/>
            </a:pPr>
            <a:r>
              <a:rPr lang="en-US">
                <a:solidFill>
                  <a:schemeClr val="bg1"/>
                </a:solidFill>
              </a:rPr>
              <a:t>Named Constant</a:t>
            </a:r>
          </a:p>
          <a:p>
            <a:pPr>
              <a:defRPr/>
            </a:pPr>
            <a:r>
              <a:rPr lang="en-US">
                <a:solidFill>
                  <a:schemeClr val="bg1"/>
                </a:solidFill>
              </a:rPr>
              <a:t>Hand Tracing a program</a:t>
            </a:r>
          </a:p>
          <a:p>
            <a:pPr>
              <a:defRPr/>
            </a:pPr>
            <a:r>
              <a:rPr lang="en-US">
                <a:solidFill>
                  <a:schemeClr val="bg1"/>
                </a:solidFill>
              </a:rPr>
              <a:t>Documenting a program</a:t>
            </a:r>
          </a:p>
          <a:p>
            <a:pPr>
              <a:defRPr/>
            </a:pPr>
            <a:r>
              <a:rPr lang="en-US">
                <a:solidFill>
                  <a:schemeClr val="bg1"/>
                </a:solidFill>
              </a:rPr>
              <a:t>Designing your first program</a:t>
            </a:r>
          </a:p>
          <a:p>
            <a:pPr>
              <a:defRPr/>
            </a:pPr>
            <a:endParaRPr lang="en-US">
              <a:solidFill>
                <a:schemeClr val="bg1"/>
              </a:solidFill>
            </a:endParaRPr>
          </a:p>
          <a:p>
            <a:pPr marL="0" indent="0">
              <a:buFontTx/>
              <a:buNone/>
              <a:defRPr/>
            </a:pPr>
            <a:endParaRPr lang="en-US">
              <a:solidFill>
                <a:schemeClr val="bg1"/>
              </a:solidFill>
            </a:endParaRPr>
          </a:p>
          <a:p>
            <a:pPr>
              <a:buFontTx/>
              <a:buNone/>
              <a:defRPr/>
            </a:pPr>
            <a:endParaRPr lang="en-US"/>
          </a:p>
        </p:txBody>
      </p:sp>
    </p:spTree>
    <p:extLst>
      <p:ext uri="{BB962C8B-B14F-4D97-AF65-F5344CB8AC3E}">
        <p14:creationId xmlns:p14="http://schemas.microsoft.com/office/powerpoint/2010/main" val="758115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a:t>Designing a Program</a:t>
            </a:r>
          </a:p>
        </p:txBody>
      </p:sp>
      <p:sp>
        <p:nvSpPr>
          <p:cNvPr id="4" name="Rectangle 3"/>
          <p:cNvSpPr txBox="1">
            <a:spLocks noChangeArrowheads="1"/>
          </p:cNvSpPr>
          <p:nvPr/>
        </p:nvSpPr>
        <p:spPr bwMode="auto">
          <a:xfrm>
            <a:off x="1143000" y="2000250"/>
            <a:ext cx="7239000" cy="3690938"/>
          </a:xfrm>
          <a:prstGeom prst="rect">
            <a:avLst/>
          </a:prstGeom>
          <a:noFill/>
          <a:ln w="9525">
            <a:noFill/>
            <a:miter lim="800000"/>
            <a:headEnd/>
            <a:tailEnd/>
          </a:ln>
        </p:spPr>
        <p:txBody>
          <a:bodyPr/>
          <a:lstStyle/>
          <a:p>
            <a:pPr marL="342900" indent="-342900" eaLnBrk="0" hangingPunct="0">
              <a:spcBef>
                <a:spcPct val="20000"/>
              </a:spcBef>
              <a:buFontTx/>
              <a:buChar char="•"/>
              <a:defRPr/>
            </a:pPr>
            <a:endParaRPr lang="en-US" sz="2000" kern="0">
              <a:latin typeface="+mn-lt"/>
            </a:endParaRP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a:p>
            <a:endParaRPr lang="en-US">
              <a:solidFill>
                <a:schemeClr val="tx1">
                  <a:lumMod val="65000"/>
                  <a:lumOff val="35000"/>
                </a:schemeClr>
              </a:solidFill>
            </a:endParaRPr>
          </a:p>
        </p:txBody>
      </p:sp>
      <p:pic>
        <p:nvPicPr>
          <p:cNvPr id="9" name="Picture 8">
            <a:extLst>
              <a:ext uri="{FF2B5EF4-FFF2-40B4-BE49-F238E27FC236}">
                <a16:creationId xmlns:a16="http://schemas.microsoft.com/office/drawing/2014/main" id="{48D06707-FBB9-4D50-AD42-B21C8A049E3A}"/>
              </a:ext>
            </a:extLst>
          </p:cNvPr>
          <p:cNvPicPr>
            <a:picLocks noChangeAspect="1"/>
          </p:cNvPicPr>
          <p:nvPr/>
        </p:nvPicPr>
        <p:blipFill>
          <a:blip r:embed="rId2"/>
          <a:stretch>
            <a:fillRect/>
          </a:stretch>
        </p:blipFill>
        <p:spPr>
          <a:xfrm>
            <a:off x="166991" y="2847030"/>
            <a:ext cx="8748409" cy="2258369"/>
          </a:xfrm>
          <a:prstGeom prst="rect">
            <a:avLst/>
          </a:prstGeom>
        </p:spPr>
      </p:pic>
    </p:spTree>
    <p:extLst>
      <p:ext uri="{BB962C8B-B14F-4D97-AF65-F5344CB8AC3E}">
        <p14:creationId xmlns:p14="http://schemas.microsoft.com/office/powerpoint/2010/main" val="3166265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r>
              <a:rPr lang="en-US"/>
              <a:t>Output, Input, and Variables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a:p>
            <a:endParaRPr lang="en-US">
              <a:solidFill>
                <a:schemeClr val="tx1">
                  <a:lumMod val="65000"/>
                  <a:lumOff val="35000"/>
                </a:schemeClr>
              </a:solidFill>
            </a:endParaRPr>
          </a:p>
        </p:txBody>
      </p:sp>
      <p:sp>
        <p:nvSpPr>
          <p:cNvPr id="6" name="Rectangle 5">
            <a:extLst>
              <a:ext uri="{FF2B5EF4-FFF2-40B4-BE49-F238E27FC236}">
                <a16:creationId xmlns:a16="http://schemas.microsoft.com/office/drawing/2014/main" id="{70B7E99E-AD5A-43B6-8620-B757F68D467F}"/>
              </a:ext>
            </a:extLst>
          </p:cNvPr>
          <p:cNvSpPr>
            <a:spLocks noGrp="1"/>
          </p:cNvSpPr>
          <p:nvPr/>
        </p:nvSpPr>
        <p:spPr>
          <a:xfrm>
            <a:off x="1066800" y="1325488"/>
            <a:ext cx="7620000"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rPr sz="2800"/>
              <a:t>Output – data that is generated and displayed</a:t>
            </a:r>
          </a:p>
          <a:p>
            <a:pPr marL="609600" indent="-609600" eaLnBrk="1" hangingPunct="1">
              <a:buNone/>
            </a:pPr>
            <a:r>
              <a:rPr sz="2800"/>
              <a:t>Input – data that a program receives</a:t>
            </a:r>
          </a:p>
          <a:p>
            <a:pPr marL="609600" indent="-609600" eaLnBrk="1" hangingPunct="1">
              <a:buNone/>
            </a:pPr>
            <a:r>
              <a:rPr sz="2800"/>
              <a:t>Variables – storage locations in memory for data</a:t>
            </a:r>
          </a:p>
          <a:p>
            <a:pPr marL="609600" indent="-609600" eaLnBrk="1" hangingPunct="1">
              <a:buNone/>
            </a:pPr>
            <a:endParaRPr/>
          </a:p>
          <a:p>
            <a:pPr marL="609600" indent="-609600" eaLnBrk="1" hangingPunct="1">
              <a:buNone/>
            </a:pPr>
            <a:r>
              <a:t>Computer programs typically follow 3 steps</a:t>
            </a:r>
          </a:p>
          <a:p>
            <a:pPr marL="990600" lvl="1" indent="-533400" eaLnBrk="1" hangingPunct="1">
              <a:buFontTx/>
              <a:buAutoNum type="arabicPeriod"/>
            </a:pPr>
            <a:r>
              <a:t>Input is received</a:t>
            </a:r>
          </a:p>
          <a:p>
            <a:pPr marL="990600" lvl="1" indent="-533400" eaLnBrk="1" hangingPunct="1">
              <a:buFontTx/>
              <a:buAutoNum type="arabicPeriod"/>
            </a:pPr>
            <a:r>
              <a:t>Some process is performed on the input</a:t>
            </a:r>
          </a:p>
          <a:p>
            <a:pPr marL="990600" lvl="1" indent="-533400" eaLnBrk="1" hangingPunct="1">
              <a:buFontTx/>
              <a:buAutoNum type="arabicPeriod"/>
            </a:pPr>
            <a:r>
              <a:t>Output is produced</a:t>
            </a:r>
          </a:p>
        </p:txBody>
      </p:sp>
    </p:spTree>
    <p:extLst>
      <p:ext uri="{BB962C8B-B14F-4D97-AF65-F5344CB8AC3E}">
        <p14:creationId xmlns:p14="http://schemas.microsoft.com/office/powerpoint/2010/main" val="3928587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r>
              <a:rPr lang="en-US"/>
              <a:t>Output, Input, and Variables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a:p>
            <a:endParaRPr lang="en-US">
              <a:solidFill>
                <a:schemeClr val="tx1">
                  <a:lumMod val="65000"/>
                  <a:lumOff val="35000"/>
                </a:schemeClr>
              </a:solidFill>
            </a:endParaRPr>
          </a:p>
        </p:txBody>
      </p:sp>
      <p:sp>
        <p:nvSpPr>
          <p:cNvPr id="7" name="Rectangle 6">
            <a:extLst>
              <a:ext uri="{FF2B5EF4-FFF2-40B4-BE49-F238E27FC236}">
                <a16:creationId xmlns:a16="http://schemas.microsoft.com/office/drawing/2014/main" id="{D07FB1AB-48FA-4A5A-838A-066A58682CB5}"/>
              </a:ext>
            </a:extLst>
          </p:cNvPr>
          <p:cNvSpPr>
            <a:spLocks noGrp="1"/>
          </p:cNvSpPr>
          <p:nvPr/>
        </p:nvSpPr>
        <p:spPr>
          <a:xfrm>
            <a:off x="1219200" y="1615244"/>
            <a:ext cx="8294688" cy="2286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rPr lang="en-US" sz="2800" i="1"/>
              <a:t>DISPLAY </a:t>
            </a:r>
            <a:r>
              <a:rPr lang="en-US" sz="2800"/>
              <a:t>is the keyword to show output to the screen</a:t>
            </a:r>
          </a:p>
          <a:p>
            <a:pPr marL="609600" indent="-609600" eaLnBrk="1" hangingPunct="1">
              <a:buNone/>
            </a:pPr>
            <a:r>
              <a:rPr lang="en-US" sz="2800"/>
              <a:t>Sequence – lines execute in the order they appear</a:t>
            </a:r>
          </a:p>
          <a:p>
            <a:pPr marL="609600" indent="-609600" eaLnBrk="1" hangingPunct="1">
              <a:buNone/>
            </a:pPr>
            <a:r>
              <a:rPr lang="en-US" sz="2800"/>
              <a:t>String Literals – a sequence of characters</a:t>
            </a:r>
          </a:p>
        </p:txBody>
      </p:sp>
      <p:sp>
        <p:nvSpPr>
          <p:cNvPr id="8" name="TextBox 7">
            <a:extLst>
              <a:ext uri="{FF2B5EF4-FFF2-40B4-BE49-F238E27FC236}">
                <a16:creationId xmlns:a16="http://schemas.microsoft.com/office/drawing/2014/main" id="{390DDE8D-ADAF-48F8-848A-80613283780C}"/>
              </a:ext>
            </a:extLst>
          </p:cNvPr>
          <p:cNvSpPr txBox="1"/>
          <p:nvPr/>
        </p:nvSpPr>
        <p:spPr>
          <a:xfrm>
            <a:off x="1205345" y="3581400"/>
            <a:ext cx="4402029" cy="465225"/>
          </a:xfrm>
          <a:prstGeom prst="rect">
            <a:avLst/>
          </a:prstGeom>
          <a:noFill/>
        </p:spPr>
        <p:txBody>
          <a:bodyPr wrap="square">
            <a:spAutoFit/>
          </a:bodyPr>
          <a:lstStyle/>
          <a:p>
            <a:r>
              <a:rPr lang="en-US" sz="2400" baseline="0">
                <a:latin typeface="Arial" panose="020B0604020202020204" pitchFamily="34" charset="0"/>
              </a:rPr>
              <a:t>The statements </a:t>
            </a:r>
            <a:r>
              <a:rPr lang="en-US" sz="2000" baseline="0">
                <a:latin typeface="Arial" panose="020B0604020202020204" pitchFamily="34" charset="0"/>
              </a:rPr>
              <a:t>execute</a:t>
            </a:r>
            <a:r>
              <a:rPr lang="en-US" sz="2400" baseline="0">
                <a:latin typeface="Arial" panose="020B0604020202020204" pitchFamily="34" charset="0"/>
              </a:rPr>
              <a:t> in order</a:t>
            </a:r>
            <a:endParaRPr lang="en-US" sz="2400"/>
          </a:p>
        </p:txBody>
      </p:sp>
      <p:pic>
        <p:nvPicPr>
          <p:cNvPr id="4" name="Picture 3">
            <a:extLst>
              <a:ext uri="{FF2B5EF4-FFF2-40B4-BE49-F238E27FC236}">
                <a16:creationId xmlns:a16="http://schemas.microsoft.com/office/drawing/2014/main" id="{84922A04-1EE1-4007-AE1D-ACAE757A15A1}"/>
              </a:ext>
            </a:extLst>
          </p:cNvPr>
          <p:cNvPicPr>
            <a:picLocks noChangeAspect="1"/>
          </p:cNvPicPr>
          <p:nvPr/>
        </p:nvPicPr>
        <p:blipFill>
          <a:blip r:embed="rId2"/>
          <a:stretch>
            <a:fillRect/>
          </a:stretch>
        </p:blipFill>
        <p:spPr>
          <a:xfrm>
            <a:off x="1205345" y="4191000"/>
            <a:ext cx="3823855" cy="1313803"/>
          </a:xfrm>
          <a:prstGeom prst="rect">
            <a:avLst/>
          </a:prstGeom>
        </p:spPr>
      </p:pic>
      <p:sp>
        <p:nvSpPr>
          <p:cNvPr id="10" name="TextBox 9">
            <a:extLst>
              <a:ext uri="{FF2B5EF4-FFF2-40B4-BE49-F238E27FC236}">
                <a16:creationId xmlns:a16="http://schemas.microsoft.com/office/drawing/2014/main" id="{DB0A6274-317D-4C7E-9E46-972C07704FA6}"/>
              </a:ext>
            </a:extLst>
          </p:cNvPr>
          <p:cNvSpPr txBox="1"/>
          <p:nvPr/>
        </p:nvSpPr>
        <p:spPr>
          <a:xfrm>
            <a:off x="5789108" y="3613957"/>
            <a:ext cx="3320256" cy="400110"/>
          </a:xfrm>
          <a:prstGeom prst="rect">
            <a:avLst/>
          </a:prstGeom>
          <a:noFill/>
        </p:spPr>
        <p:txBody>
          <a:bodyPr wrap="square">
            <a:spAutoFit/>
          </a:bodyPr>
          <a:lstStyle/>
          <a:p>
            <a:r>
              <a:rPr lang="en-US" sz="2000" baseline="0">
                <a:latin typeface="Arial" panose="020B0604020202020204" pitchFamily="34" charset="0"/>
              </a:rPr>
              <a:t> Output of Program 2-1</a:t>
            </a:r>
          </a:p>
        </p:txBody>
      </p:sp>
      <p:pic>
        <p:nvPicPr>
          <p:cNvPr id="11" name="Picture 10">
            <a:extLst>
              <a:ext uri="{FF2B5EF4-FFF2-40B4-BE49-F238E27FC236}">
                <a16:creationId xmlns:a16="http://schemas.microsoft.com/office/drawing/2014/main" id="{182DBB4F-608D-4DA3-8275-D33EBD56DA03}"/>
              </a:ext>
            </a:extLst>
          </p:cNvPr>
          <p:cNvPicPr>
            <a:picLocks noChangeAspect="1"/>
          </p:cNvPicPr>
          <p:nvPr/>
        </p:nvPicPr>
        <p:blipFill>
          <a:blip r:embed="rId3"/>
          <a:stretch>
            <a:fillRect/>
          </a:stretch>
        </p:blipFill>
        <p:spPr>
          <a:xfrm>
            <a:off x="5366544" y="4209165"/>
            <a:ext cx="3556853" cy="1973377"/>
          </a:xfrm>
          <a:prstGeom prst="rect">
            <a:avLst/>
          </a:prstGeom>
        </p:spPr>
      </p:pic>
    </p:spTree>
    <p:extLst>
      <p:ext uri="{BB962C8B-B14F-4D97-AF65-F5344CB8AC3E}">
        <p14:creationId xmlns:p14="http://schemas.microsoft.com/office/powerpoint/2010/main" val="2670117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r>
              <a:rPr lang="en-US"/>
              <a:t>Output, Input, and Variables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a:p>
            <a:endParaRPr lang="en-US">
              <a:solidFill>
                <a:schemeClr val="tx1">
                  <a:lumMod val="65000"/>
                  <a:lumOff val="35000"/>
                </a:schemeClr>
              </a:solidFill>
            </a:endParaRPr>
          </a:p>
        </p:txBody>
      </p:sp>
      <p:sp>
        <p:nvSpPr>
          <p:cNvPr id="9" name="Rectangle 8">
            <a:extLst>
              <a:ext uri="{FF2B5EF4-FFF2-40B4-BE49-F238E27FC236}">
                <a16:creationId xmlns:a16="http://schemas.microsoft.com/office/drawing/2014/main" id="{84B21E16-E9B2-4789-8911-8F4BA27251C8}"/>
              </a:ext>
            </a:extLst>
          </p:cNvPr>
          <p:cNvSpPr>
            <a:spLocks noGrp="1"/>
          </p:cNvSpPr>
          <p:nvPr/>
        </p:nvSpPr>
        <p:spPr>
          <a:xfrm>
            <a:off x="1409700" y="1615244"/>
            <a:ext cx="6629400"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rPr sz="2800" i="1"/>
              <a:t>I</a:t>
            </a:r>
            <a:r>
              <a:rPr lang="en-US" sz="2800" i="1"/>
              <a:t>NPUT </a:t>
            </a:r>
            <a:r>
              <a:rPr sz="2800"/>
              <a:t>is the keyword to take values from the user of the program</a:t>
            </a:r>
          </a:p>
          <a:p>
            <a:pPr marL="609600" indent="-609600" eaLnBrk="1" hangingPunct="1">
              <a:buNone/>
            </a:pPr>
            <a:r>
              <a:rPr sz="2800"/>
              <a:t>It is usually stored in </a:t>
            </a:r>
            <a:r>
              <a:rPr sz="2800" i="1"/>
              <a:t>variables</a:t>
            </a:r>
          </a:p>
          <a:p>
            <a:pPr marL="609600" indent="-609600" eaLnBrk="1" hangingPunct="1">
              <a:buNone/>
            </a:pPr>
            <a:endParaRPr sz="2800" i="1"/>
          </a:p>
        </p:txBody>
      </p:sp>
      <p:pic>
        <p:nvPicPr>
          <p:cNvPr id="12" name="Picture 11" descr="prg02_02">
            <a:extLst>
              <a:ext uri="{FF2B5EF4-FFF2-40B4-BE49-F238E27FC236}">
                <a16:creationId xmlns:a16="http://schemas.microsoft.com/office/drawing/2014/main" id="{45D982B8-37F1-4E02-9682-D556B3DF8D1D}"/>
              </a:ext>
            </a:extLst>
          </p:cNvPr>
          <p:cNvPicPr>
            <a:picLocks noChangeAspect="1"/>
          </p:cNvPicPr>
          <p:nvPr/>
        </p:nvPicPr>
        <p:blipFill>
          <a:blip r:embed="rId2"/>
          <a:stretch>
            <a:fillRect/>
          </a:stretch>
        </p:blipFill>
        <p:spPr>
          <a:xfrm>
            <a:off x="693737" y="3297849"/>
            <a:ext cx="8061325" cy="2868613"/>
          </a:xfrm>
          <a:prstGeom prst="rect">
            <a:avLst/>
          </a:prstGeom>
          <a:noFill/>
          <a:ln w="9525">
            <a:noFill/>
          </a:ln>
        </p:spPr>
      </p:pic>
    </p:spTree>
    <p:extLst>
      <p:ext uri="{BB962C8B-B14F-4D97-AF65-F5344CB8AC3E}">
        <p14:creationId xmlns:p14="http://schemas.microsoft.com/office/powerpoint/2010/main" val="578836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r>
              <a:rPr lang="en-US"/>
              <a:t>Output, Input, and Variables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a:p>
            <a:endParaRPr lang="en-US">
              <a:solidFill>
                <a:schemeClr val="tx1">
                  <a:lumMod val="65000"/>
                  <a:lumOff val="35000"/>
                </a:schemeClr>
              </a:solidFill>
            </a:endParaRPr>
          </a:p>
        </p:txBody>
      </p:sp>
      <p:sp>
        <p:nvSpPr>
          <p:cNvPr id="6" name="Rectangle 5">
            <a:extLst>
              <a:ext uri="{FF2B5EF4-FFF2-40B4-BE49-F238E27FC236}">
                <a16:creationId xmlns:a16="http://schemas.microsoft.com/office/drawing/2014/main" id="{6E60EB81-040C-4014-AAE0-7A8D51BAD49E}"/>
              </a:ext>
            </a:extLst>
          </p:cNvPr>
          <p:cNvSpPr>
            <a:spLocks noGrp="1"/>
          </p:cNvSpPr>
          <p:nvPr/>
        </p:nvSpPr>
        <p:spPr>
          <a:xfrm>
            <a:off x="990600" y="1636026"/>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t>Programmers can define variable names following certain rules</a:t>
            </a:r>
          </a:p>
          <a:p>
            <a:pPr marL="990600" lvl="1" indent="-533400" eaLnBrk="1" hangingPunct="1"/>
            <a:r>
              <a:t>Must be one word, no spaces</a:t>
            </a:r>
          </a:p>
          <a:p>
            <a:pPr marL="990600" lvl="1" indent="-533400" eaLnBrk="1" hangingPunct="1"/>
            <a:r>
              <a:t>Generally, punctuation characters are avoided</a:t>
            </a:r>
          </a:p>
          <a:p>
            <a:pPr marL="990600" lvl="1" indent="-533400" eaLnBrk="1" hangingPunct="1"/>
            <a:r>
              <a:t>Generally, the first character cannot be a number</a:t>
            </a:r>
          </a:p>
          <a:p>
            <a:pPr marL="990600" lvl="1" indent="-533400" eaLnBrk="1" hangingPunct="1"/>
            <a:r>
              <a:t>Name a variable something that indicates what may be stored in it</a:t>
            </a:r>
          </a:p>
          <a:p>
            <a:pPr marL="609600" indent="-609600" eaLnBrk="1" hangingPunct="1">
              <a:buNone/>
            </a:pPr>
            <a:r>
              <a:t>camelCase is popular naming convention</a:t>
            </a:r>
          </a:p>
          <a:p>
            <a:pPr marL="609600" indent="-609600" eaLnBrk="1" hangingPunct="1"/>
            <a:endParaRPr/>
          </a:p>
        </p:txBody>
      </p:sp>
    </p:spTree>
    <p:extLst>
      <p:ext uri="{BB962C8B-B14F-4D97-AF65-F5344CB8AC3E}">
        <p14:creationId xmlns:p14="http://schemas.microsoft.com/office/powerpoint/2010/main" val="3463307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B9E4FBE-EA2F-4FC6-9B74-29CFD4BCEB52}"/>
              </a:ext>
            </a:extLst>
          </p:cNvPr>
          <p:cNvSpPr>
            <a:spLocks noGrp="1"/>
          </p:cNvSpPr>
          <p:nvPr>
            <p:ph type="title"/>
          </p:nvPr>
        </p:nvSpPr>
        <p:spPr>
          <a:xfrm>
            <a:off x="2971800" y="838200"/>
            <a:ext cx="6019800" cy="742950"/>
          </a:xfrm>
        </p:spPr>
        <p:txBody>
          <a:bodyPr>
            <a:normAutofit fontScale="90000"/>
          </a:bodyPr>
          <a:lstStyle/>
          <a:p>
            <a:pPr eaLnBrk="1" hangingPunct="1">
              <a:defRPr/>
            </a:pPr>
            <a:r>
              <a:rPr lang="en-US">
                <a:solidFill>
                  <a:schemeClr val="tx1"/>
                </a:solidFill>
              </a:rPr>
              <a:t>Variables, Constants and Literals </a:t>
            </a:r>
          </a:p>
        </p:txBody>
      </p:sp>
      <p:sp>
        <p:nvSpPr>
          <p:cNvPr id="24579" name="Content Placeholder 2">
            <a:extLst>
              <a:ext uri="{FF2B5EF4-FFF2-40B4-BE49-F238E27FC236}">
                <a16:creationId xmlns:a16="http://schemas.microsoft.com/office/drawing/2014/main" id="{EBFDEC18-1AC6-41F6-9A11-D6B84CF8B2C1}"/>
              </a:ext>
            </a:extLst>
          </p:cNvPr>
          <p:cNvSpPr>
            <a:spLocks noGrp="1"/>
          </p:cNvSpPr>
          <p:nvPr>
            <p:ph idx="1"/>
          </p:nvPr>
        </p:nvSpPr>
        <p:spPr>
          <a:xfrm>
            <a:off x="1143000" y="1600200"/>
            <a:ext cx="7715250" cy="4926013"/>
          </a:xfrm>
        </p:spPr>
        <p:txBody>
          <a:bodyPr>
            <a:normAutofit lnSpcReduction="10000"/>
          </a:bodyPr>
          <a:lstStyle/>
          <a:p>
            <a:pPr eaLnBrk="1" hangingPunct="1"/>
            <a:r>
              <a:rPr lang="en-US" altLang="en-US">
                <a:solidFill>
                  <a:srgbClr val="0079B8"/>
                </a:solidFill>
                <a:latin typeface="Open Sans" panose="020B0606030504020204" pitchFamily="34" charset="0"/>
              </a:rPr>
              <a:t>Variable : </a:t>
            </a:r>
          </a:p>
          <a:p>
            <a:pPr lvl="1" eaLnBrk="1" hangingPunct="1"/>
            <a:r>
              <a:rPr lang="en-US" altLang="en-US" sz="2400">
                <a:solidFill>
                  <a:srgbClr val="0079B8"/>
                </a:solidFill>
                <a:latin typeface="Open Sans" panose="020B0606030504020204" pitchFamily="34" charset="0"/>
              </a:rPr>
              <a:t>A collection of memory cells designed to store a particular data item </a:t>
            </a:r>
          </a:p>
          <a:p>
            <a:pPr lvl="1" eaLnBrk="1" hangingPunct="1"/>
            <a:r>
              <a:rPr lang="en-US" altLang="en-US" sz="2400">
                <a:solidFill>
                  <a:srgbClr val="0079B8"/>
                </a:solidFill>
                <a:latin typeface="Open Sans" panose="020B0606030504020204" pitchFamily="34" charset="0"/>
              </a:rPr>
              <a:t>It is called a </a:t>
            </a:r>
            <a:r>
              <a:rPr lang="en-US" altLang="en-US" sz="2400" i="1">
                <a:solidFill>
                  <a:srgbClr val="0079B8"/>
                </a:solidFill>
                <a:latin typeface="Open Sans" panose="020B0606030504020204" pitchFamily="34" charset="0"/>
              </a:rPr>
              <a:t>variable</a:t>
            </a:r>
            <a:r>
              <a:rPr lang="en-US" altLang="en-US" sz="2400">
                <a:solidFill>
                  <a:srgbClr val="0079B8"/>
                </a:solidFill>
                <a:latin typeface="Open Sans" panose="020B0606030504020204" pitchFamily="34" charset="0"/>
              </a:rPr>
              <a:t> because the value stored in those memory cells may change pr vary as program executes </a:t>
            </a:r>
          </a:p>
          <a:p>
            <a:pPr eaLnBrk="1" hangingPunct="1"/>
            <a:r>
              <a:rPr lang="en-US" altLang="en-US">
                <a:solidFill>
                  <a:srgbClr val="0079B8"/>
                </a:solidFill>
                <a:latin typeface="Open Sans" panose="020B0606030504020204" pitchFamily="34" charset="0"/>
              </a:rPr>
              <a:t>Constant : </a:t>
            </a:r>
          </a:p>
          <a:p>
            <a:pPr lvl="1" eaLnBrk="1" hangingPunct="1"/>
            <a:r>
              <a:rPr lang="en-US" altLang="en-US" sz="2400">
                <a:solidFill>
                  <a:srgbClr val="0079B8"/>
                </a:solidFill>
                <a:latin typeface="Open Sans" panose="020B0606030504020204" pitchFamily="34" charset="0"/>
              </a:rPr>
              <a:t>A data item with a name and a value that remain the same during the execution of the program </a:t>
            </a:r>
          </a:p>
          <a:p>
            <a:pPr eaLnBrk="1" hangingPunct="1"/>
            <a:r>
              <a:rPr lang="en-US" altLang="en-US">
                <a:solidFill>
                  <a:srgbClr val="0079B8"/>
                </a:solidFill>
                <a:latin typeface="Open Sans" panose="020B0606030504020204" pitchFamily="34" charset="0"/>
              </a:rPr>
              <a:t>Literal : </a:t>
            </a:r>
          </a:p>
          <a:p>
            <a:pPr lvl="1" eaLnBrk="1" hangingPunct="1"/>
            <a:r>
              <a:rPr lang="en-US" altLang="en-US" sz="2400">
                <a:solidFill>
                  <a:srgbClr val="0079B8"/>
                </a:solidFill>
                <a:latin typeface="Open Sans" panose="020B0606030504020204" pitchFamily="34" charset="0"/>
              </a:rPr>
              <a:t>A constant whose name is the written representations of its value</a:t>
            </a:r>
            <a:r>
              <a:rPr lang="en-US" altLang="en-US" sz="2400">
                <a:solidFill>
                  <a:srgbClr val="000000"/>
                </a:solidFill>
                <a:latin typeface="Open Sans" panose="020B0606030504020204" pitchFamily="34"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E6F81C77-A6A9-46DD-A1D8-6B5A217723F3}"/>
              </a:ext>
            </a:extLst>
          </p:cNvPr>
          <p:cNvSpPr>
            <a:spLocks noGrp="1"/>
          </p:cNvSpPr>
          <p:nvPr>
            <p:ph type="title"/>
          </p:nvPr>
        </p:nvSpPr>
        <p:spPr>
          <a:xfrm>
            <a:off x="3124200" y="762000"/>
            <a:ext cx="5457825" cy="923925"/>
          </a:xfrm>
        </p:spPr>
        <p:txBody>
          <a:bodyPr/>
          <a:lstStyle/>
          <a:p>
            <a:pPr eaLnBrk="1" hangingPunct="1"/>
            <a:r>
              <a:rPr lang="en-US" altLang="en-US">
                <a:solidFill>
                  <a:schemeClr val="tx1"/>
                </a:solidFill>
                <a:latin typeface="Open Sans" panose="020B0606030504020204" pitchFamily="34" charset="0"/>
              </a:rPr>
              <a:t>Data Types </a:t>
            </a:r>
          </a:p>
        </p:txBody>
      </p:sp>
      <p:sp>
        <p:nvSpPr>
          <p:cNvPr id="25603" name="Content Placeholder 2">
            <a:extLst>
              <a:ext uri="{FF2B5EF4-FFF2-40B4-BE49-F238E27FC236}">
                <a16:creationId xmlns:a16="http://schemas.microsoft.com/office/drawing/2014/main" id="{406924E4-6057-48C4-9CCB-A4D06D5EAC72}"/>
              </a:ext>
            </a:extLst>
          </p:cNvPr>
          <p:cNvSpPr>
            <a:spLocks noGrp="1"/>
          </p:cNvSpPr>
          <p:nvPr>
            <p:ph idx="1"/>
          </p:nvPr>
        </p:nvSpPr>
        <p:spPr>
          <a:xfrm>
            <a:off x="1143000" y="1643063"/>
            <a:ext cx="7515225" cy="4883150"/>
          </a:xfrm>
        </p:spPr>
        <p:txBody>
          <a:bodyPr/>
          <a:lstStyle/>
          <a:p>
            <a:pPr eaLnBrk="1" hangingPunct="1"/>
            <a:r>
              <a:rPr lang="en-US" altLang="en-US" sz="2400">
                <a:solidFill>
                  <a:srgbClr val="0081BD"/>
                </a:solidFill>
                <a:latin typeface="Open Sans" panose="020B0606030504020204" pitchFamily="34" charset="0"/>
              </a:rPr>
              <a:t>Data Types : </a:t>
            </a:r>
          </a:p>
          <a:p>
            <a:pPr lvl="1" eaLnBrk="1" hangingPunct="1"/>
            <a:r>
              <a:rPr lang="en-US" altLang="en-US" sz="2400">
                <a:solidFill>
                  <a:srgbClr val="0081BD"/>
                </a:solidFill>
                <a:latin typeface="Open Sans" panose="020B0606030504020204" pitchFamily="34" charset="0"/>
              </a:rPr>
              <a:t>Elementary Data Items :</a:t>
            </a:r>
          </a:p>
          <a:p>
            <a:pPr lvl="2" eaLnBrk="1" hangingPunct="1"/>
            <a:r>
              <a:rPr lang="en-US" altLang="en-US" sz="2400">
                <a:solidFill>
                  <a:srgbClr val="0081BD"/>
                </a:solidFill>
                <a:latin typeface="Open Sans" panose="020B0606030504020204" pitchFamily="34" charset="0"/>
              </a:rPr>
              <a:t>Integer </a:t>
            </a:r>
          </a:p>
          <a:p>
            <a:pPr lvl="2" eaLnBrk="1" hangingPunct="1"/>
            <a:r>
              <a:rPr lang="en-US" altLang="en-US" sz="2400">
                <a:solidFill>
                  <a:srgbClr val="0081BD"/>
                </a:solidFill>
                <a:latin typeface="Open Sans" panose="020B0606030504020204" pitchFamily="34" charset="0"/>
              </a:rPr>
              <a:t>Real </a:t>
            </a:r>
          </a:p>
          <a:p>
            <a:pPr lvl="2" eaLnBrk="1" hangingPunct="1"/>
            <a:r>
              <a:rPr lang="en-US" altLang="en-US" sz="2400">
                <a:solidFill>
                  <a:srgbClr val="0081BD"/>
                </a:solidFill>
                <a:latin typeface="Open Sans" panose="020B0606030504020204" pitchFamily="34" charset="0"/>
              </a:rPr>
              <a:t>Character </a:t>
            </a:r>
          </a:p>
          <a:p>
            <a:pPr lvl="2" eaLnBrk="1" hangingPunct="1"/>
            <a:r>
              <a:rPr lang="en-US" altLang="en-US" sz="2400">
                <a:solidFill>
                  <a:srgbClr val="0081BD"/>
                </a:solidFill>
                <a:latin typeface="Open Sans" panose="020B0606030504020204" pitchFamily="34" charset="0"/>
              </a:rPr>
              <a:t>Boolean </a:t>
            </a:r>
          </a:p>
          <a:p>
            <a:pPr lvl="1" eaLnBrk="1" hangingPunct="1"/>
            <a:r>
              <a:rPr lang="en-US" altLang="en-US" sz="2400">
                <a:solidFill>
                  <a:srgbClr val="0081BD"/>
                </a:solidFill>
                <a:latin typeface="Open Sans" panose="020B0606030504020204" pitchFamily="34" charset="0"/>
              </a:rPr>
              <a:t>Data Structures</a:t>
            </a:r>
          </a:p>
          <a:p>
            <a:pPr lvl="2" eaLnBrk="1" hangingPunct="1"/>
            <a:r>
              <a:rPr lang="en-US" altLang="en-US" sz="2400">
                <a:solidFill>
                  <a:srgbClr val="0081BD"/>
                </a:solidFill>
                <a:latin typeface="Open Sans" panose="020B0606030504020204" pitchFamily="34" charset="0"/>
              </a:rPr>
              <a:t>Record </a:t>
            </a:r>
          </a:p>
          <a:p>
            <a:pPr lvl="2" eaLnBrk="1" hangingPunct="1"/>
            <a:r>
              <a:rPr lang="en-US" altLang="en-US" sz="2400">
                <a:solidFill>
                  <a:srgbClr val="0081BD"/>
                </a:solidFill>
                <a:latin typeface="Open Sans" panose="020B0606030504020204" pitchFamily="34" charset="0"/>
              </a:rPr>
              <a:t>File </a:t>
            </a:r>
          </a:p>
          <a:p>
            <a:pPr lvl="2" eaLnBrk="1" hangingPunct="1"/>
            <a:r>
              <a:rPr lang="en-US" altLang="en-US" sz="2400">
                <a:solidFill>
                  <a:srgbClr val="0081BD"/>
                </a:solidFill>
                <a:latin typeface="Open Sans" panose="020B0606030504020204" pitchFamily="34" charset="0"/>
              </a:rPr>
              <a:t>Array </a:t>
            </a:r>
          </a:p>
          <a:p>
            <a:pPr lvl="2" eaLnBrk="1" hangingPunct="1"/>
            <a:r>
              <a:rPr lang="en-US" altLang="en-US" sz="2400">
                <a:solidFill>
                  <a:srgbClr val="0081BD"/>
                </a:solidFill>
                <a:latin typeface="Open Sans" panose="020B0606030504020204" pitchFamily="34" charset="0"/>
              </a:rPr>
              <a:t>String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F28E67B0-CD70-4ADC-AA2D-452F2573974D}"/>
              </a:ext>
            </a:extLst>
          </p:cNvPr>
          <p:cNvSpPr>
            <a:spLocks noGrp="1"/>
          </p:cNvSpPr>
          <p:nvPr>
            <p:ph type="title"/>
          </p:nvPr>
        </p:nvSpPr>
        <p:spPr>
          <a:xfrm>
            <a:off x="3048000" y="762000"/>
            <a:ext cx="5686425" cy="838200"/>
          </a:xfrm>
        </p:spPr>
        <p:txBody>
          <a:bodyPr/>
          <a:lstStyle/>
          <a:p>
            <a:pPr eaLnBrk="1" hangingPunct="1"/>
            <a:r>
              <a:rPr lang="en-US" altLang="en-US">
                <a:solidFill>
                  <a:schemeClr val="tx1"/>
                </a:solidFill>
                <a:latin typeface="Open Sans" panose="020B0606030504020204" pitchFamily="34" charset="0"/>
              </a:rPr>
              <a:t>Meaningful Name </a:t>
            </a:r>
          </a:p>
        </p:txBody>
      </p:sp>
      <p:sp>
        <p:nvSpPr>
          <p:cNvPr id="29699" name="Content Placeholder 2">
            <a:extLst>
              <a:ext uri="{FF2B5EF4-FFF2-40B4-BE49-F238E27FC236}">
                <a16:creationId xmlns:a16="http://schemas.microsoft.com/office/drawing/2014/main" id="{D5368AE2-06E5-4349-9B8E-CD4ABD107005}"/>
              </a:ext>
            </a:extLst>
          </p:cNvPr>
          <p:cNvSpPr>
            <a:spLocks noGrp="1"/>
          </p:cNvSpPr>
          <p:nvPr>
            <p:ph idx="1"/>
          </p:nvPr>
        </p:nvSpPr>
        <p:spPr>
          <a:xfrm>
            <a:off x="1219200" y="1600200"/>
            <a:ext cx="7439025" cy="4038600"/>
          </a:xfrm>
        </p:spPr>
        <p:txBody>
          <a:bodyPr/>
          <a:lstStyle/>
          <a:p>
            <a:pPr eaLnBrk="1" hangingPunct="1"/>
            <a:r>
              <a:rPr lang="en-US" altLang="en-US" sz="2800">
                <a:solidFill>
                  <a:srgbClr val="0081BD"/>
                </a:solidFill>
                <a:latin typeface="Open Sans" panose="020B0606030504020204" pitchFamily="34" charset="0"/>
              </a:rPr>
              <a:t>When designing a solution algorithm, a programmer must introduce some unique name, which will be used to represent the variables or objects in the problem. The name itself should be transparent enough to adequate describe the variable  </a:t>
            </a:r>
          </a:p>
          <a:p>
            <a:pPr eaLnBrk="1" hangingPunct="1"/>
            <a:r>
              <a:rPr lang="en-US" altLang="en-US" sz="2800">
                <a:solidFill>
                  <a:srgbClr val="0081BD"/>
                </a:solidFill>
                <a:latin typeface="Open Sans" panose="020B0606030504020204" pitchFamily="34" charset="0"/>
              </a:rPr>
              <a:t>All names should be meaningful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r>
              <a:rPr lang="en-US"/>
              <a:t>Output, Input, and Variables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a:p>
            <a:endParaRPr lang="en-US">
              <a:solidFill>
                <a:schemeClr val="tx1">
                  <a:lumMod val="65000"/>
                  <a:lumOff val="35000"/>
                </a:schemeClr>
              </a:solidFill>
            </a:endParaRPr>
          </a:p>
        </p:txBody>
      </p:sp>
      <p:sp>
        <p:nvSpPr>
          <p:cNvPr id="6" name="Rectangle 5">
            <a:extLst>
              <a:ext uri="{FF2B5EF4-FFF2-40B4-BE49-F238E27FC236}">
                <a16:creationId xmlns:a16="http://schemas.microsoft.com/office/drawing/2014/main" id="{6E60EB81-040C-4014-AAE0-7A8D51BAD49E}"/>
              </a:ext>
            </a:extLst>
          </p:cNvPr>
          <p:cNvSpPr>
            <a:spLocks noGrp="1"/>
          </p:cNvSpPr>
          <p:nvPr/>
        </p:nvSpPr>
        <p:spPr>
          <a:xfrm>
            <a:off x="990600" y="1636026"/>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rPr lang="en-US"/>
              <a:t>IPO Charts</a:t>
            </a:r>
            <a:endParaRPr/>
          </a:p>
          <a:p>
            <a:pPr marL="0" indent="0" eaLnBrk="1" hangingPunct="1">
              <a:buNone/>
            </a:pPr>
            <a:endParaRPr/>
          </a:p>
        </p:txBody>
      </p:sp>
      <p:pic>
        <p:nvPicPr>
          <p:cNvPr id="4" name="Picture 3">
            <a:extLst>
              <a:ext uri="{FF2B5EF4-FFF2-40B4-BE49-F238E27FC236}">
                <a16:creationId xmlns:a16="http://schemas.microsoft.com/office/drawing/2014/main" id="{DC023A1F-C114-4585-9222-5F146100D425}"/>
              </a:ext>
            </a:extLst>
          </p:cNvPr>
          <p:cNvPicPr>
            <a:picLocks noChangeAspect="1"/>
          </p:cNvPicPr>
          <p:nvPr/>
        </p:nvPicPr>
        <p:blipFill>
          <a:blip r:embed="rId2"/>
          <a:stretch>
            <a:fillRect/>
          </a:stretch>
        </p:blipFill>
        <p:spPr>
          <a:xfrm>
            <a:off x="1525044" y="2286000"/>
            <a:ext cx="6398711" cy="3541778"/>
          </a:xfrm>
          <a:prstGeom prst="rect">
            <a:avLst/>
          </a:prstGeom>
        </p:spPr>
      </p:pic>
    </p:spTree>
    <p:extLst>
      <p:ext uri="{BB962C8B-B14F-4D97-AF65-F5344CB8AC3E}">
        <p14:creationId xmlns:p14="http://schemas.microsoft.com/office/powerpoint/2010/main" val="502406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r>
              <a:rPr lang="en-US"/>
              <a:t>Output, Input, and Variables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a:p>
            <a:endParaRPr lang="en-US">
              <a:solidFill>
                <a:schemeClr val="tx1">
                  <a:lumMod val="65000"/>
                  <a:lumOff val="35000"/>
                </a:schemeClr>
              </a:solidFill>
            </a:endParaRP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636026"/>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rPr lang="en-US"/>
              <a:t>Strings and Literals</a:t>
            </a:r>
          </a:p>
          <a:p>
            <a:r>
              <a:rPr lang="en-US"/>
              <a:t>String appear in actual code</a:t>
            </a:r>
          </a:p>
          <a:p>
            <a:r>
              <a:rPr lang="en-US"/>
              <a:t>Usually enclosed in double quote mark</a:t>
            </a:r>
            <a:endParaRPr/>
          </a:p>
        </p:txBody>
      </p:sp>
      <p:pic>
        <p:nvPicPr>
          <p:cNvPr id="8" name="Picture 7">
            <a:extLst>
              <a:ext uri="{FF2B5EF4-FFF2-40B4-BE49-F238E27FC236}">
                <a16:creationId xmlns:a16="http://schemas.microsoft.com/office/drawing/2014/main" id="{722A1080-F716-48A0-A463-BD86A5B2EBD0}"/>
              </a:ext>
            </a:extLst>
          </p:cNvPr>
          <p:cNvPicPr>
            <a:picLocks noChangeAspect="1"/>
          </p:cNvPicPr>
          <p:nvPr/>
        </p:nvPicPr>
        <p:blipFill>
          <a:blip r:embed="rId2"/>
          <a:stretch>
            <a:fillRect/>
          </a:stretch>
        </p:blipFill>
        <p:spPr>
          <a:xfrm>
            <a:off x="1447800" y="3429000"/>
            <a:ext cx="4416895" cy="1219200"/>
          </a:xfrm>
          <a:prstGeom prst="rect">
            <a:avLst/>
          </a:prstGeom>
        </p:spPr>
      </p:pic>
    </p:spTree>
    <p:extLst>
      <p:ext uri="{BB962C8B-B14F-4D97-AF65-F5344CB8AC3E}">
        <p14:creationId xmlns:p14="http://schemas.microsoft.com/office/powerpoint/2010/main" val="212834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828800"/>
            <a:ext cx="7453064" cy="4492352"/>
          </a:xfrm>
        </p:spPr>
        <p:txBody>
          <a:bodyPr>
            <a:normAutofit/>
          </a:bodyPr>
          <a:lstStyle/>
          <a:p>
            <a:pPr algn="ctr"/>
            <a:br>
              <a:rPr lang="en-US" sz="2400"/>
            </a:br>
            <a:r>
              <a:rPr lang="en-US" sz="2400"/>
              <a:t>These slides have been adapted from:</a:t>
            </a:r>
            <a:br>
              <a:rPr lang="en-US" sz="2400"/>
            </a:br>
            <a:br>
              <a:rPr lang="en-US" sz="2400"/>
            </a:br>
            <a:r>
              <a:rPr lang="en-US" sz="2400"/>
              <a:t>Gaddis, T. (2019). Starting Out with Programming Logic and Design</a:t>
            </a:r>
            <a:r>
              <a:rPr lang="id-ID" sz="2400"/>
              <a:t> </a:t>
            </a:r>
            <a:r>
              <a:rPr lang="en-US" sz="2400"/>
              <a:t>5</a:t>
            </a:r>
            <a:r>
              <a:rPr lang="id-ID" sz="2400" baseline="30000"/>
              <a:t>th. </a:t>
            </a:r>
            <a:br>
              <a:rPr lang="id-ID" sz="2400" baseline="30000"/>
            </a:br>
            <a:r>
              <a:rPr lang="en-US" sz="2400"/>
              <a:t>ISBN: </a:t>
            </a:r>
            <a:r>
              <a:rPr lang="id-ID" sz="2400"/>
              <a:t>978-0-13-480115-5</a:t>
            </a:r>
            <a:br>
              <a:rPr lang="id-ID" sz="2400"/>
            </a:br>
            <a:br>
              <a:rPr lang="en-US" sz="2400"/>
            </a:br>
            <a:br>
              <a:rPr lang="en-US" sz="2400"/>
            </a:br>
            <a:r>
              <a:rPr lang="en-US" sz="2400"/>
              <a:t>Chapter 2</a:t>
            </a:r>
            <a:br>
              <a:rPr lang="en-US" sz="2400"/>
            </a:br>
            <a:endParaRPr lang="id-ID"/>
          </a:p>
        </p:txBody>
      </p:sp>
      <p:sp>
        <p:nvSpPr>
          <p:cNvPr id="5" name="TextBox 4"/>
          <p:cNvSpPr txBox="1"/>
          <p:nvPr/>
        </p:nvSpPr>
        <p:spPr>
          <a:xfrm>
            <a:off x="3048000" y="816114"/>
            <a:ext cx="4169668" cy="707886"/>
          </a:xfrm>
          <a:prstGeom prst="rect">
            <a:avLst/>
          </a:prstGeom>
          <a:noFill/>
        </p:spPr>
        <p:txBody>
          <a:bodyPr wrap="none" rtlCol="0">
            <a:spAutoFit/>
          </a:bodyPr>
          <a:lstStyle/>
          <a:p>
            <a:r>
              <a:rPr lang="en-US" sz="4000" b="1"/>
              <a:t>Acknowledgement</a:t>
            </a:r>
          </a:p>
        </p:txBody>
      </p:sp>
    </p:spTree>
    <p:extLst>
      <p:ext uri="{BB962C8B-B14F-4D97-AF65-F5344CB8AC3E}">
        <p14:creationId xmlns:p14="http://schemas.microsoft.com/office/powerpoint/2010/main" val="994908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r>
              <a:rPr lang="en-US"/>
              <a:t>Output, Input, and Variables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a:p>
            <a:endParaRPr lang="en-US">
              <a:solidFill>
                <a:schemeClr val="tx1">
                  <a:lumMod val="65000"/>
                  <a:lumOff val="35000"/>
                </a:schemeClr>
              </a:solidFill>
            </a:endParaRP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rPr lang="en-US"/>
              <a:t>Variable Assignment &amp; Calculations</a:t>
            </a:r>
          </a:p>
          <a:p>
            <a:r>
              <a:rPr lang="en-US"/>
              <a:t>Variable assignment can come from user input and also can be set through an assignment statement </a:t>
            </a:r>
          </a:p>
          <a:p>
            <a:pPr marL="0" indent="0">
              <a:buNone/>
            </a:pPr>
            <a:r>
              <a:rPr lang="en-US"/>
              <a:t>             set price = 20 or set price to 20</a:t>
            </a:r>
          </a:p>
          <a:p>
            <a:pPr marL="0" indent="0">
              <a:buNone/>
            </a:pPr>
            <a:endParaRPr lang="en-US"/>
          </a:p>
          <a:p>
            <a:pPr marL="609600" indent="-609600" eaLnBrk="1" hangingPunct="1">
              <a:buNone/>
            </a:pPr>
            <a:endParaRPr/>
          </a:p>
        </p:txBody>
      </p:sp>
      <p:pic>
        <p:nvPicPr>
          <p:cNvPr id="3" name="Picture 2">
            <a:extLst>
              <a:ext uri="{FF2B5EF4-FFF2-40B4-BE49-F238E27FC236}">
                <a16:creationId xmlns:a16="http://schemas.microsoft.com/office/drawing/2014/main" id="{B30C196A-2660-45BC-8BF8-B234F22D0136}"/>
              </a:ext>
            </a:extLst>
          </p:cNvPr>
          <p:cNvPicPr>
            <a:picLocks noChangeAspect="1"/>
          </p:cNvPicPr>
          <p:nvPr/>
        </p:nvPicPr>
        <p:blipFill>
          <a:blip r:embed="rId2"/>
          <a:stretch>
            <a:fillRect/>
          </a:stretch>
        </p:blipFill>
        <p:spPr>
          <a:xfrm>
            <a:off x="806248" y="4130841"/>
            <a:ext cx="7836303" cy="2387723"/>
          </a:xfrm>
          <a:prstGeom prst="rect">
            <a:avLst/>
          </a:prstGeom>
        </p:spPr>
      </p:pic>
    </p:spTree>
    <p:extLst>
      <p:ext uri="{BB962C8B-B14F-4D97-AF65-F5344CB8AC3E}">
        <p14:creationId xmlns:p14="http://schemas.microsoft.com/office/powerpoint/2010/main" val="1122537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r>
              <a:rPr lang="en-US"/>
              <a:t>Output, Input, and Variables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a:p>
            <a:endParaRPr lang="en-US">
              <a:solidFill>
                <a:schemeClr val="tx1">
                  <a:lumMod val="65000"/>
                  <a:lumOff val="35000"/>
                </a:schemeClr>
              </a:solidFill>
            </a:endParaRP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a:p>
        </p:txBody>
      </p:sp>
      <p:sp>
        <p:nvSpPr>
          <p:cNvPr id="6" name="Rectangle 5">
            <a:extLst>
              <a:ext uri="{FF2B5EF4-FFF2-40B4-BE49-F238E27FC236}">
                <a16:creationId xmlns:a16="http://schemas.microsoft.com/office/drawing/2014/main" id="{37A3442B-A30B-4AD9-8A6E-CCEB6A2534F1}"/>
              </a:ext>
            </a:extLst>
          </p:cNvPr>
          <p:cNvSpPr>
            <a:spLocks noGrp="1"/>
          </p:cNvSpPr>
          <p:nvPr/>
        </p:nvSpPr>
        <p:spPr>
          <a:xfrm>
            <a:off x="990600" y="1607127"/>
            <a:ext cx="8294688" cy="18288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rPr sz="2800"/>
              <a:t>Calculations are performed using math operators</a:t>
            </a:r>
          </a:p>
          <a:p>
            <a:pPr marL="609600" indent="-609600" eaLnBrk="1" hangingPunct="1">
              <a:buNone/>
            </a:pPr>
            <a:r>
              <a:rPr sz="2800"/>
              <a:t>The expression is normally stored in variables</a:t>
            </a:r>
          </a:p>
          <a:p>
            <a:pPr marL="609600" indent="-609600" eaLnBrk="1" hangingPunct="1">
              <a:buNone/>
            </a:pPr>
            <a:r>
              <a:rPr lang="en-US" sz="2800" i="1"/>
              <a:t>                 </a:t>
            </a:r>
            <a:r>
              <a:rPr sz="2800" i="1"/>
              <a:t>Set sale = price – discount</a:t>
            </a:r>
            <a:endParaRPr sz="2800" b="1">
              <a:solidFill>
                <a:srgbClr val="FF3300"/>
              </a:solidFill>
            </a:endParaRPr>
          </a:p>
        </p:txBody>
      </p:sp>
      <p:pic>
        <p:nvPicPr>
          <p:cNvPr id="4" name="Picture 3">
            <a:extLst>
              <a:ext uri="{FF2B5EF4-FFF2-40B4-BE49-F238E27FC236}">
                <a16:creationId xmlns:a16="http://schemas.microsoft.com/office/drawing/2014/main" id="{6BE6B39D-C115-45E4-8E52-9048D66434A1}"/>
              </a:ext>
            </a:extLst>
          </p:cNvPr>
          <p:cNvPicPr>
            <a:picLocks noChangeAspect="1"/>
          </p:cNvPicPr>
          <p:nvPr/>
        </p:nvPicPr>
        <p:blipFill>
          <a:blip r:embed="rId2"/>
          <a:stretch>
            <a:fillRect/>
          </a:stretch>
        </p:blipFill>
        <p:spPr>
          <a:xfrm>
            <a:off x="603038" y="4216284"/>
            <a:ext cx="8242724" cy="2260716"/>
          </a:xfrm>
          <a:prstGeom prst="rect">
            <a:avLst/>
          </a:prstGeom>
        </p:spPr>
      </p:pic>
      <p:sp>
        <p:nvSpPr>
          <p:cNvPr id="9" name="TextBox 8">
            <a:extLst>
              <a:ext uri="{FF2B5EF4-FFF2-40B4-BE49-F238E27FC236}">
                <a16:creationId xmlns:a16="http://schemas.microsoft.com/office/drawing/2014/main" id="{119090DE-1221-4D65-8530-36F7E55E7491}"/>
              </a:ext>
            </a:extLst>
          </p:cNvPr>
          <p:cNvSpPr txBox="1"/>
          <p:nvPr/>
        </p:nvSpPr>
        <p:spPr>
          <a:xfrm>
            <a:off x="2590800" y="3576751"/>
            <a:ext cx="4641272" cy="461665"/>
          </a:xfrm>
          <a:prstGeom prst="rect">
            <a:avLst/>
          </a:prstGeom>
          <a:noFill/>
        </p:spPr>
        <p:txBody>
          <a:bodyPr wrap="square">
            <a:spAutoFit/>
          </a:bodyPr>
          <a:lstStyle/>
          <a:p>
            <a:pPr>
              <a:spcBef>
                <a:spcPct val="50000"/>
              </a:spcBef>
            </a:pPr>
            <a:r>
              <a:rPr lang="en-US" sz="2400" baseline="0">
                <a:latin typeface="Arial" panose="020B0604020202020204" pitchFamily="34" charset="0"/>
              </a:rPr>
              <a:t>Common math operators</a:t>
            </a:r>
          </a:p>
        </p:txBody>
      </p:sp>
    </p:spTree>
    <p:extLst>
      <p:ext uri="{BB962C8B-B14F-4D97-AF65-F5344CB8AC3E}">
        <p14:creationId xmlns:p14="http://schemas.microsoft.com/office/powerpoint/2010/main" val="3979031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r>
              <a:rPr lang="en-US"/>
              <a:t>Output, Input, and Variables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a:p>
            <a:endParaRPr lang="en-US">
              <a:solidFill>
                <a:schemeClr val="tx1">
                  <a:lumMod val="65000"/>
                  <a:lumOff val="35000"/>
                </a:schemeClr>
              </a:solidFill>
            </a:endParaRP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a:p>
        </p:txBody>
      </p:sp>
      <p:sp>
        <p:nvSpPr>
          <p:cNvPr id="10" name="TextBox 9">
            <a:extLst>
              <a:ext uri="{FF2B5EF4-FFF2-40B4-BE49-F238E27FC236}">
                <a16:creationId xmlns:a16="http://schemas.microsoft.com/office/drawing/2014/main" id="{D362FED6-8CF8-4056-BB61-1D36FE87D107}"/>
              </a:ext>
            </a:extLst>
          </p:cNvPr>
          <p:cNvSpPr txBox="1"/>
          <p:nvPr/>
        </p:nvSpPr>
        <p:spPr>
          <a:xfrm>
            <a:off x="990600" y="1341031"/>
            <a:ext cx="6248400" cy="646331"/>
          </a:xfrm>
          <a:prstGeom prst="rect">
            <a:avLst/>
          </a:prstGeom>
          <a:noFill/>
        </p:spPr>
        <p:txBody>
          <a:bodyPr wrap="square">
            <a:spAutoFit/>
          </a:bodyPr>
          <a:lstStyle/>
          <a:p>
            <a:r>
              <a:rPr lang="en-US" sz="3200"/>
              <a:t>Variable </a:t>
            </a:r>
            <a:r>
              <a:rPr lang="en-US" sz="3600"/>
              <a:t>Declarations</a:t>
            </a:r>
            <a:r>
              <a:rPr lang="en-US" sz="3200"/>
              <a:t> &amp; Data Types</a:t>
            </a:r>
          </a:p>
        </p:txBody>
      </p:sp>
      <p:sp>
        <p:nvSpPr>
          <p:cNvPr id="11" name="Rectangle 10">
            <a:extLst>
              <a:ext uri="{FF2B5EF4-FFF2-40B4-BE49-F238E27FC236}">
                <a16:creationId xmlns:a16="http://schemas.microsoft.com/office/drawing/2014/main" id="{AAD7F961-EA89-492D-A64B-35AA02D2FC40}"/>
              </a:ext>
            </a:extLst>
          </p:cNvPr>
          <p:cNvSpPr>
            <a:spLocks noGrp="1"/>
          </p:cNvSpPr>
          <p:nvPr/>
        </p:nvSpPr>
        <p:spPr>
          <a:xfrm>
            <a:off x="990600" y="2075230"/>
            <a:ext cx="8001000"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rPr sz="2800"/>
              <a:t>A </a:t>
            </a:r>
            <a:r>
              <a:rPr sz="2800" i="1"/>
              <a:t>variable declaration </a:t>
            </a:r>
            <a:r>
              <a:rPr sz="2800"/>
              <a:t>includes a variable’s name and a variable’s data type</a:t>
            </a:r>
          </a:p>
          <a:p>
            <a:pPr marL="609600" indent="-609600" eaLnBrk="1" hangingPunct="1">
              <a:buNone/>
            </a:pPr>
            <a:r>
              <a:rPr sz="2800"/>
              <a:t>Data Type – defines the type of data you intend to store in a variable</a:t>
            </a:r>
          </a:p>
          <a:p>
            <a:pPr marL="990600" lvl="1" indent="-533400" eaLnBrk="1" hangingPunct="1"/>
            <a:r>
              <a:rPr sz="2400"/>
              <a:t>Integer – stores only whole numbers</a:t>
            </a:r>
          </a:p>
          <a:p>
            <a:pPr marL="990600" lvl="1" indent="-533400" eaLnBrk="1" hangingPunct="1"/>
            <a:r>
              <a:rPr sz="2400"/>
              <a:t>Real – stores whole or decimal numbers</a:t>
            </a:r>
          </a:p>
          <a:p>
            <a:pPr marL="990600" lvl="1" indent="-533400" eaLnBrk="1" hangingPunct="1"/>
            <a:r>
              <a:rPr sz="2400"/>
              <a:t>String – any series of characters</a:t>
            </a:r>
            <a:endParaRPr lang="en-US" sz="2400"/>
          </a:p>
          <a:p>
            <a:pPr marL="990600" lvl="1" indent="-533400" eaLnBrk="1" hangingPunct="1"/>
            <a:r>
              <a:rPr lang="en-US" sz="2400"/>
              <a:t>Character – one character only</a:t>
            </a:r>
            <a:endParaRPr sz="2400"/>
          </a:p>
          <a:p>
            <a:pPr marL="609600" indent="-609600" eaLnBrk="1" hangingPunct="1"/>
            <a:r>
              <a:rPr lang="en-US" sz="2800" i="1"/>
              <a:t>Example: </a:t>
            </a:r>
            <a:r>
              <a:rPr sz="2800" i="1"/>
              <a:t>Declare Real </a:t>
            </a:r>
            <a:r>
              <a:rPr sz="2800" i="1" err="1"/>
              <a:t>grossPay</a:t>
            </a:r>
            <a:endParaRPr lang="en-US" sz="2800" i="1"/>
          </a:p>
        </p:txBody>
      </p:sp>
    </p:spTree>
    <p:extLst>
      <p:ext uri="{BB962C8B-B14F-4D97-AF65-F5344CB8AC3E}">
        <p14:creationId xmlns:p14="http://schemas.microsoft.com/office/powerpoint/2010/main" val="3152754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r>
              <a:rPr lang="en-US"/>
              <a:t>Output, Input, and Variables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a:p>
            <a:endParaRPr lang="en-US">
              <a:solidFill>
                <a:schemeClr val="tx1">
                  <a:lumMod val="65000"/>
                  <a:lumOff val="35000"/>
                </a:schemeClr>
              </a:solidFill>
            </a:endParaRP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a:p>
        </p:txBody>
      </p:sp>
      <p:sp>
        <p:nvSpPr>
          <p:cNvPr id="11" name="Rectangle 10">
            <a:extLst>
              <a:ext uri="{FF2B5EF4-FFF2-40B4-BE49-F238E27FC236}">
                <a16:creationId xmlns:a16="http://schemas.microsoft.com/office/drawing/2014/main" id="{AAD7F961-EA89-492D-A64B-35AA02D2FC40}"/>
              </a:ext>
            </a:extLst>
          </p:cNvPr>
          <p:cNvSpPr>
            <a:spLocks noGrp="1"/>
          </p:cNvSpPr>
          <p:nvPr/>
        </p:nvSpPr>
        <p:spPr>
          <a:xfrm>
            <a:off x="1295400" y="1645324"/>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i="1"/>
          </a:p>
        </p:txBody>
      </p:sp>
      <p:sp>
        <p:nvSpPr>
          <p:cNvPr id="8" name="TextBox 7">
            <a:extLst>
              <a:ext uri="{FF2B5EF4-FFF2-40B4-BE49-F238E27FC236}">
                <a16:creationId xmlns:a16="http://schemas.microsoft.com/office/drawing/2014/main" id="{665FCF70-153F-4DBF-8FAA-4811F3A164B0}"/>
              </a:ext>
            </a:extLst>
          </p:cNvPr>
          <p:cNvSpPr txBox="1"/>
          <p:nvPr/>
        </p:nvSpPr>
        <p:spPr>
          <a:xfrm>
            <a:off x="1395126" y="1879477"/>
            <a:ext cx="7139274" cy="954107"/>
          </a:xfrm>
          <a:prstGeom prst="rect">
            <a:avLst/>
          </a:prstGeom>
          <a:noFill/>
        </p:spPr>
        <p:txBody>
          <a:bodyPr wrap="square">
            <a:spAutoFit/>
          </a:bodyPr>
          <a:lstStyle/>
          <a:p>
            <a:r>
              <a:rPr lang="en-US" sz="2800"/>
              <a:t>For safety and to avoid logic errors, variables should be initialized to 0 or some other value</a:t>
            </a:r>
          </a:p>
        </p:txBody>
      </p:sp>
      <p:pic>
        <p:nvPicPr>
          <p:cNvPr id="4" name="Picture 3">
            <a:extLst>
              <a:ext uri="{FF2B5EF4-FFF2-40B4-BE49-F238E27FC236}">
                <a16:creationId xmlns:a16="http://schemas.microsoft.com/office/drawing/2014/main" id="{B0C4ADA3-FA87-4E68-A80E-C7DACC903D90}"/>
              </a:ext>
            </a:extLst>
          </p:cNvPr>
          <p:cNvPicPr>
            <a:picLocks noChangeAspect="1"/>
          </p:cNvPicPr>
          <p:nvPr/>
        </p:nvPicPr>
        <p:blipFill>
          <a:blip r:embed="rId2"/>
          <a:stretch>
            <a:fillRect/>
          </a:stretch>
        </p:blipFill>
        <p:spPr>
          <a:xfrm>
            <a:off x="1018309" y="3067737"/>
            <a:ext cx="7649919" cy="3317960"/>
          </a:xfrm>
          <a:prstGeom prst="rect">
            <a:avLst/>
          </a:prstGeom>
        </p:spPr>
      </p:pic>
    </p:spTree>
    <p:extLst>
      <p:ext uri="{BB962C8B-B14F-4D97-AF65-F5344CB8AC3E}">
        <p14:creationId xmlns:p14="http://schemas.microsoft.com/office/powerpoint/2010/main" val="929903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r>
              <a:rPr lang="en-US"/>
              <a:t>Named Constants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a:p>
            <a:endParaRPr lang="en-US">
              <a:solidFill>
                <a:schemeClr val="tx1">
                  <a:lumMod val="65000"/>
                  <a:lumOff val="35000"/>
                </a:schemeClr>
              </a:solidFill>
            </a:endParaRP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a:p>
        </p:txBody>
      </p:sp>
      <p:sp>
        <p:nvSpPr>
          <p:cNvPr id="11" name="Rectangle 10">
            <a:extLst>
              <a:ext uri="{FF2B5EF4-FFF2-40B4-BE49-F238E27FC236}">
                <a16:creationId xmlns:a16="http://schemas.microsoft.com/office/drawing/2014/main" id="{AAD7F961-EA89-492D-A64B-35AA02D2FC40}"/>
              </a:ext>
            </a:extLst>
          </p:cNvPr>
          <p:cNvSpPr>
            <a:spLocks noGrp="1"/>
          </p:cNvSpPr>
          <p:nvPr/>
        </p:nvSpPr>
        <p:spPr>
          <a:xfrm>
            <a:off x="1295400" y="1645324"/>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i="1"/>
          </a:p>
        </p:txBody>
      </p:sp>
      <p:sp>
        <p:nvSpPr>
          <p:cNvPr id="9" name="Rectangle 8">
            <a:extLst>
              <a:ext uri="{FF2B5EF4-FFF2-40B4-BE49-F238E27FC236}">
                <a16:creationId xmlns:a16="http://schemas.microsoft.com/office/drawing/2014/main" id="{9504542A-0221-4C96-B5B0-9CE5EDD5DE62}"/>
              </a:ext>
            </a:extLst>
          </p:cNvPr>
          <p:cNvSpPr>
            <a:spLocks noGrp="1"/>
          </p:cNvSpPr>
          <p:nvPr/>
        </p:nvSpPr>
        <p:spPr>
          <a:xfrm>
            <a:off x="1357745" y="1844841"/>
            <a:ext cx="7557655" cy="4112806"/>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t>A </a:t>
            </a:r>
            <a:r>
              <a:rPr i="1"/>
              <a:t>named constant </a:t>
            </a:r>
            <a:r>
              <a:t>is a name that represents a value that cannot be changed</a:t>
            </a:r>
          </a:p>
          <a:p>
            <a:pPr marL="990600" lvl="1" indent="-533400" eaLnBrk="1" hangingPunct="1"/>
            <a:r>
              <a:t>Makes programs more self explanatory</a:t>
            </a:r>
          </a:p>
          <a:p>
            <a:pPr marL="990600" lvl="1" indent="-533400" eaLnBrk="1" hangingPunct="1"/>
            <a:r>
              <a:t>If a change to the value occurs, it only has to be modified in one place</a:t>
            </a:r>
          </a:p>
          <a:p>
            <a:pPr marL="609600" indent="-609600" eaLnBrk="1" hangingPunct="1">
              <a:buNone/>
            </a:pPr>
            <a:r>
              <a:rPr i="1"/>
              <a:t>Constant Real INTEREST_RATE = 0.069</a:t>
            </a:r>
          </a:p>
          <a:p>
            <a:pPr marL="609600" indent="-609600" eaLnBrk="1" hangingPunct="1">
              <a:buNone/>
            </a:pPr>
            <a:endParaRPr/>
          </a:p>
        </p:txBody>
      </p:sp>
    </p:spTree>
    <p:extLst>
      <p:ext uri="{BB962C8B-B14F-4D97-AF65-F5344CB8AC3E}">
        <p14:creationId xmlns:p14="http://schemas.microsoft.com/office/powerpoint/2010/main" val="1349217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r>
              <a:rPr lang="en-US"/>
              <a:t>Hand Tracing a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a:p>
            <a:endParaRPr lang="en-US">
              <a:solidFill>
                <a:schemeClr val="tx1">
                  <a:lumMod val="65000"/>
                  <a:lumOff val="35000"/>
                </a:schemeClr>
              </a:solidFill>
            </a:endParaRP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a:p>
        </p:txBody>
      </p:sp>
      <p:sp>
        <p:nvSpPr>
          <p:cNvPr id="11" name="Rectangle 10">
            <a:extLst>
              <a:ext uri="{FF2B5EF4-FFF2-40B4-BE49-F238E27FC236}">
                <a16:creationId xmlns:a16="http://schemas.microsoft.com/office/drawing/2014/main" id="{AAD7F961-EA89-492D-A64B-35AA02D2FC40}"/>
              </a:ext>
            </a:extLst>
          </p:cNvPr>
          <p:cNvSpPr>
            <a:spLocks noGrp="1"/>
          </p:cNvSpPr>
          <p:nvPr/>
        </p:nvSpPr>
        <p:spPr>
          <a:xfrm>
            <a:off x="1295400" y="1645324"/>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i="1"/>
          </a:p>
        </p:txBody>
      </p:sp>
      <p:sp>
        <p:nvSpPr>
          <p:cNvPr id="8" name="Rectangle 7">
            <a:extLst>
              <a:ext uri="{FF2B5EF4-FFF2-40B4-BE49-F238E27FC236}">
                <a16:creationId xmlns:a16="http://schemas.microsoft.com/office/drawing/2014/main" id="{254A86FD-13C9-40DE-A907-C65F54CE7DC8}"/>
              </a:ext>
            </a:extLst>
          </p:cNvPr>
          <p:cNvSpPr>
            <a:spLocks noGrp="1"/>
          </p:cNvSpPr>
          <p:nvPr/>
        </p:nvSpPr>
        <p:spPr>
          <a:xfrm>
            <a:off x="697989" y="1645324"/>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rPr i="1"/>
              <a:t>Hand tracing </a:t>
            </a:r>
            <a:r>
              <a:t>is a simple debugging process for locating hard to find errors in a program</a:t>
            </a:r>
            <a:r>
              <a:rPr lang="en-US"/>
              <a:t> or to ensure the correctness of a program</a:t>
            </a:r>
            <a:endParaRPr/>
          </a:p>
          <a:p>
            <a:pPr marL="609600" indent="-609600" eaLnBrk="1" hangingPunct="1">
              <a:buNone/>
            </a:pPr>
            <a:r>
              <a:t>Involves creating a chart with a column for each variable, and a row for each line of code</a:t>
            </a:r>
          </a:p>
          <a:p>
            <a:pPr marL="609600" indent="-609600" eaLnBrk="1" hangingPunct="1">
              <a:buNone/>
            </a:pPr>
            <a:endParaRPr b="1">
              <a:solidFill>
                <a:srgbClr val="FF3300"/>
              </a:solidFill>
            </a:endParaRPr>
          </a:p>
        </p:txBody>
      </p:sp>
      <p:pic>
        <p:nvPicPr>
          <p:cNvPr id="10" name="Picture 9" descr="fig02_14">
            <a:extLst>
              <a:ext uri="{FF2B5EF4-FFF2-40B4-BE49-F238E27FC236}">
                <a16:creationId xmlns:a16="http://schemas.microsoft.com/office/drawing/2014/main" id="{66518C72-1B0F-429D-9323-2DD71737E2E2}"/>
              </a:ext>
            </a:extLst>
          </p:cNvPr>
          <p:cNvPicPr>
            <a:picLocks noChangeAspect="1"/>
          </p:cNvPicPr>
          <p:nvPr/>
        </p:nvPicPr>
        <p:blipFill>
          <a:blip r:embed="rId2"/>
          <a:stretch>
            <a:fillRect/>
          </a:stretch>
        </p:blipFill>
        <p:spPr>
          <a:xfrm>
            <a:off x="151322" y="4170219"/>
            <a:ext cx="8841355" cy="2303029"/>
          </a:xfrm>
          <a:prstGeom prst="rect">
            <a:avLst/>
          </a:prstGeom>
          <a:noFill/>
          <a:ln w="9525">
            <a:noFill/>
          </a:ln>
        </p:spPr>
      </p:pic>
    </p:spTree>
    <p:extLst>
      <p:ext uri="{BB962C8B-B14F-4D97-AF65-F5344CB8AC3E}">
        <p14:creationId xmlns:p14="http://schemas.microsoft.com/office/powerpoint/2010/main" val="40056825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pPr eaLnBrk="1" hangingPunct="1"/>
            <a:r>
              <a:rPr lang="en-US"/>
              <a:t>Documenting a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369332"/>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a:p>
        </p:txBody>
      </p:sp>
      <p:sp>
        <p:nvSpPr>
          <p:cNvPr id="11" name="Rectangle 10">
            <a:extLst>
              <a:ext uri="{FF2B5EF4-FFF2-40B4-BE49-F238E27FC236}">
                <a16:creationId xmlns:a16="http://schemas.microsoft.com/office/drawing/2014/main" id="{AAD7F961-EA89-492D-A64B-35AA02D2FC40}"/>
              </a:ext>
            </a:extLst>
          </p:cNvPr>
          <p:cNvSpPr>
            <a:spLocks noGrp="1"/>
          </p:cNvSpPr>
          <p:nvPr/>
        </p:nvSpPr>
        <p:spPr>
          <a:xfrm>
            <a:off x="1295400" y="1645324"/>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i="1"/>
          </a:p>
        </p:txBody>
      </p:sp>
      <p:sp>
        <p:nvSpPr>
          <p:cNvPr id="13" name="Rectangle 12">
            <a:extLst>
              <a:ext uri="{FF2B5EF4-FFF2-40B4-BE49-F238E27FC236}">
                <a16:creationId xmlns:a16="http://schemas.microsoft.com/office/drawing/2014/main" id="{B101E981-D65A-4DBB-8663-421F410FF331}"/>
              </a:ext>
            </a:extLst>
          </p:cNvPr>
          <p:cNvSpPr>
            <a:spLocks noGrp="1"/>
          </p:cNvSpPr>
          <p:nvPr/>
        </p:nvSpPr>
        <p:spPr>
          <a:xfrm>
            <a:off x="1143000" y="1645323"/>
            <a:ext cx="7543800"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rPr sz="2800" i="1"/>
              <a:t>External documentation </a:t>
            </a:r>
            <a:r>
              <a:rPr sz="2800"/>
              <a:t>describes aspects of the program for the user, sometimes written by a technical writer</a:t>
            </a:r>
          </a:p>
          <a:p>
            <a:pPr marL="609600" indent="-609600" eaLnBrk="1" hangingPunct="1">
              <a:buNone/>
            </a:pPr>
            <a:r>
              <a:rPr sz="2800" i="1"/>
              <a:t>Internal documentation </a:t>
            </a:r>
            <a:r>
              <a:rPr sz="2800"/>
              <a:t>explains how parts of the program works for the programmer, also known as </a:t>
            </a:r>
            <a:r>
              <a:rPr sz="2800" i="1"/>
              <a:t>comments </a:t>
            </a:r>
          </a:p>
          <a:p>
            <a:pPr marL="609600" indent="-609600" eaLnBrk="1" hangingPunct="1">
              <a:buNone/>
            </a:pPr>
            <a:r>
              <a:rPr sz="2800" i="1"/>
              <a:t>	// comments are often distinguished within </a:t>
            </a:r>
          </a:p>
          <a:p>
            <a:pPr marL="609600" indent="-609600" eaLnBrk="1" hangingPunct="1">
              <a:buNone/>
            </a:pPr>
            <a:r>
              <a:rPr sz="2800" i="1"/>
              <a:t>	// the program with line comments</a:t>
            </a:r>
          </a:p>
        </p:txBody>
      </p:sp>
    </p:spTree>
    <p:extLst>
      <p:ext uri="{BB962C8B-B14F-4D97-AF65-F5344CB8AC3E}">
        <p14:creationId xmlns:p14="http://schemas.microsoft.com/office/powerpoint/2010/main" val="2171894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504309"/>
            <a:ext cx="5715000" cy="792088"/>
          </a:xfrm>
        </p:spPr>
        <p:txBody>
          <a:bodyPr>
            <a:normAutofit/>
          </a:bodyPr>
          <a:lstStyle/>
          <a:p>
            <a:pPr eaLnBrk="1" hangingPunct="1"/>
            <a:r>
              <a:rPr lang="en-US"/>
              <a:t>Designing Your First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369332"/>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a:p>
        </p:txBody>
      </p:sp>
      <p:sp>
        <p:nvSpPr>
          <p:cNvPr id="11" name="Rectangle 10">
            <a:extLst>
              <a:ext uri="{FF2B5EF4-FFF2-40B4-BE49-F238E27FC236}">
                <a16:creationId xmlns:a16="http://schemas.microsoft.com/office/drawing/2014/main" id="{AAD7F961-EA89-492D-A64B-35AA02D2FC40}"/>
              </a:ext>
            </a:extLst>
          </p:cNvPr>
          <p:cNvSpPr>
            <a:spLocks noGrp="1"/>
          </p:cNvSpPr>
          <p:nvPr/>
        </p:nvSpPr>
        <p:spPr>
          <a:xfrm>
            <a:off x="1295400" y="1645324"/>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i="1"/>
          </a:p>
        </p:txBody>
      </p:sp>
      <p:sp>
        <p:nvSpPr>
          <p:cNvPr id="8" name="Content Placeholder 7">
            <a:extLst>
              <a:ext uri="{FF2B5EF4-FFF2-40B4-BE49-F238E27FC236}">
                <a16:creationId xmlns:a16="http://schemas.microsoft.com/office/drawing/2014/main" id="{EEB76697-EEA0-4283-AFA9-36EEF55A9C32}"/>
              </a:ext>
            </a:extLst>
          </p:cNvPr>
          <p:cNvSpPr>
            <a:spLocks noGrp="1"/>
          </p:cNvSpPr>
          <p:nvPr/>
        </p:nvSpPr>
        <p:spPr>
          <a:xfrm>
            <a:off x="990600" y="1645323"/>
            <a:ext cx="8294688" cy="4572000"/>
          </a:xfrm>
          <a:prstGeom prst="rect">
            <a:avLst/>
          </a:prstGeom>
          <a:noFill/>
          <a:ln w="9525">
            <a:noFill/>
          </a:ln>
        </p:spPr>
        <p:txBody>
          <a:bodyPr vert="horz" wrap="square" lIns="91440" tIns="45720" rIns="0" bIns="45720" numCol="1" anchor="t" anchorCtr="0" compatLnSpc="1"/>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0" indent="0" eaLnBrk="1" hangingPunct="1">
              <a:lnSpc>
                <a:spcPct val="80000"/>
              </a:lnSpc>
              <a:buNone/>
            </a:pPr>
            <a:r>
              <a:rPr sz="2800"/>
              <a:t>Calculate the batting average for any player</a:t>
            </a:r>
          </a:p>
          <a:p>
            <a:pPr marL="0" indent="0" eaLnBrk="1" hangingPunct="1">
              <a:lnSpc>
                <a:spcPct val="80000"/>
              </a:lnSpc>
              <a:buNone/>
            </a:pPr>
            <a:endParaRPr sz="2800"/>
          </a:p>
          <a:p>
            <a:pPr marL="0" indent="0" eaLnBrk="1" hangingPunct="1">
              <a:lnSpc>
                <a:spcPct val="80000"/>
              </a:lnSpc>
              <a:buNone/>
            </a:pPr>
            <a:r>
              <a:rPr sz="2800"/>
              <a:t>	</a:t>
            </a:r>
            <a:r>
              <a:rPr sz="2800" i="1"/>
              <a:t>Batting Average = Hits ÷ Times at Bat</a:t>
            </a:r>
          </a:p>
          <a:p>
            <a:pPr marL="0" indent="0" eaLnBrk="1" hangingPunct="1">
              <a:lnSpc>
                <a:spcPct val="80000"/>
              </a:lnSpc>
              <a:buNone/>
            </a:pPr>
            <a:endParaRPr sz="2800" i="1"/>
          </a:p>
          <a:p>
            <a:pPr marL="0" indent="0" eaLnBrk="1" hangingPunct="1">
              <a:lnSpc>
                <a:spcPct val="80000"/>
              </a:lnSpc>
              <a:buNone/>
            </a:pPr>
            <a:r>
              <a:rPr sz="2800"/>
              <a:t>Determine what is required for each phase of the program:</a:t>
            </a:r>
          </a:p>
          <a:p>
            <a:pPr marL="0" indent="0" eaLnBrk="1" hangingPunct="1">
              <a:lnSpc>
                <a:spcPct val="80000"/>
              </a:lnSpc>
              <a:buNone/>
            </a:pPr>
            <a:endParaRPr sz="2800"/>
          </a:p>
          <a:p>
            <a:pPr marL="0" indent="0" eaLnBrk="1" hangingPunct="1">
              <a:lnSpc>
                <a:spcPct val="80000"/>
              </a:lnSpc>
              <a:buFont typeface="Arial" panose="020B0604020202020204" pitchFamily="34" charset="0"/>
              <a:buAutoNum type="arabicPeriod"/>
            </a:pPr>
            <a:r>
              <a:rPr sz="2800"/>
              <a:t>What must be read as input?</a:t>
            </a:r>
          </a:p>
          <a:p>
            <a:pPr marL="0" indent="0" eaLnBrk="1" hangingPunct="1">
              <a:lnSpc>
                <a:spcPct val="80000"/>
              </a:lnSpc>
              <a:buFont typeface="Arial" panose="020B0604020202020204" pitchFamily="34" charset="0"/>
              <a:buAutoNum type="arabicPeriod"/>
            </a:pPr>
            <a:r>
              <a:rPr sz="2800"/>
              <a:t>What will be done with the input?</a:t>
            </a:r>
          </a:p>
          <a:p>
            <a:pPr marL="0" indent="0" eaLnBrk="1" hangingPunct="1">
              <a:lnSpc>
                <a:spcPct val="80000"/>
              </a:lnSpc>
              <a:buFont typeface="Arial" panose="020B0604020202020204" pitchFamily="34" charset="0"/>
              <a:buAutoNum type="arabicPeriod"/>
            </a:pPr>
            <a:r>
              <a:rPr sz="2800"/>
              <a:t>What will be the output?</a:t>
            </a:r>
          </a:p>
        </p:txBody>
      </p:sp>
    </p:spTree>
    <p:extLst>
      <p:ext uri="{BB962C8B-B14F-4D97-AF65-F5344CB8AC3E}">
        <p14:creationId xmlns:p14="http://schemas.microsoft.com/office/powerpoint/2010/main" val="3878859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504309"/>
            <a:ext cx="5715000" cy="792088"/>
          </a:xfrm>
        </p:spPr>
        <p:txBody>
          <a:bodyPr>
            <a:normAutofit/>
          </a:bodyPr>
          <a:lstStyle/>
          <a:p>
            <a:pPr eaLnBrk="1" hangingPunct="1"/>
            <a:r>
              <a:rPr lang="en-US"/>
              <a:t>Designing Your First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369332"/>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a:p>
        </p:txBody>
      </p:sp>
      <p:sp>
        <p:nvSpPr>
          <p:cNvPr id="11" name="Rectangle 10">
            <a:extLst>
              <a:ext uri="{FF2B5EF4-FFF2-40B4-BE49-F238E27FC236}">
                <a16:creationId xmlns:a16="http://schemas.microsoft.com/office/drawing/2014/main" id="{AAD7F961-EA89-492D-A64B-35AA02D2FC40}"/>
              </a:ext>
            </a:extLst>
          </p:cNvPr>
          <p:cNvSpPr>
            <a:spLocks noGrp="1"/>
          </p:cNvSpPr>
          <p:nvPr/>
        </p:nvSpPr>
        <p:spPr>
          <a:xfrm>
            <a:off x="1295400" y="1645324"/>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i="1"/>
          </a:p>
        </p:txBody>
      </p:sp>
      <p:sp>
        <p:nvSpPr>
          <p:cNvPr id="9" name="Content Placeholder 6">
            <a:extLst>
              <a:ext uri="{FF2B5EF4-FFF2-40B4-BE49-F238E27FC236}">
                <a16:creationId xmlns:a16="http://schemas.microsoft.com/office/drawing/2014/main" id="{7D4E002B-068C-4135-8CE8-4BD9D692DE60}"/>
              </a:ext>
            </a:extLst>
          </p:cNvPr>
          <p:cNvSpPr>
            <a:spLocks noGrp="1"/>
          </p:cNvSpPr>
          <p:nvPr/>
        </p:nvSpPr>
        <p:spPr>
          <a:xfrm>
            <a:off x="849312" y="1428015"/>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514350" indent="-514350" eaLnBrk="1" hangingPunct="1">
              <a:buFont typeface="Arial" panose="020B0604020202020204" pitchFamily="34" charset="0"/>
              <a:buAutoNum type="arabicPeriod"/>
            </a:pPr>
            <a:r>
              <a:t>Input is received.</a:t>
            </a:r>
          </a:p>
          <a:p>
            <a:pPr lvl="1" eaLnBrk="1" hangingPunct="1"/>
            <a:r>
              <a:t>The number of hits</a:t>
            </a:r>
          </a:p>
          <a:p>
            <a:pPr lvl="1" eaLnBrk="1" hangingPunct="1"/>
            <a:r>
              <a:t>The number of times at bat</a:t>
            </a:r>
          </a:p>
          <a:p>
            <a:pPr marL="514350" indent="-514350" eaLnBrk="1" hangingPunct="1">
              <a:buFont typeface="Arial" panose="020B0604020202020204" pitchFamily="34" charset="0"/>
              <a:buAutoNum type="arabicPeriod"/>
            </a:pPr>
            <a:r>
              <a:t>Some process is performed on the input.</a:t>
            </a:r>
          </a:p>
          <a:p>
            <a:pPr lvl="1" eaLnBrk="1" hangingPunct="1"/>
            <a:r>
              <a:t>Calculate the batting average</a:t>
            </a:r>
          </a:p>
          <a:p>
            <a:pPr lvl="1" eaLnBrk="1" hangingPunct="1"/>
            <a:r>
              <a:t>Divide the number of hits by the number of times at bat</a:t>
            </a:r>
          </a:p>
          <a:p>
            <a:pPr marL="514350" indent="-514350" eaLnBrk="1" hangingPunct="1">
              <a:buFont typeface="Arial" panose="020B0604020202020204" pitchFamily="34" charset="0"/>
              <a:buAutoNum type="arabicPeriod"/>
            </a:pPr>
            <a:r>
              <a:t>Output is produced.</a:t>
            </a:r>
          </a:p>
          <a:p>
            <a:pPr lvl="1" eaLnBrk="1" hangingPunct="1"/>
            <a:r>
              <a:t>The player’s batting average</a:t>
            </a:r>
          </a:p>
          <a:p>
            <a:pPr lvl="1" eaLnBrk="1" hangingPunct="1"/>
            <a:endParaRPr/>
          </a:p>
        </p:txBody>
      </p:sp>
    </p:spTree>
    <p:extLst>
      <p:ext uri="{BB962C8B-B14F-4D97-AF65-F5344CB8AC3E}">
        <p14:creationId xmlns:p14="http://schemas.microsoft.com/office/powerpoint/2010/main" val="2555009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504309"/>
            <a:ext cx="5715000" cy="792088"/>
          </a:xfrm>
        </p:spPr>
        <p:txBody>
          <a:bodyPr>
            <a:normAutofit/>
          </a:bodyPr>
          <a:lstStyle/>
          <a:p>
            <a:pPr eaLnBrk="1" hangingPunct="1"/>
            <a:r>
              <a:rPr lang="en-US"/>
              <a:t>Designing Your First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369332"/>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a:p>
        </p:txBody>
      </p:sp>
      <p:sp>
        <p:nvSpPr>
          <p:cNvPr id="11" name="Rectangle 10">
            <a:extLst>
              <a:ext uri="{FF2B5EF4-FFF2-40B4-BE49-F238E27FC236}">
                <a16:creationId xmlns:a16="http://schemas.microsoft.com/office/drawing/2014/main" id="{AAD7F961-EA89-492D-A64B-35AA02D2FC40}"/>
              </a:ext>
            </a:extLst>
          </p:cNvPr>
          <p:cNvSpPr>
            <a:spLocks noGrp="1"/>
          </p:cNvSpPr>
          <p:nvPr/>
        </p:nvSpPr>
        <p:spPr>
          <a:xfrm>
            <a:off x="1295400" y="1645324"/>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i="1"/>
          </a:p>
        </p:txBody>
      </p:sp>
      <p:sp>
        <p:nvSpPr>
          <p:cNvPr id="9" name="Content Placeholder 6">
            <a:extLst>
              <a:ext uri="{FF2B5EF4-FFF2-40B4-BE49-F238E27FC236}">
                <a16:creationId xmlns:a16="http://schemas.microsoft.com/office/drawing/2014/main" id="{7D4E002B-068C-4135-8CE8-4BD9D692DE60}"/>
              </a:ext>
            </a:extLst>
          </p:cNvPr>
          <p:cNvSpPr>
            <a:spLocks noGrp="1"/>
          </p:cNvSpPr>
          <p:nvPr/>
        </p:nvSpPr>
        <p:spPr>
          <a:xfrm>
            <a:off x="849312" y="1428015"/>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0" indent="0" eaLnBrk="1" hangingPunct="1">
              <a:buNone/>
            </a:pPr>
            <a:r>
              <a:rPr lang="en-US"/>
              <a:t>IPO Chart</a:t>
            </a:r>
            <a:endParaRPr/>
          </a:p>
          <a:p>
            <a:pPr lvl="1" eaLnBrk="1" hangingPunct="1"/>
            <a:endParaRPr/>
          </a:p>
        </p:txBody>
      </p:sp>
      <p:graphicFrame>
        <p:nvGraphicFramePr>
          <p:cNvPr id="3" name="Object 2">
            <a:extLst>
              <a:ext uri="{FF2B5EF4-FFF2-40B4-BE49-F238E27FC236}">
                <a16:creationId xmlns:a16="http://schemas.microsoft.com/office/drawing/2014/main" id="{22189DDC-7029-41EE-9A34-CBC32B43B27E}"/>
              </a:ext>
            </a:extLst>
          </p:cNvPr>
          <p:cNvGraphicFramePr>
            <a:graphicFrameLocks noChangeAspect="1"/>
          </p:cNvGraphicFramePr>
          <p:nvPr>
            <p:extLst>
              <p:ext uri="{D42A27DB-BD31-4B8C-83A1-F6EECF244321}">
                <p14:modId xmlns:p14="http://schemas.microsoft.com/office/powerpoint/2010/main" val="3577329221"/>
              </p:ext>
            </p:extLst>
          </p:nvPr>
        </p:nvGraphicFramePr>
        <p:xfrm>
          <a:off x="1309255" y="2406975"/>
          <a:ext cx="7086600" cy="1860225"/>
        </p:xfrm>
        <a:graphic>
          <a:graphicData uri="http://schemas.openxmlformats.org/presentationml/2006/ole">
            <mc:AlternateContent xmlns:mc="http://schemas.openxmlformats.org/markup-compatibility/2006">
              <mc:Choice xmlns:v="urn:schemas-microsoft-com:vml" Requires="v">
                <p:oleObj spid="_x0000_s52226" name="Worksheet" r:id="rId3" imgW="5208394" imgH="741095" progId="Excel.Sheet.12">
                  <p:embed/>
                </p:oleObj>
              </mc:Choice>
              <mc:Fallback>
                <p:oleObj name="Worksheet" r:id="rId3" imgW="5208394" imgH="741095" progId="Excel.Sheet.12">
                  <p:embed/>
                  <p:pic>
                    <p:nvPicPr>
                      <p:cNvPr id="0" name=""/>
                      <p:cNvPicPr/>
                      <p:nvPr/>
                    </p:nvPicPr>
                    <p:blipFill>
                      <a:blip r:embed="rId4"/>
                      <a:stretch>
                        <a:fillRect/>
                      </a:stretch>
                    </p:blipFill>
                    <p:spPr>
                      <a:xfrm>
                        <a:off x="1309255" y="2406975"/>
                        <a:ext cx="7086600" cy="1860225"/>
                      </a:xfrm>
                      <a:prstGeom prst="rect">
                        <a:avLst/>
                      </a:prstGeom>
                    </p:spPr>
                  </p:pic>
                </p:oleObj>
              </mc:Fallback>
            </mc:AlternateContent>
          </a:graphicData>
        </a:graphic>
      </p:graphicFrame>
    </p:spTree>
    <p:extLst>
      <p:ext uri="{BB962C8B-B14F-4D97-AF65-F5344CB8AC3E}">
        <p14:creationId xmlns:p14="http://schemas.microsoft.com/office/powerpoint/2010/main" val="1014599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0" y="816114"/>
            <a:ext cx="4363759" cy="707886"/>
          </a:xfrm>
          <a:prstGeom prst="rect">
            <a:avLst/>
          </a:prstGeom>
          <a:noFill/>
        </p:spPr>
        <p:txBody>
          <a:bodyPr wrap="none" rtlCol="0">
            <a:spAutoFit/>
          </a:bodyPr>
          <a:lstStyle/>
          <a:p>
            <a:r>
              <a:rPr lang="en-US" sz="4000" b="1"/>
              <a:t>Learning Objectives</a:t>
            </a:r>
          </a:p>
        </p:txBody>
      </p:sp>
      <p:sp>
        <p:nvSpPr>
          <p:cNvPr id="4" name="Content Placeholder 2"/>
          <p:cNvSpPr>
            <a:spLocks noGrp="1"/>
          </p:cNvSpPr>
          <p:nvPr>
            <p:ph idx="1"/>
          </p:nvPr>
        </p:nvSpPr>
        <p:spPr>
          <a:xfrm>
            <a:off x="1828800" y="1628775"/>
            <a:ext cx="6858000" cy="3517900"/>
          </a:xfrm>
        </p:spPr>
        <p:txBody>
          <a:bodyPr/>
          <a:lstStyle/>
          <a:p>
            <a:pPr>
              <a:buFontTx/>
              <a:buNone/>
            </a:pPr>
            <a:r>
              <a:rPr lang="en-US" altLang="en-US"/>
              <a:t>At the end of this lecture, students are able to:</a:t>
            </a:r>
          </a:p>
          <a:p>
            <a:pPr>
              <a:buFontTx/>
              <a:buNone/>
            </a:pPr>
            <a:r>
              <a:rPr lang="en-US" altLang="en-US"/>
              <a:t>LO1: To explain the program development cycle</a:t>
            </a:r>
          </a:p>
          <a:p>
            <a:pPr>
              <a:buFontTx/>
              <a:buNone/>
            </a:pPr>
            <a:r>
              <a:rPr lang="en-US" altLang="en-US"/>
              <a:t>LO2: To write pseudo-code to solve simple problem</a:t>
            </a:r>
          </a:p>
        </p:txBody>
      </p:sp>
    </p:spTree>
    <p:extLst>
      <p:ext uri="{BB962C8B-B14F-4D97-AF65-F5344CB8AC3E}">
        <p14:creationId xmlns:p14="http://schemas.microsoft.com/office/powerpoint/2010/main" val="994908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504309"/>
            <a:ext cx="5715000" cy="792088"/>
          </a:xfrm>
        </p:spPr>
        <p:txBody>
          <a:bodyPr>
            <a:normAutofit/>
          </a:bodyPr>
          <a:lstStyle/>
          <a:p>
            <a:pPr eaLnBrk="1" hangingPunct="1"/>
            <a:r>
              <a:rPr lang="en-US"/>
              <a:t>Designing Your First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369332"/>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a:p>
        </p:txBody>
      </p:sp>
      <p:sp>
        <p:nvSpPr>
          <p:cNvPr id="11" name="Rectangle 10">
            <a:extLst>
              <a:ext uri="{FF2B5EF4-FFF2-40B4-BE49-F238E27FC236}">
                <a16:creationId xmlns:a16="http://schemas.microsoft.com/office/drawing/2014/main" id="{AAD7F961-EA89-492D-A64B-35AA02D2FC40}"/>
              </a:ext>
            </a:extLst>
          </p:cNvPr>
          <p:cNvSpPr>
            <a:spLocks noGrp="1"/>
          </p:cNvSpPr>
          <p:nvPr/>
        </p:nvSpPr>
        <p:spPr>
          <a:xfrm>
            <a:off x="1295400" y="1645324"/>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i="1"/>
          </a:p>
        </p:txBody>
      </p:sp>
      <p:sp>
        <p:nvSpPr>
          <p:cNvPr id="9" name="Content Placeholder 6">
            <a:extLst>
              <a:ext uri="{FF2B5EF4-FFF2-40B4-BE49-F238E27FC236}">
                <a16:creationId xmlns:a16="http://schemas.microsoft.com/office/drawing/2014/main" id="{7D4E002B-068C-4135-8CE8-4BD9D692DE60}"/>
              </a:ext>
            </a:extLst>
          </p:cNvPr>
          <p:cNvSpPr>
            <a:spLocks noGrp="1"/>
          </p:cNvSpPr>
          <p:nvPr/>
        </p:nvSpPr>
        <p:spPr>
          <a:xfrm>
            <a:off x="849312" y="1428015"/>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0" indent="0" eaLnBrk="1" hangingPunct="1">
              <a:buNone/>
            </a:pPr>
            <a:r>
              <a:rPr lang="en-US"/>
              <a:t>Flowchart</a:t>
            </a:r>
            <a:endParaRPr/>
          </a:p>
          <a:p>
            <a:pPr lvl="1" eaLnBrk="1" hangingPunct="1"/>
            <a:endParaRPr/>
          </a:p>
        </p:txBody>
      </p:sp>
      <p:pic>
        <p:nvPicPr>
          <p:cNvPr id="3" name="Picture 2">
            <a:extLst>
              <a:ext uri="{FF2B5EF4-FFF2-40B4-BE49-F238E27FC236}">
                <a16:creationId xmlns:a16="http://schemas.microsoft.com/office/drawing/2014/main" id="{29670C0E-6331-45EE-B58C-E3327F835A17}"/>
              </a:ext>
            </a:extLst>
          </p:cNvPr>
          <p:cNvPicPr>
            <a:picLocks noChangeAspect="1"/>
          </p:cNvPicPr>
          <p:nvPr/>
        </p:nvPicPr>
        <p:blipFill>
          <a:blip r:embed="rId2"/>
          <a:stretch>
            <a:fillRect/>
          </a:stretch>
        </p:blipFill>
        <p:spPr>
          <a:xfrm>
            <a:off x="3304309" y="1357938"/>
            <a:ext cx="4849091" cy="5289918"/>
          </a:xfrm>
          <a:prstGeom prst="rect">
            <a:avLst/>
          </a:prstGeom>
        </p:spPr>
      </p:pic>
    </p:spTree>
    <p:extLst>
      <p:ext uri="{BB962C8B-B14F-4D97-AF65-F5344CB8AC3E}">
        <p14:creationId xmlns:p14="http://schemas.microsoft.com/office/powerpoint/2010/main" val="329985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504309"/>
            <a:ext cx="5715000" cy="792088"/>
          </a:xfrm>
        </p:spPr>
        <p:txBody>
          <a:bodyPr>
            <a:normAutofit/>
          </a:bodyPr>
          <a:lstStyle/>
          <a:p>
            <a:pPr eaLnBrk="1" hangingPunct="1"/>
            <a:r>
              <a:rPr lang="en-US"/>
              <a:t>Designing Your First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369332"/>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a:p>
        </p:txBody>
      </p:sp>
      <p:sp>
        <p:nvSpPr>
          <p:cNvPr id="11" name="Rectangle 10">
            <a:extLst>
              <a:ext uri="{FF2B5EF4-FFF2-40B4-BE49-F238E27FC236}">
                <a16:creationId xmlns:a16="http://schemas.microsoft.com/office/drawing/2014/main" id="{AAD7F961-EA89-492D-A64B-35AA02D2FC40}"/>
              </a:ext>
            </a:extLst>
          </p:cNvPr>
          <p:cNvSpPr>
            <a:spLocks noGrp="1"/>
          </p:cNvSpPr>
          <p:nvPr/>
        </p:nvSpPr>
        <p:spPr>
          <a:xfrm>
            <a:off x="1295400" y="1645324"/>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i="1"/>
          </a:p>
        </p:txBody>
      </p:sp>
      <p:sp>
        <p:nvSpPr>
          <p:cNvPr id="9" name="Content Placeholder 6">
            <a:extLst>
              <a:ext uri="{FF2B5EF4-FFF2-40B4-BE49-F238E27FC236}">
                <a16:creationId xmlns:a16="http://schemas.microsoft.com/office/drawing/2014/main" id="{7D4E002B-068C-4135-8CE8-4BD9D692DE60}"/>
              </a:ext>
            </a:extLst>
          </p:cNvPr>
          <p:cNvSpPr>
            <a:spLocks noGrp="1"/>
          </p:cNvSpPr>
          <p:nvPr/>
        </p:nvSpPr>
        <p:spPr>
          <a:xfrm>
            <a:off x="849312" y="1428015"/>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0" indent="0" eaLnBrk="1" hangingPunct="1">
              <a:buNone/>
            </a:pPr>
            <a:r>
              <a:rPr lang="en-US"/>
              <a:t>Pseudocode</a:t>
            </a:r>
            <a:endParaRPr/>
          </a:p>
          <a:p>
            <a:pPr lvl="1" eaLnBrk="1" hangingPunct="1"/>
            <a:endParaRPr/>
          </a:p>
        </p:txBody>
      </p:sp>
      <p:pic>
        <p:nvPicPr>
          <p:cNvPr id="8" name="Content Placeholder 5">
            <a:extLst>
              <a:ext uri="{FF2B5EF4-FFF2-40B4-BE49-F238E27FC236}">
                <a16:creationId xmlns:a16="http://schemas.microsoft.com/office/drawing/2014/main" id="{08A8A391-5C23-40B8-A83C-EC5DCB4340E2}"/>
              </a:ext>
            </a:extLst>
          </p:cNvPr>
          <p:cNvPicPr>
            <a:picLocks noGrp="1" noChangeAspect="1"/>
          </p:cNvPicPr>
          <p:nvPr/>
        </p:nvPicPr>
        <p:blipFill>
          <a:blip r:embed="rId2"/>
          <a:stretch>
            <a:fillRect/>
          </a:stretch>
        </p:blipFill>
        <p:spPr>
          <a:xfrm>
            <a:off x="976745" y="1934397"/>
            <a:ext cx="7317943" cy="4500235"/>
          </a:xfrm>
          <a:prstGeom prst="rect">
            <a:avLst/>
          </a:prstGeom>
          <a:noFill/>
          <a:ln w="9525">
            <a:noFill/>
          </a:ln>
        </p:spPr>
      </p:pic>
    </p:spTree>
    <p:extLst>
      <p:ext uri="{BB962C8B-B14F-4D97-AF65-F5344CB8AC3E}">
        <p14:creationId xmlns:p14="http://schemas.microsoft.com/office/powerpoint/2010/main" val="2029267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504309"/>
            <a:ext cx="5715000" cy="792088"/>
          </a:xfrm>
        </p:spPr>
        <p:txBody>
          <a:bodyPr>
            <a:normAutofit/>
          </a:bodyPr>
          <a:lstStyle/>
          <a:p>
            <a:pPr eaLnBrk="1" hangingPunct="1"/>
            <a:r>
              <a:rPr lang="en-US"/>
              <a:t>Designing Your First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369332"/>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a:p>
        </p:txBody>
      </p:sp>
      <p:sp>
        <p:nvSpPr>
          <p:cNvPr id="11" name="Rectangle 10">
            <a:extLst>
              <a:ext uri="{FF2B5EF4-FFF2-40B4-BE49-F238E27FC236}">
                <a16:creationId xmlns:a16="http://schemas.microsoft.com/office/drawing/2014/main" id="{AAD7F961-EA89-492D-A64B-35AA02D2FC40}"/>
              </a:ext>
            </a:extLst>
          </p:cNvPr>
          <p:cNvSpPr>
            <a:spLocks noGrp="1"/>
          </p:cNvSpPr>
          <p:nvPr/>
        </p:nvSpPr>
        <p:spPr>
          <a:xfrm>
            <a:off x="1295400" y="1645324"/>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i="1"/>
          </a:p>
        </p:txBody>
      </p:sp>
      <p:sp>
        <p:nvSpPr>
          <p:cNvPr id="9" name="Content Placeholder 6">
            <a:extLst>
              <a:ext uri="{FF2B5EF4-FFF2-40B4-BE49-F238E27FC236}">
                <a16:creationId xmlns:a16="http://schemas.microsoft.com/office/drawing/2014/main" id="{7D4E002B-068C-4135-8CE8-4BD9D692DE60}"/>
              </a:ext>
            </a:extLst>
          </p:cNvPr>
          <p:cNvSpPr>
            <a:spLocks noGrp="1"/>
          </p:cNvSpPr>
          <p:nvPr/>
        </p:nvSpPr>
        <p:spPr>
          <a:xfrm>
            <a:off x="849312" y="1428015"/>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0" indent="0" eaLnBrk="1" hangingPunct="1">
              <a:buNone/>
            </a:pPr>
            <a:r>
              <a:rPr lang="en-US"/>
              <a:t>Hand Tracing</a:t>
            </a:r>
            <a:endParaRPr/>
          </a:p>
          <a:p>
            <a:pPr lvl="1" eaLnBrk="1" hangingPunct="1"/>
            <a:endParaRPr/>
          </a:p>
        </p:txBody>
      </p:sp>
      <p:pic>
        <p:nvPicPr>
          <p:cNvPr id="4" name="Picture 3">
            <a:extLst>
              <a:ext uri="{FF2B5EF4-FFF2-40B4-BE49-F238E27FC236}">
                <a16:creationId xmlns:a16="http://schemas.microsoft.com/office/drawing/2014/main" id="{B8F2A68E-2177-4395-BA5D-4D080179D0EF}"/>
              </a:ext>
            </a:extLst>
          </p:cNvPr>
          <p:cNvPicPr>
            <a:picLocks noChangeAspect="1"/>
          </p:cNvPicPr>
          <p:nvPr/>
        </p:nvPicPr>
        <p:blipFill>
          <a:blip r:embed="rId2"/>
          <a:stretch>
            <a:fillRect/>
          </a:stretch>
        </p:blipFill>
        <p:spPr>
          <a:xfrm>
            <a:off x="1295400" y="2057401"/>
            <a:ext cx="3048000" cy="1237724"/>
          </a:xfrm>
          <a:prstGeom prst="rect">
            <a:avLst/>
          </a:prstGeom>
        </p:spPr>
      </p:pic>
      <p:pic>
        <p:nvPicPr>
          <p:cNvPr id="6" name="Picture 5">
            <a:extLst>
              <a:ext uri="{FF2B5EF4-FFF2-40B4-BE49-F238E27FC236}">
                <a16:creationId xmlns:a16="http://schemas.microsoft.com/office/drawing/2014/main" id="{9C7A7904-4710-4019-BAC1-3ADF2AE4E015}"/>
              </a:ext>
            </a:extLst>
          </p:cNvPr>
          <p:cNvPicPr>
            <a:picLocks noChangeAspect="1"/>
          </p:cNvPicPr>
          <p:nvPr/>
        </p:nvPicPr>
        <p:blipFill>
          <a:blip r:embed="rId3"/>
          <a:stretch>
            <a:fillRect/>
          </a:stretch>
        </p:blipFill>
        <p:spPr>
          <a:xfrm>
            <a:off x="1288473" y="3387459"/>
            <a:ext cx="4419600" cy="2966232"/>
          </a:xfrm>
          <a:prstGeom prst="rect">
            <a:avLst/>
          </a:prstGeom>
        </p:spPr>
      </p:pic>
    </p:spTree>
    <p:extLst>
      <p:ext uri="{BB962C8B-B14F-4D97-AF65-F5344CB8AC3E}">
        <p14:creationId xmlns:p14="http://schemas.microsoft.com/office/powerpoint/2010/main" val="3943070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644BDBC2-6229-4B77-8148-6989990D3A7C}"/>
              </a:ext>
            </a:extLst>
          </p:cNvPr>
          <p:cNvSpPr>
            <a:spLocks noGrp="1"/>
          </p:cNvSpPr>
          <p:nvPr>
            <p:ph type="title"/>
          </p:nvPr>
        </p:nvSpPr>
        <p:spPr>
          <a:xfrm>
            <a:off x="3048000" y="609600"/>
            <a:ext cx="6096000" cy="1143000"/>
          </a:xfrm>
        </p:spPr>
        <p:txBody>
          <a:bodyPr/>
          <a:lstStyle/>
          <a:p>
            <a:pPr eaLnBrk="1" hangingPunct="1"/>
            <a:r>
              <a:rPr lang="en-US" altLang="en-US">
                <a:solidFill>
                  <a:schemeClr val="tx1"/>
                </a:solidFill>
                <a:latin typeface="Open Sans" panose="020B0606030504020204" pitchFamily="34" charset="0"/>
              </a:rPr>
              <a:t>Example 1 </a:t>
            </a:r>
          </a:p>
        </p:txBody>
      </p:sp>
      <p:sp>
        <p:nvSpPr>
          <p:cNvPr id="56323" name="Content Placeholder 2">
            <a:extLst>
              <a:ext uri="{FF2B5EF4-FFF2-40B4-BE49-F238E27FC236}">
                <a16:creationId xmlns:a16="http://schemas.microsoft.com/office/drawing/2014/main" id="{6787333D-DCA3-411C-ABEC-8A751A31FA0E}"/>
              </a:ext>
            </a:extLst>
          </p:cNvPr>
          <p:cNvSpPr>
            <a:spLocks noGrp="1"/>
          </p:cNvSpPr>
          <p:nvPr>
            <p:ph idx="1"/>
          </p:nvPr>
        </p:nvSpPr>
        <p:spPr>
          <a:xfrm>
            <a:off x="914400" y="1676400"/>
            <a:ext cx="8229600" cy="5181600"/>
          </a:xfrm>
        </p:spPr>
        <p:txBody>
          <a:bodyPr/>
          <a:lstStyle/>
          <a:p>
            <a:pPr eaLnBrk="1" hangingPunct="1"/>
            <a:r>
              <a:rPr lang="en-US" altLang="en-US" sz="2400">
                <a:solidFill>
                  <a:srgbClr val="0079B8"/>
                </a:solidFill>
                <a:latin typeface="Open Sans" panose="020B0606030504020204" pitchFamily="34" charset="0"/>
              </a:rPr>
              <a:t>Problem : A program is required to read three numbers add them together and print their total </a:t>
            </a:r>
          </a:p>
          <a:p>
            <a:pPr eaLnBrk="1" hangingPunct="1"/>
            <a:r>
              <a:rPr lang="en-US" altLang="en-US" sz="2400">
                <a:solidFill>
                  <a:srgbClr val="0079B8"/>
                </a:solidFill>
                <a:latin typeface="Open Sans" panose="020B0606030504020204" pitchFamily="34" charset="0"/>
              </a:rPr>
              <a:t>Two Stages for defining the problem:</a:t>
            </a:r>
          </a:p>
          <a:p>
            <a:pPr lvl="1" eaLnBrk="1" hangingPunct="1"/>
            <a:r>
              <a:rPr lang="en-US" altLang="en-US" sz="2400">
                <a:solidFill>
                  <a:srgbClr val="0079B8"/>
                </a:solidFill>
                <a:latin typeface="Open Sans" panose="020B0606030504020204" pitchFamily="34" charset="0"/>
              </a:rPr>
              <a:t>Underline the nouns and adjectives for the input and output components</a:t>
            </a:r>
          </a:p>
          <a:p>
            <a:pPr lvl="1" eaLnBrk="1" hangingPunct="1"/>
            <a:r>
              <a:rPr lang="en-US" altLang="en-US" sz="2400">
                <a:solidFill>
                  <a:srgbClr val="0079B8"/>
                </a:solidFill>
                <a:latin typeface="Open Sans" panose="020B0606030504020204" pitchFamily="34" charset="0"/>
              </a:rPr>
              <a:t>Underline the verbs and adverb used for the processing component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D584EF57-12FE-43C5-9DCD-3DCC7FAD3DE0}"/>
              </a:ext>
            </a:extLst>
          </p:cNvPr>
          <p:cNvSpPr>
            <a:spLocks noGrp="1"/>
          </p:cNvSpPr>
          <p:nvPr>
            <p:ph type="title"/>
          </p:nvPr>
        </p:nvSpPr>
        <p:spPr>
          <a:xfrm>
            <a:off x="3048000" y="609600"/>
            <a:ext cx="6096000" cy="1143000"/>
          </a:xfrm>
        </p:spPr>
        <p:txBody>
          <a:bodyPr/>
          <a:lstStyle/>
          <a:p>
            <a:pPr eaLnBrk="1" hangingPunct="1"/>
            <a:r>
              <a:rPr lang="en-US" altLang="en-US">
                <a:solidFill>
                  <a:schemeClr val="tx1"/>
                </a:solidFill>
                <a:latin typeface="Open Sans" panose="020B0606030504020204" pitchFamily="34" charset="0"/>
              </a:rPr>
              <a:t>Example 1 (Cont’d) </a:t>
            </a:r>
          </a:p>
        </p:txBody>
      </p:sp>
      <p:sp>
        <p:nvSpPr>
          <p:cNvPr id="57347" name="Content Placeholder 2">
            <a:extLst>
              <a:ext uri="{FF2B5EF4-FFF2-40B4-BE49-F238E27FC236}">
                <a16:creationId xmlns:a16="http://schemas.microsoft.com/office/drawing/2014/main" id="{013FDEB5-28E5-4C7B-8B46-CE3C3D6929B3}"/>
              </a:ext>
            </a:extLst>
          </p:cNvPr>
          <p:cNvSpPr>
            <a:spLocks noGrp="1"/>
          </p:cNvSpPr>
          <p:nvPr>
            <p:ph idx="1"/>
          </p:nvPr>
        </p:nvSpPr>
        <p:spPr>
          <a:xfrm>
            <a:off x="914400" y="1676400"/>
            <a:ext cx="8229600" cy="1371600"/>
          </a:xfrm>
        </p:spPr>
        <p:txBody>
          <a:bodyPr/>
          <a:lstStyle/>
          <a:p>
            <a:pPr eaLnBrk="1" hangingPunct="1"/>
            <a:r>
              <a:rPr lang="en-US" altLang="en-US" sz="2400">
                <a:solidFill>
                  <a:srgbClr val="0081BD"/>
                </a:solidFill>
                <a:latin typeface="Open Sans" panose="020B0606030504020204" pitchFamily="34" charset="0"/>
              </a:rPr>
              <a:t>A program is required to </a:t>
            </a:r>
            <a:r>
              <a:rPr lang="en-US" altLang="en-US" sz="2400" u="sng">
                <a:solidFill>
                  <a:srgbClr val="7030A0"/>
                </a:solidFill>
                <a:latin typeface="Open Sans" panose="020B0606030504020204" pitchFamily="34" charset="0"/>
              </a:rPr>
              <a:t>read</a:t>
            </a:r>
            <a:r>
              <a:rPr lang="en-US" altLang="en-US" sz="2400">
                <a:solidFill>
                  <a:srgbClr val="7030A0"/>
                </a:solidFill>
                <a:latin typeface="Open Sans" panose="020B0606030504020204" pitchFamily="34" charset="0"/>
              </a:rPr>
              <a:t> </a:t>
            </a:r>
            <a:r>
              <a:rPr lang="en-US" altLang="en-US" sz="2400" u="sng">
                <a:solidFill>
                  <a:srgbClr val="7030A0"/>
                </a:solidFill>
                <a:latin typeface="Open Sans" panose="020B0606030504020204" pitchFamily="34" charset="0"/>
              </a:rPr>
              <a:t>three numbers</a:t>
            </a:r>
            <a:r>
              <a:rPr lang="en-US" altLang="en-US" sz="2400">
                <a:solidFill>
                  <a:srgbClr val="7030A0"/>
                </a:solidFill>
                <a:latin typeface="Open Sans" panose="020B0606030504020204" pitchFamily="34" charset="0"/>
              </a:rPr>
              <a:t>, </a:t>
            </a:r>
            <a:r>
              <a:rPr lang="en-US" altLang="en-US" sz="2400" u="sng">
                <a:solidFill>
                  <a:srgbClr val="7030A0"/>
                </a:solidFill>
                <a:latin typeface="Open Sans" panose="020B0606030504020204" pitchFamily="34" charset="0"/>
              </a:rPr>
              <a:t>add</a:t>
            </a:r>
            <a:r>
              <a:rPr lang="en-US" altLang="en-US" sz="2400">
                <a:solidFill>
                  <a:srgbClr val="7030A0"/>
                </a:solidFill>
                <a:latin typeface="Open Sans" panose="020B0606030504020204" pitchFamily="34" charset="0"/>
              </a:rPr>
              <a:t> </a:t>
            </a:r>
            <a:r>
              <a:rPr lang="en-US" altLang="en-US" sz="2400">
                <a:solidFill>
                  <a:srgbClr val="0081BD"/>
                </a:solidFill>
                <a:latin typeface="Open Sans" panose="020B0606030504020204" pitchFamily="34" charset="0"/>
              </a:rPr>
              <a:t>them together and</a:t>
            </a:r>
            <a:r>
              <a:rPr lang="en-US" altLang="en-US" sz="2400">
                <a:solidFill>
                  <a:srgbClr val="000000"/>
                </a:solidFill>
                <a:latin typeface="Open Sans" panose="020B0606030504020204" pitchFamily="34" charset="0"/>
              </a:rPr>
              <a:t> </a:t>
            </a:r>
            <a:r>
              <a:rPr lang="en-US" altLang="en-US" sz="2400" u="sng">
                <a:solidFill>
                  <a:srgbClr val="7030A0"/>
                </a:solidFill>
                <a:latin typeface="Open Sans" panose="020B0606030504020204" pitchFamily="34" charset="0"/>
              </a:rPr>
              <a:t>print</a:t>
            </a:r>
            <a:r>
              <a:rPr lang="en-US" altLang="en-US" sz="2400">
                <a:solidFill>
                  <a:srgbClr val="000000"/>
                </a:solidFill>
                <a:latin typeface="Open Sans" panose="020B0606030504020204" pitchFamily="34" charset="0"/>
              </a:rPr>
              <a:t> </a:t>
            </a:r>
            <a:r>
              <a:rPr lang="en-US" altLang="en-US" sz="2400">
                <a:solidFill>
                  <a:srgbClr val="0081BD"/>
                </a:solidFill>
                <a:latin typeface="Open Sans" panose="020B0606030504020204" pitchFamily="34" charset="0"/>
              </a:rPr>
              <a:t>their</a:t>
            </a:r>
            <a:r>
              <a:rPr lang="en-US" altLang="en-US" sz="2400">
                <a:solidFill>
                  <a:srgbClr val="000000"/>
                </a:solidFill>
                <a:latin typeface="Open Sans" panose="020B0606030504020204" pitchFamily="34" charset="0"/>
              </a:rPr>
              <a:t> </a:t>
            </a:r>
            <a:r>
              <a:rPr lang="en-US" altLang="en-US" sz="2400" u="sng">
                <a:solidFill>
                  <a:srgbClr val="7030A0"/>
                </a:solidFill>
                <a:latin typeface="Open Sans" panose="020B0606030504020204" pitchFamily="34" charset="0"/>
              </a:rPr>
              <a:t>total</a:t>
            </a:r>
            <a:r>
              <a:rPr lang="en-US" altLang="en-US" sz="2400">
                <a:solidFill>
                  <a:srgbClr val="000000"/>
                </a:solidFill>
                <a:latin typeface="Open Sans" panose="020B0606030504020204" pitchFamily="34" charset="0"/>
              </a:rPr>
              <a:t> </a:t>
            </a:r>
          </a:p>
          <a:p>
            <a:pPr eaLnBrk="1" hangingPunct="1">
              <a:buFontTx/>
              <a:buNone/>
            </a:pPr>
            <a:r>
              <a:rPr lang="en-US" altLang="en-US" sz="2400">
                <a:solidFill>
                  <a:srgbClr val="0081BD"/>
                </a:solidFill>
                <a:latin typeface="Open Sans" panose="020B0606030504020204" pitchFamily="34" charset="0"/>
              </a:rPr>
              <a:t>A</a:t>
            </a:r>
            <a:r>
              <a:rPr lang="en-US" altLang="en-US" sz="2400">
                <a:solidFill>
                  <a:srgbClr val="000000"/>
                </a:solidFill>
                <a:latin typeface="Open Sans" panose="020B0606030504020204" pitchFamily="34" charset="0"/>
              </a:rPr>
              <a:t>. </a:t>
            </a:r>
            <a:r>
              <a:rPr lang="en-US" altLang="en-US" sz="2400">
                <a:solidFill>
                  <a:srgbClr val="0081BD"/>
                </a:solidFill>
                <a:latin typeface="Open Sans" panose="020B0606030504020204" pitchFamily="34" charset="0"/>
              </a:rPr>
              <a:t>Definition Diagram </a:t>
            </a:r>
          </a:p>
          <a:p>
            <a:pPr eaLnBrk="1" hangingPunct="1"/>
            <a:endParaRPr lang="en-US" altLang="en-US" sz="2400">
              <a:solidFill>
                <a:srgbClr val="000000"/>
              </a:solidFill>
              <a:latin typeface="Open Sans" panose="020B0606030504020204" pitchFamily="34" charset="0"/>
            </a:endParaRPr>
          </a:p>
          <a:p>
            <a:pPr eaLnBrk="1" hangingPunct="1"/>
            <a:endParaRPr lang="en-US" altLang="en-US" sz="2400">
              <a:solidFill>
                <a:srgbClr val="000000"/>
              </a:solidFill>
              <a:latin typeface="Open Sans" panose="020B0606030504020204" pitchFamily="34" charset="0"/>
            </a:endParaRPr>
          </a:p>
          <a:p>
            <a:pPr eaLnBrk="1" hangingPunct="1"/>
            <a:endParaRPr lang="en-US" altLang="en-US" sz="2400">
              <a:solidFill>
                <a:srgbClr val="000000"/>
              </a:solidFill>
              <a:latin typeface="Open Sans" panose="020B0606030504020204" pitchFamily="34" charset="0"/>
            </a:endParaRPr>
          </a:p>
          <a:p>
            <a:pPr eaLnBrk="1" hangingPunct="1"/>
            <a:endParaRPr lang="en-US" altLang="en-US" sz="2400">
              <a:solidFill>
                <a:srgbClr val="000000"/>
              </a:solidFill>
              <a:latin typeface="Open Sans" panose="020B0606030504020204" pitchFamily="34" charset="0"/>
            </a:endParaRPr>
          </a:p>
          <a:p>
            <a:pPr eaLnBrk="1" hangingPunct="1">
              <a:buFontTx/>
              <a:buNone/>
            </a:pPr>
            <a:endParaRPr lang="en-US" altLang="en-US" sz="2400">
              <a:solidFill>
                <a:srgbClr val="000000"/>
              </a:solidFill>
              <a:latin typeface="Open Sans" panose="020B0606030504020204" pitchFamily="34" charset="0"/>
            </a:endParaRPr>
          </a:p>
        </p:txBody>
      </p:sp>
      <p:graphicFrame>
        <p:nvGraphicFramePr>
          <p:cNvPr id="4" name="Table 3">
            <a:extLst>
              <a:ext uri="{FF2B5EF4-FFF2-40B4-BE49-F238E27FC236}">
                <a16:creationId xmlns:a16="http://schemas.microsoft.com/office/drawing/2014/main" id="{8C85F7F2-244A-4ADE-ABF8-6E2F806B4B21}"/>
              </a:ext>
            </a:extLst>
          </p:cNvPr>
          <p:cNvGraphicFramePr>
            <a:graphicFrameLocks noGrp="1"/>
          </p:cNvGraphicFramePr>
          <p:nvPr/>
        </p:nvGraphicFramePr>
        <p:xfrm>
          <a:off x="1295400" y="3200400"/>
          <a:ext cx="7543800" cy="1485900"/>
        </p:xfrm>
        <a:graphic>
          <a:graphicData uri="http://schemas.openxmlformats.org/drawingml/2006/table">
            <a:tbl>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3714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pitchFamily="34" charset="0"/>
                        </a:rPr>
                        <a:t>Input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pitchFamily="34" charset="0"/>
                        </a:rPr>
                        <a:t>Process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pitchFamily="34" charset="0"/>
                        </a:rPr>
                        <a:t>Output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rPr>
                        <a:t>number1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rPr>
                        <a:t>Read three numbers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rPr>
                        <a:t>total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rPr>
                        <a:t>number2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rPr>
                        <a:t>Add numbers together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rPr>
                        <a:t>number3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rPr>
                        <a:t>Print total number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1E1298DF-6E07-449F-8F2F-697BA138A625}"/>
              </a:ext>
            </a:extLst>
          </p:cNvPr>
          <p:cNvSpPr>
            <a:spLocks noGrp="1"/>
          </p:cNvSpPr>
          <p:nvPr>
            <p:ph type="title"/>
          </p:nvPr>
        </p:nvSpPr>
        <p:spPr>
          <a:xfrm>
            <a:off x="3048000" y="609600"/>
            <a:ext cx="6096000" cy="1143000"/>
          </a:xfrm>
        </p:spPr>
        <p:txBody>
          <a:bodyPr/>
          <a:lstStyle/>
          <a:p>
            <a:pPr eaLnBrk="1" hangingPunct="1"/>
            <a:r>
              <a:rPr lang="en-US" altLang="en-US">
                <a:solidFill>
                  <a:schemeClr val="tx1"/>
                </a:solidFill>
                <a:latin typeface="Open Sans" panose="020B0606030504020204" pitchFamily="34" charset="0"/>
              </a:rPr>
              <a:t>Example 1 (cont’d) </a:t>
            </a:r>
          </a:p>
        </p:txBody>
      </p:sp>
      <p:sp>
        <p:nvSpPr>
          <p:cNvPr id="58371" name="Content Placeholder 2">
            <a:extLst>
              <a:ext uri="{FF2B5EF4-FFF2-40B4-BE49-F238E27FC236}">
                <a16:creationId xmlns:a16="http://schemas.microsoft.com/office/drawing/2014/main" id="{A8FCE111-B031-4DFD-A510-5A1CC893C92B}"/>
              </a:ext>
            </a:extLst>
          </p:cNvPr>
          <p:cNvSpPr>
            <a:spLocks noGrp="1"/>
          </p:cNvSpPr>
          <p:nvPr>
            <p:ph idx="1"/>
          </p:nvPr>
        </p:nvSpPr>
        <p:spPr>
          <a:xfrm>
            <a:off x="914400" y="1676400"/>
            <a:ext cx="8229600" cy="5181600"/>
          </a:xfrm>
        </p:spPr>
        <p:txBody>
          <a:bodyPr/>
          <a:lstStyle/>
          <a:p>
            <a:pPr eaLnBrk="1" hangingPunct="1">
              <a:buFont typeface="Arial" panose="020B0604020202020204" pitchFamily="34" charset="0"/>
              <a:buNone/>
            </a:pPr>
            <a:r>
              <a:rPr lang="en-US" altLang="en-US" sz="2400">
                <a:solidFill>
                  <a:srgbClr val="0079B8"/>
                </a:solidFill>
                <a:latin typeface="Open Sans" panose="020B0606030504020204" pitchFamily="34" charset="0"/>
              </a:rPr>
              <a:t>B. Solution algorithm </a:t>
            </a:r>
          </a:p>
          <a:p>
            <a:pPr eaLnBrk="1" hangingPunct="1"/>
            <a:r>
              <a:rPr lang="en-US" altLang="en-US" sz="2400">
                <a:solidFill>
                  <a:srgbClr val="0079B8"/>
                </a:solidFill>
                <a:latin typeface="Open Sans" panose="020B0606030504020204" pitchFamily="34" charset="0"/>
              </a:rPr>
              <a:t>The defining diagram shows what is required, and a simple calculation will establish now. Using the pseudocode and the sequence control structure establish the solution algorithm as follows: </a:t>
            </a:r>
          </a:p>
          <a:p>
            <a:pPr eaLnBrk="1" hangingPunct="1">
              <a:buFont typeface="Arial" panose="020B0604020202020204" pitchFamily="34" charset="0"/>
              <a:buNone/>
            </a:pPr>
            <a:r>
              <a:rPr lang="en-US" altLang="en-US" sz="2400">
                <a:solidFill>
                  <a:srgbClr val="0079B8"/>
                </a:solidFill>
                <a:latin typeface="Courier New" panose="02070309020205020404" pitchFamily="49" charset="0"/>
                <a:cs typeface="Courier New" panose="02070309020205020404" pitchFamily="49" charset="0"/>
              </a:rPr>
              <a:t>		</a:t>
            </a:r>
            <a:r>
              <a:rPr lang="en-US" altLang="en-US" sz="2600" err="1">
                <a:solidFill>
                  <a:srgbClr val="0079B8"/>
                </a:solidFill>
                <a:latin typeface="Courier New" panose="02070309020205020404" pitchFamily="49" charset="0"/>
                <a:cs typeface="Courier New" panose="02070309020205020404" pitchFamily="49" charset="0"/>
              </a:rPr>
              <a:t>add_three_numbers</a:t>
            </a:r>
            <a:r>
              <a:rPr lang="en-US" altLang="en-US" sz="2600">
                <a:solidFill>
                  <a:srgbClr val="0079B8"/>
                </a:solidFill>
                <a:latin typeface="Courier New" panose="02070309020205020404" pitchFamily="49" charset="0"/>
                <a:cs typeface="Courier New" panose="02070309020205020404" pitchFamily="49" charset="0"/>
              </a:rPr>
              <a:t>()</a:t>
            </a:r>
          </a:p>
          <a:p>
            <a:pPr eaLnBrk="1" hangingPunct="1">
              <a:buFont typeface="Arial" panose="020B0604020202020204" pitchFamily="34" charset="0"/>
              <a:buNone/>
            </a:pPr>
            <a:r>
              <a:rPr lang="en-US" altLang="en-US" sz="2600">
                <a:solidFill>
                  <a:srgbClr val="0079B8"/>
                </a:solidFill>
                <a:latin typeface="Courier New" panose="02070309020205020404" pitchFamily="49" charset="0"/>
                <a:cs typeface="Courier New" panose="02070309020205020404" pitchFamily="49" charset="0"/>
              </a:rPr>
              <a:t>1			READ number1,number2,number3</a:t>
            </a:r>
          </a:p>
          <a:p>
            <a:pPr eaLnBrk="1" hangingPunct="1">
              <a:buFont typeface="Arial" panose="020B0604020202020204" pitchFamily="34" charset="0"/>
              <a:buNone/>
            </a:pPr>
            <a:r>
              <a:rPr lang="en-US" altLang="en-US" sz="2600">
                <a:solidFill>
                  <a:srgbClr val="0079B8"/>
                </a:solidFill>
                <a:latin typeface="Courier New" panose="02070309020205020404" pitchFamily="49" charset="0"/>
                <a:cs typeface="Courier New" panose="02070309020205020404" pitchFamily="49" charset="0"/>
              </a:rPr>
              <a:t>2			total = number1 + number2 +    			   number3 </a:t>
            </a:r>
          </a:p>
          <a:p>
            <a:pPr eaLnBrk="1" hangingPunct="1">
              <a:buFont typeface="Arial" panose="020B0604020202020204" pitchFamily="34" charset="0"/>
              <a:buNone/>
            </a:pPr>
            <a:r>
              <a:rPr lang="en-US" altLang="en-US" sz="2600">
                <a:solidFill>
                  <a:srgbClr val="0079B8"/>
                </a:solidFill>
                <a:latin typeface="Courier New" panose="02070309020205020404" pitchFamily="49" charset="0"/>
                <a:cs typeface="Courier New" panose="02070309020205020404" pitchFamily="49" charset="0"/>
              </a:rPr>
              <a:t>3			PRINT total </a:t>
            </a:r>
          </a:p>
          <a:p>
            <a:pPr eaLnBrk="1" hangingPunct="1">
              <a:buFont typeface="Arial" panose="020B0604020202020204" pitchFamily="34" charset="0"/>
              <a:buNone/>
            </a:pPr>
            <a:r>
              <a:rPr lang="en-US" altLang="en-US" sz="2600">
                <a:solidFill>
                  <a:srgbClr val="0079B8"/>
                </a:solidFill>
                <a:latin typeface="Courier New" panose="02070309020205020404" pitchFamily="49" charset="0"/>
                <a:cs typeface="Courier New" panose="02070309020205020404" pitchFamily="49" charset="0"/>
              </a:rPr>
              <a:t>		END</a:t>
            </a:r>
            <a:endParaRPr lang="en-US" altLang="en-US" sz="2400">
              <a:solidFill>
                <a:srgbClr val="0079B8"/>
              </a:solidFill>
              <a:latin typeface="Open Sans" panose="020B0606030504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EE2C37A3-CC06-497C-B626-CAFC201BD088}"/>
              </a:ext>
            </a:extLst>
          </p:cNvPr>
          <p:cNvSpPr>
            <a:spLocks noGrp="1"/>
          </p:cNvSpPr>
          <p:nvPr>
            <p:ph type="title"/>
          </p:nvPr>
        </p:nvSpPr>
        <p:spPr>
          <a:xfrm>
            <a:off x="3048000" y="609600"/>
            <a:ext cx="6096000" cy="1143000"/>
          </a:xfrm>
        </p:spPr>
        <p:txBody>
          <a:bodyPr/>
          <a:lstStyle/>
          <a:p>
            <a:r>
              <a:rPr lang="en-US" altLang="en-US">
                <a:solidFill>
                  <a:schemeClr val="tx1"/>
                </a:solidFill>
                <a:ea typeface="Open Sans"/>
                <a:cs typeface="Open Sans"/>
              </a:rPr>
              <a:t>Example 1 (cont’d) </a:t>
            </a:r>
            <a:endParaRPr lang="en-US" altLang="en-US">
              <a:solidFill>
                <a:schemeClr val="tx1"/>
              </a:solidFill>
              <a:latin typeface="Open Sans" panose="020B0606030504020204" pitchFamily="34" charset="0"/>
            </a:endParaRPr>
          </a:p>
        </p:txBody>
      </p:sp>
      <p:sp>
        <p:nvSpPr>
          <p:cNvPr id="59395" name="Content Placeholder 2">
            <a:extLst>
              <a:ext uri="{FF2B5EF4-FFF2-40B4-BE49-F238E27FC236}">
                <a16:creationId xmlns:a16="http://schemas.microsoft.com/office/drawing/2014/main" id="{DF3AF850-46E6-478A-AB90-DBD9C383BF1F}"/>
              </a:ext>
            </a:extLst>
          </p:cNvPr>
          <p:cNvSpPr>
            <a:spLocks noGrp="1"/>
          </p:cNvSpPr>
          <p:nvPr>
            <p:ph idx="1"/>
          </p:nvPr>
        </p:nvSpPr>
        <p:spPr>
          <a:xfrm>
            <a:off x="914400" y="1447800"/>
            <a:ext cx="8229600" cy="5410200"/>
          </a:xfrm>
        </p:spPr>
        <p:txBody>
          <a:bodyPr/>
          <a:lstStyle/>
          <a:p>
            <a:pPr eaLnBrk="1" hangingPunct="1">
              <a:buFontTx/>
              <a:buNone/>
            </a:pPr>
            <a:r>
              <a:rPr lang="en-US" altLang="en-US" sz="2400">
                <a:solidFill>
                  <a:srgbClr val="0081BD"/>
                </a:solidFill>
                <a:latin typeface="Open Sans" panose="020B0606030504020204" pitchFamily="34" charset="0"/>
              </a:rPr>
              <a:t>C. Desk Checking </a:t>
            </a:r>
          </a:p>
          <a:p>
            <a:pPr eaLnBrk="1" hangingPunct="1">
              <a:buFont typeface="Arial" panose="020B0604020202020204" pitchFamily="34" charset="0"/>
              <a:buAutoNum type="arabicPeriod"/>
            </a:pPr>
            <a:r>
              <a:rPr lang="en-US" altLang="en-US" sz="2400">
                <a:solidFill>
                  <a:srgbClr val="0081BD"/>
                </a:solidFill>
                <a:latin typeface="Open Sans" panose="020B0606030504020204" pitchFamily="34" charset="0"/>
              </a:rPr>
              <a:t>Choose two sets of input test data. The three numbers selected will be 10,20 and 30 for the first test case and 40,41, and 42 for the second </a:t>
            </a:r>
          </a:p>
          <a:p>
            <a:pPr eaLnBrk="1" hangingPunct="1">
              <a:buFont typeface="Arial" panose="020B0604020202020204" pitchFamily="34" charset="0"/>
              <a:buAutoNum type="arabicPeriod"/>
            </a:pPr>
            <a:endParaRPr lang="en-US" altLang="en-US" sz="2400">
              <a:solidFill>
                <a:srgbClr val="0081BD"/>
              </a:solidFill>
              <a:latin typeface="Open Sans" panose="020B0606030504020204" pitchFamily="34" charset="0"/>
            </a:endParaRPr>
          </a:p>
          <a:p>
            <a:pPr eaLnBrk="1" hangingPunct="1">
              <a:buFont typeface="Arial" panose="020B0604020202020204" pitchFamily="34" charset="0"/>
              <a:buAutoNum type="arabicPeriod"/>
            </a:pPr>
            <a:endParaRPr lang="en-US" altLang="en-US" sz="2400">
              <a:solidFill>
                <a:srgbClr val="0081BD"/>
              </a:solidFill>
              <a:latin typeface="Open Sans" panose="020B0606030504020204" pitchFamily="34" charset="0"/>
            </a:endParaRPr>
          </a:p>
          <a:p>
            <a:pPr eaLnBrk="1" hangingPunct="1">
              <a:buFont typeface="Arial" panose="020B0604020202020204" pitchFamily="34" charset="0"/>
              <a:buAutoNum type="arabicPeriod"/>
            </a:pPr>
            <a:endParaRPr lang="en-US" altLang="en-US" sz="2400">
              <a:solidFill>
                <a:srgbClr val="0081BD"/>
              </a:solidFill>
              <a:latin typeface="Open Sans" panose="020B0606030504020204" pitchFamily="34" charset="0"/>
            </a:endParaRPr>
          </a:p>
          <a:p>
            <a:pPr eaLnBrk="1" hangingPunct="1">
              <a:buFont typeface="Arial" panose="020B0604020202020204" pitchFamily="34" charset="0"/>
              <a:buAutoNum type="arabicPeriod"/>
            </a:pPr>
            <a:endParaRPr lang="en-US" altLang="en-US" sz="2400">
              <a:solidFill>
                <a:srgbClr val="0081BD"/>
              </a:solidFill>
              <a:latin typeface="Open Sans" panose="020B0606030504020204" pitchFamily="34" charset="0"/>
            </a:endParaRPr>
          </a:p>
          <a:p>
            <a:pPr eaLnBrk="1" hangingPunct="1">
              <a:buFontTx/>
              <a:buNone/>
            </a:pPr>
            <a:r>
              <a:rPr lang="en-US" altLang="en-US" sz="2400">
                <a:solidFill>
                  <a:srgbClr val="0081BD"/>
                </a:solidFill>
                <a:latin typeface="Open Sans" panose="020B0606030504020204" pitchFamily="34" charset="0"/>
              </a:rPr>
              <a:t> 2. establish the expected result for each test case </a:t>
            </a:r>
          </a:p>
          <a:p>
            <a:pPr eaLnBrk="1" hangingPunct="1">
              <a:buFontTx/>
              <a:buNone/>
            </a:pPr>
            <a:endParaRPr lang="en-US" altLang="en-US" sz="2400">
              <a:solidFill>
                <a:srgbClr val="000000"/>
              </a:solidFill>
              <a:latin typeface="Open Sans" panose="020B0606030504020204" pitchFamily="34" charset="0"/>
            </a:endParaRPr>
          </a:p>
          <a:p>
            <a:pPr eaLnBrk="1" hangingPunct="1">
              <a:buFont typeface="Arial" panose="020B0604020202020204" pitchFamily="34" charset="0"/>
              <a:buNone/>
            </a:pPr>
            <a:endParaRPr lang="en-US" altLang="en-US" sz="2400">
              <a:solidFill>
                <a:srgbClr val="0079B8"/>
              </a:solidFill>
              <a:latin typeface="Open Sans" panose="020B0606030504020204" pitchFamily="34" charset="0"/>
            </a:endParaRPr>
          </a:p>
        </p:txBody>
      </p:sp>
      <p:graphicFrame>
        <p:nvGraphicFramePr>
          <p:cNvPr id="4" name="Table 3">
            <a:extLst>
              <a:ext uri="{FF2B5EF4-FFF2-40B4-BE49-F238E27FC236}">
                <a16:creationId xmlns:a16="http://schemas.microsoft.com/office/drawing/2014/main" id="{FB421678-F94F-4742-9B67-147B8DBBF33E}"/>
              </a:ext>
            </a:extLst>
          </p:cNvPr>
          <p:cNvGraphicFramePr>
            <a:graphicFrameLocks noGrp="1"/>
          </p:cNvGraphicFramePr>
          <p:nvPr/>
        </p:nvGraphicFramePr>
        <p:xfrm>
          <a:off x="1371600" y="3048000"/>
          <a:ext cx="6096000" cy="1463676"/>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65919">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FFFFFF"/>
                        </a:solidFill>
                        <a:effectLst/>
                        <a:latin typeface="Calibri" pitchFamily="34" charset="0"/>
                      </a:endParaRPr>
                    </a:p>
                  </a:txBody>
                  <a:tcPr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pitchFamily="34" charset="0"/>
                        </a:rPr>
                        <a:t>First data set</a:t>
                      </a:r>
                    </a:p>
                  </a:txBody>
                  <a:tcPr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pitchFamily="34" charset="0"/>
                        </a:rPr>
                        <a:t>Second data set </a:t>
                      </a:r>
                    </a:p>
                  </a:txBody>
                  <a:tcPr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591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rPr>
                        <a:t> number1 </a:t>
                      </a:r>
                    </a:p>
                  </a:txBody>
                  <a:tcPr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rPr>
                        <a:t>10</a:t>
                      </a:r>
                    </a:p>
                  </a:txBody>
                  <a:tcPr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rPr>
                        <a:t>40</a:t>
                      </a:r>
                    </a:p>
                  </a:txBody>
                  <a:tcPr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6591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rPr>
                        <a:t> number2</a:t>
                      </a:r>
                    </a:p>
                  </a:txBody>
                  <a:tcPr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rPr>
                        <a:t>20</a:t>
                      </a:r>
                    </a:p>
                  </a:txBody>
                  <a:tcPr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rPr>
                        <a:t>41</a:t>
                      </a:r>
                    </a:p>
                  </a:txBody>
                  <a:tcPr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6591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rPr>
                        <a:t> number3</a:t>
                      </a:r>
                    </a:p>
                  </a:txBody>
                  <a:tcPr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rPr>
                        <a:t>30</a:t>
                      </a:r>
                    </a:p>
                  </a:txBody>
                  <a:tcPr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rPr>
                        <a:t>42</a:t>
                      </a:r>
                    </a:p>
                  </a:txBody>
                  <a:tcPr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1DA64556-13CA-4FDA-AD97-23D9D577626C}"/>
              </a:ext>
            </a:extLst>
          </p:cNvPr>
          <p:cNvGraphicFramePr>
            <a:graphicFrameLocks noGrp="1"/>
          </p:cNvGraphicFramePr>
          <p:nvPr/>
        </p:nvGraphicFramePr>
        <p:xfrm>
          <a:off x="1371600" y="5562600"/>
          <a:ext cx="6096000" cy="74295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pitchFamily="34" charset="0"/>
                        </a:rPr>
                        <a:t>First data set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pitchFamily="34" charset="0"/>
                        </a:rPr>
                        <a:t>Second data set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rPr>
                        <a:t> total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rPr>
                        <a:t>60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rPr>
                        <a:t>123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F038B58B-DF3F-4053-BBC0-1220AFBE6E05}"/>
              </a:ext>
            </a:extLst>
          </p:cNvPr>
          <p:cNvSpPr txBox="1"/>
          <p:nvPr/>
        </p:nvSpPr>
        <p:spPr>
          <a:xfrm>
            <a:off x="3200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7D83919B-8F95-4EE2-A31E-D1D1D2982833}"/>
              </a:ext>
            </a:extLst>
          </p:cNvPr>
          <p:cNvSpPr>
            <a:spLocks noGrp="1"/>
          </p:cNvSpPr>
          <p:nvPr>
            <p:ph type="title"/>
          </p:nvPr>
        </p:nvSpPr>
        <p:spPr>
          <a:xfrm>
            <a:off x="3048000" y="609600"/>
            <a:ext cx="6096000" cy="1143000"/>
          </a:xfrm>
        </p:spPr>
        <p:txBody>
          <a:bodyPr/>
          <a:lstStyle/>
          <a:p>
            <a:pPr eaLnBrk="1" hangingPunct="1"/>
            <a:r>
              <a:rPr lang="en-US" altLang="en-US">
                <a:solidFill>
                  <a:schemeClr val="tx1"/>
                </a:solidFill>
                <a:latin typeface="Open Sans" panose="020B0606030504020204" pitchFamily="34" charset="0"/>
              </a:rPr>
              <a:t>Example 1 (cont’d) </a:t>
            </a:r>
          </a:p>
        </p:txBody>
      </p:sp>
      <p:sp>
        <p:nvSpPr>
          <p:cNvPr id="60419" name="Content Placeholder 2">
            <a:extLst>
              <a:ext uri="{FF2B5EF4-FFF2-40B4-BE49-F238E27FC236}">
                <a16:creationId xmlns:a16="http://schemas.microsoft.com/office/drawing/2014/main" id="{6C17409A-138A-4350-BD23-A3792319C757}"/>
              </a:ext>
            </a:extLst>
          </p:cNvPr>
          <p:cNvSpPr>
            <a:spLocks noGrp="1"/>
          </p:cNvSpPr>
          <p:nvPr>
            <p:ph idx="1"/>
          </p:nvPr>
        </p:nvSpPr>
        <p:spPr>
          <a:xfrm>
            <a:off x="914400" y="1447800"/>
            <a:ext cx="8229600" cy="5257800"/>
          </a:xfrm>
        </p:spPr>
        <p:txBody>
          <a:bodyPr>
            <a:normAutofit fontScale="92500" lnSpcReduction="20000"/>
          </a:bodyPr>
          <a:lstStyle/>
          <a:p>
            <a:pPr eaLnBrk="1" hangingPunct="1">
              <a:buFontTx/>
              <a:buNone/>
            </a:pPr>
            <a:r>
              <a:rPr lang="en-US" altLang="en-US">
                <a:solidFill>
                  <a:srgbClr val="000000"/>
                </a:solidFill>
                <a:latin typeface="Open Sans" panose="020B0606030504020204" pitchFamily="34" charset="0"/>
              </a:rPr>
              <a:t>3.  Set up a table of relevant variable names, and pass each test data set through the solution algorithm, statement by statement. Line numbers have been used to identify each statement within the program. </a:t>
            </a:r>
          </a:p>
          <a:p>
            <a:pPr eaLnBrk="1" hangingPunct="1">
              <a:buFontTx/>
              <a:buNone/>
            </a:pPr>
            <a:endParaRPr lang="en-US" altLang="en-US" sz="2400">
              <a:solidFill>
                <a:srgbClr val="000000"/>
              </a:solidFill>
              <a:latin typeface="Open Sans" panose="020B0606030504020204" pitchFamily="34" charset="0"/>
            </a:endParaRPr>
          </a:p>
          <a:p>
            <a:pPr eaLnBrk="1" hangingPunct="1">
              <a:buFontTx/>
              <a:buNone/>
            </a:pPr>
            <a:endParaRPr lang="en-US" altLang="en-US" sz="2400">
              <a:solidFill>
                <a:srgbClr val="000000"/>
              </a:solidFill>
              <a:latin typeface="Open Sans" panose="020B0606030504020204" pitchFamily="34" charset="0"/>
            </a:endParaRPr>
          </a:p>
          <a:p>
            <a:pPr eaLnBrk="1" hangingPunct="1">
              <a:buFontTx/>
              <a:buNone/>
            </a:pPr>
            <a:endParaRPr lang="en-US" altLang="en-US" sz="2400">
              <a:solidFill>
                <a:srgbClr val="000000"/>
              </a:solidFill>
              <a:latin typeface="Open Sans" panose="020B0606030504020204" pitchFamily="34" charset="0"/>
            </a:endParaRPr>
          </a:p>
          <a:p>
            <a:pPr eaLnBrk="1" hangingPunct="1">
              <a:buFontTx/>
              <a:buNone/>
            </a:pPr>
            <a:endParaRPr lang="en-US" altLang="en-US" sz="2400">
              <a:solidFill>
                <a:srgbClr val="000000"/>
              </a:solidFill>
              <a:latin typeface="Open Sans" panose="020B0606030504020204" pitchFamily="34" charset="0"/>
            </a:endParaRPr>
          </a:p>
          <a:p>
            <a:pPr eaLnBrk="1" hangingPunct="1">
              <a:buFontTx/>
              <a:buNone/>
            </a:pPr>
            <a:endParaRPr lang="en-US" altLang="en-US" sz="2400">
              <a:solidFill>
                <a:srgbClr val="000000"/>
              </a:solidFill>
              <a:latin typeface="Open Sans" panose="020B0606030504020204" pitchFamily="34" charset="0"/>
            </a:endParaRPr>
          </a:p>
          <a:p>
            <a:pPr eaLnBrk="1" hangingPunct="1">
              <a:buFontTx/>
              <a:buNone/>
            </a:pPr>
            <a:endParaRPr lang="en-US" altLang="en-US" sz="2400">
              <a:solidFill>
                <a:srgbClr val="000000"/>
              </a:solidFill>
              <a:latin typeface="Open Sans" panose="020B0606030504020204" pitchFamily="34" charset="0"/>
            </a:endParaRPr>
          </a:p>
          <a:p>
            <a:pPr eaLnBrk="1" hangingPunct="1">
              <a:buFontTx/>
              <a:buNone/>
            </a:pPr>
            <a:endParaRPr lang="en-US" altLang="en-US" sz="2400">
              <a:solidFill>
                <a:srgbClr val="000000"/>
              </a:solidFill>
              <a:latin typeface="Open Sans" panose="020B0606030504020204" pitchFamily="34" charset="0"/>
            </a:endParaRPr>
          </a:p>
          <a:p>
            <a:pPr eaLnBrk="1" hangingPunct="1">
              <a:buFontTx/>
              <a:buNone/>
            </a:pPr>
            <a:endParaRPr lang="en-US" altLang="en-US" sz="2400">
              <a:solidFill>
                <a:srgbClr val="000000"/>
              </a:solidFill>
              <a:latin typeface="Open Sans" panose="020B0606030504020204" pitchFamily="34" charset="0"/>
            </a:endParaRPr>
          </a:p>
          <a:p>
            <a:pPr eaLnBrk="1" hangingPunct="1">
              <a:buFontTx/>
              <a:buNone/>
            </a:pPr>
            <a:endParaRPr lang="en-US" altLang="en-US" sz="2400">
              <a:solidFill>
                <a:srgbClr val="000000"/>
              </a:solidFill>
              <a:latin typeface="Open Sans" panose="020B0606030504020204" pitchFamily="34" charset="0"/>
            </a:endParaRPr>
          </a:p>
          <a:p>
            <a:pPr eaLnBrk="1" hangingPunct="1">
              <a:buFontTx/>
              <a:buNone/>
            </a:pPr>
            <a:endParaRPr lang="en-US" altLang="en-US" sz="2400">
              <a:solidFill>
                <a:srgbClr val="000000"/>
              </a:solidFill>
              <a:latin typeface="Open Sans" panose="020B0606030504020204" pitchFamily="34" charset="0"/>
            </a:endParaRPr>
          </a:p>
          <a:p>
            <a:pPr eaLnBrk="1" hangingPunct="1">
              <a:buFontTx/>
              <a:buNone/>
            </a:pPr>
            <a:r>
              <a:rPr lang="en-US" altLang="en-US">
                <a:solidFill>
                  <a:srgbClr val="000000"/>
                </a:solidFill>
                <a:latin typeface="Open Sans" panose="020B0606030504020204" pitchFamily="34" charset="0"/>
              </a:rPr>
              <a:t>4. Check that the expected result (60 and 123) match the actual result (the total column in the table) </a:t>
            </a:r>
          </a:p>
        </p:txBody>
      </p:sp>
      <p:graphicFrame>
        <p:nvGraphicFramePr>
          <p:cNvPr id="6" name="Table 5">
            <a:extLst>
              <a:ext uri="{FF2B5EF4-FFF2-40B4-BE49-F238E27FC236}">
                <a16:creationId xmlns:a16="http://schemas.microsoft.com/office/drawing/2014/main" id="{469FCA66-EBF6-4DF7-83D8-8017F405D71D}"/>
              </a:ext>
            </a:extLst>
          </p:cNvPr>
          <p:cNvGraphicFramePr>
            <a:graphicFrameLocks noGrp="1"/>
          </p:cNvGraphicFramePr>
          <p:nvPr>
            <p:extLst>
              <p:ext uri="{D42A27DB-BD31-4B8C-83A1-F6EECF244321}">
                <p14:modId xmlns:p14="http://schemas.microsoft.com/office/powerpoint/2010/main" val="3819631808"/>
              </p:ext>
            </p:extLst>
          </p:nvPr>
        </p:nvGraphicFramePr>
        <p:xfrm>
          <a:off x="1295399" y="2446272"/>
          <a:ext cx="7467602" cy="3260856"/>
        </p:xfrm>
        <a:graphic>
          <a:graphicData uri="http://schemas.openxmlformats.org/drawingml/2006/table">
            <a:tbl>
              <a:tblPr/>
              <a:tblGrid>
                <a:gridCol w="1493216">
                  <a:extLst>
                    <a:ext uri="{9D8B030D-6E8A-4147-A177-3AD203B41FA5}">
                      <a16:colId xmlns:a16="http://schemas.microsoft.com/office/drawing/2014/main" val="20000"/>
                    </a:ext>
                  </a:extLst>
                </a:gridCol>
                <a:gridCol w="1493215">
                  <a:extLst>
                    <a:ext uri="{9D8B030D-6E8A-4147-A177-3AD203B41FA5}">
                      <a16:colId xmlns:a16="http://schemas.microsoft.com/office/drawing/2014/main" val="20001"/>
                    </a:ext>
                  </a:extLst>
                </a:gridCol>
                <a:gridCol w="1388528">
                  <a:extLst>
                    <a:ext uri="{9D8B030D-6E8A-4147-A177-3AD203B41FA5}">
                      <a16:colId xmlns:a16="http://schemas.microsoft.com/office/drawing/2014/main" val="20002"/>
                    </a:ext>
                  </a:extLst>
                </a:gridCol>
                <a:gridCol w="1599428">
                  <a:extLst>
                    <a:ext uri="{9D8B030D-6E8A-4147-A177-3AD203B41FA5}">
                      <a16:colId xmlns:a16="http://schemas.microsoft.com/office/drawing/2014/main" val="20003"/>
                    </a:ext>
                  </a:extLst>
                </a:gridCol>
                <a:gridCol w="1493215">
                  <a:extLst>
                    <a:ext uri="{9D8B030D-6E8A-4147-A177-3AD203B41FA5}">
                      <a16:colId xmlns:a16="http://schemas.microsoft.com/office/drawing/2014/main" val="20004"/>
                    </a:ext>
                  </a:extLst>
                </a:gridCol>
              </a:tblGrid>
              <a:tr h="57903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latin typeface="Calibri" pitchFamily="34" charset="0"/>
                        </a:rPr>
                        <a:t>Statement number </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latin typeface="Calibri" pitchFamily="34" charset="0"/>
                        </a:rPr>
                        <a:t> number1</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latin typeface="Calibri" pitchFamily="34" charset="0"/>
                        </a:rPr>
                        <a:t> number2</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latin typeface="Calibri" pitchFamily="34" charset="0"/>
                        </a:rPr>
                        <a:t> number3</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latin typeface="Calibri" pitchFamily="34" charset="0"/>
                        </a:rPr>
                        <a:t> total </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521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Calibri" pitchFamily="34" charset="0"/>
                        </a:rPr>
                        <a:t>First Pass</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pitchFamily="34"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pitchFamily="34"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pitchFamily="34"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pitchFamily="34"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3521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Calibri" pitchFamily="34" charset="0"/>
                        </a:rPr>
                        <a:t>1</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Calibri" pitchFamily="34" charset="0"/>
                        </a:rPr>
                        <a:t>10</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Calibri" pitchFamily="34" charset="0"/>
                        </a:rPr>
                        <a:t>20</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Calibri" pitchFamily="34" charset="0"/>
                        </a:rPr>
                        <a:t>30</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pitchFamily="34"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3521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Calibri" pitchFamily="34" charset="0"/>
                        </a:rPr>
                        <a:t>2</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pitchFamily="34"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pitchFamily="34"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pitchFamily="34"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Calibri" pitchFamily="34" charset="0"/>
                        </a:rPr>
                        <a:t>60</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3521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Calibri" pitchFamily="34" charset="0"/>
                        </a:rPr>
                        <a:t>3</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pitchFamily="34"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pitchFamily="34"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pitchFamily="34"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Calibri" pitchFamily="34" charset="0"/>
                        </a:rPr>
                        <a:t>print</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3521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Calibri" pitchFamily="34" charset="0"/>
                        </a:rPr>
                        <a:t>Second Pass</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pitchFamily="34"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pitchFamily="34"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pitchFamily="34"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pitchFamily="34"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3521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Calibri" pitchFamily="34" charset="0"/>
                        </a:rPr>
                        <a:t>1</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Calibri" pitchFamily="34" charset="0"/>
                        </a:rPr>
                        <a:t>40</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Calibri" pitchFamily="34" charset="0"/>
                        </a:rPr>
                        <a:t>41</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Calibri" pitchFamily="34" charset="0"/>
                        </a:rPr>
                        <a:t>42</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pitchFamily="34"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3521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Calibri" pitchFamily="34" charset="0"/>
                        </a:rPr>
                        <a:t>2</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pitchFamily="34"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pitchFamily="34"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pitchFamily="34"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Calibri" pitchFamily="34" charset="0"/>
                        </a:rPr>
                        <a:t>123</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3521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Calibri" pitchFamily="34" charset="0"/>
                        </a:rPr>
                        <a:t>3</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pitchFamily="34"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pitchFamily="34"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pitchFamily="34" charset="0"/>
                      </a:endParaRP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Calibri" pitchFamily="34" charset="0"/>
                        </a:rPr>
                        <a:t>print</a:t>
                      </a:r>
                    </a:p>
                  </a:txBody>
                  <a:tcPr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047309D1-3CC7-48EA-A49A-7B146A4A7E84}"/>
              </a:ext>
            </a:extLst>
          </p:cNvPr>
          <p:cNvSpPr>
            <a:spLocks noGrp="1"/>
          </p:cNvSpPr>
          <p:nvPr>
            <p:ph type="title"/>
          </p:nvPr>
        </p:nvSpPr>
        <p:spPr>
          <a:xfrm>
            <a:off x="3048000" y="609600"/>
            <a:ext cx="6096000" cy="1143000"/>
          </a:xfrm>
        </p:spPr>
        <p:txBody>
          <a:bodyPr/>
          <a:lstStyle/>
          <a:p>
            <a:pPr eaLnBrk="1" hangingPunct="1"/>
            <a:r>
              <a:rPr lang="en-US" altLang="en-US">
                <a:solidFill>
                  <a:schemeClr val="tx1"/>
                </a:solidFill>
                <a:latin typeface="Open Sans" panose="020B0606030504020204" pitchFamily="34" charset="0"/>
              </a:rPr>
              <a:t>Example 2 </a:t>
            </a:r>
          </a:p>
        </p:txBody>
      </p:sp>
      <p:sp>
        <p:nvSpPr>
          <p:cNvPr id="61443" name="Content Placeholder 2">
            <a:extLst>
              <a:ext uri="{FF2B5EF4-FFF2-40B4-BE49-F238E27FC236}">
                <a16:creationId xmlns:a16="http://schemas.microsoft.com/office/drawing/2014/main" id="{D2CFA619-0B74-4D21-8286-B01417429D72}"/>
              </a:ext>
            </a:extLst>
          </p:cNvPr>
          <p:cNvSpPr>
            <a:spLocks noGrp="1"/>
          </p:cNvSpPr>
          <p:nvPr>
            <p:ph idx="1"/>
          </p:nvPr>
        </p:nvSpPr>
        <p:spPr>
          <a:xfrm>
            <a:off x="914400" y="1676400"/>
            <a:ext cx="8229600" cy="5181600"/>
          </a:xfrm>
        </p:spPr>
        <p:txBody>
          <a:bodyPr/>
          <a:lstStyle/>
          <a:p>
            <a:pPr eaLnBrk="1" hangingPunct="1"/>
            <a:r>
              <a:rPr lang="en-US" altLang="en-US" sz="2400">
                <a:solidFill>
                  <a:srgbClr val="000000"/>
                </a:solidFill>
                <a:latin typeface="Open Sans" panose="020B0606030504020204" pitchFamily="34" charset="0"/>
              </a:rPr>
              <a:t>Problem : a program is required to </a:t>
            </a:r>
            <a:r>
              <a:rPr lang="en-US" altLang="en-US" sz="2400" u="sng">
                <a:solidFill>
                  <a:srgbClr val="00B050"/>
                </a:solidFill>
                <a:latin typeface="Open Sans" panose="020B0606030504020204" pitchFamily="34" charset="0"/>
              </a:rPr>
              <a:t>read</a:t>
            </a:r>
            <a:r>
              <a:rPr lang="en-US" altLang="en-US" sz="2400">
                <a:solidFill>
                  <a:srgbClr val="000000"/>
                </a:solidFill>
                <a:latin typeface="Open Sans" panose="020B0606030504020204" pitchFamily="34" charset="0"/>
              </a:rPr>
              <a:t> from the screen the </a:t>
            </a:r>
            <a:r>
              <a:rPr lang="en-US" altLang="en-US" sz="2400" u="sng">
                <a:solidFill>
                  <a:srgbClr val="7030A0"/>
                </a:solidFill>
                <a:latin typeface="Open Sans" panose="020B0606030504020204" pitchFamily="34" charset="0"/>
              </a:rPr>
              <a:t>length</a:t>
            </a:r>
            <a:r>
              <a:rPr lang="en-US" altLang="en-US" sz="2400">
                <a:solidFill>
                  <a:srgbClr val="000000"/>
                </a:solidFill>
                <a:latin typeface="Open Sans" panose="020B0606030504020204" pitchFamily="34" charset="0"/>
              </a:rPr>
              <a:t> and the </a:t>
            </a:r>
            <a:r>
              <a:rPr lang="en-US" altLang="en-US" sz="2400" u="sng">
                <a:solidFill>
                  <a:srgbClr val="7030A0"/>
                </a:solidFill>
                <a:latin typeface="Open Sans" panose="020B0606030504020204" pitchFamily="34" charset="0"/>
              </a:rPr>
              <a:t>width</a:t>
            </a:r>
            <a:r>
              <a:rPr lang="en-US" altLang="en-US" sz="2400">
                <a:solidFill>
                  <a:srgbClr val="000000"/>
                </a:solidFill>
                <a:latin typeface="Open Sans" panose="020B0606030504020204" pitchFamily="34" charset="0"/>
              </a:rPr>
              <a:t> of a rectangular house block, and the </a:t>
            </a:r>
            <a:r>
              <a:rPr lang="en-US" altLang="en-US" sz="2400" u="sng">
                <a:solidFill>
                  <a:srgbClr val="7030A0"/>
                </a:solidFill>
                <a:latin typeface="Open Sans" panose="020B0606030504020204" pitchFamily="34" charset="0"/>
              </a:rPr>
              <a:t>length</a:t>
            </a:r>
            <a:r>
              <a:rPr lang="en-US" altLang="en-US" sz="2400">
                <a:solidFill>
                  <a:srgbClr val="000000"/>
                </a:solidFill>
                <a:latin typeface="Open Sans" panose="020B0606030504020204" pitchFamily="34" charset="0"/>
              </a:rPr>
              <a:t> and </a:t>
            </a:r>
            <a:r>
              <a:rPr lang="en-US" altLang="en-US" sz="2400" u="sng">
                <a:solidFill>
                  <a:srgbClr val="7030A0"/>
                </a:solidFill>
                <a:latin typeface="Open Sans" panose="020B0606030504020204" pitchFamily="34" charset="0"/>
              </a:rPr>
              <a:t>width</a:t>
            </a:r>
            <a:r>
              <a:rPr lang="en-US" altLang="en-US" sz="2400">
                <a:solidFill>
                  <a:srgbClr val="000000"/>
                </a:solidFill>
                <a:latin typeface="Open Sans" panose="020B0606030504020204" pitchFamily="34" charset="0"/>
              </a:rPr>
              <a:t> of rectangular house that has been built on the block. The algorithm should then </a:t>
            </a:r>
            <a:r>
              <a:rPr lang="en-US" altLang="en-US" sz="2400" u="sng">
                <a:solidFill>
                  <a:srgbClr val="00B050"/>
                </a:solidFill>
                <a:latin typeface="Open Sans" panose="020B0606030504020204" pitchFamily="34" charset="0"/>
              </a:rPr>
              <a:t>compute</a:t>
            </a:r>
            <a:r>
              <a:rPr lang="en-US" altLang="en-US" sz="2400">
                <a:solidFill>
                  <a:srgbClr val="000000"/>
                </a:solidFill>
                <a:latin typeface="Open Sans" panose="020B0606030504020204" pitchFamily="34" charset="0"/>
              </a:rPr>
              <a:t> and </a:t>
            </a:r>
            <a:r>
              <a:rPr lang="en-US" altLang="en-US" sz="2400" u="sng">
                <a:solidFill>
                  <a:srgbClr val="00B050"/>
                </a:solidFill>
                <a:latin typeface="Open Sans" panose="020B0606030504020204" pitchFamily="34" charset="0"/>
              </a:rPr>
              <a:t>display</a:t>
            </a:r>
            <a:r>
              <a:rPr lang="en-US" altLang="en-US" sz="2400">
                <a:solidFill>
                  <a:srgbClr val="000000"/>
                </a:solidFill>
                <a:latin typeface="Open Sans" panose="020B0606030504020204" pitchFamily="34" charset="0"/>
              </a:rPr>
              <a:t> the </a:t>
            </a:r>
            <a:r>
              <a:rPr lang="en-US" altLang="en-US" sz="2400" u="sng">
                <a:solidFill>
                  <a:srgbClr val="7030A0"/>
                </a:solidFill>
                <a:latin typeface="Open Sans" panose="020B0606030504020204" pitchFamily="34" charset="0"/>
              </a:rPr>
              <a:t>mowing time</a:t>
            </a:r>
            <a:r>
              <a:rPr lang="en-US" altLang="en-US" sz="2400">
                <a:solidFill>
                  <a:srgbClr val="000000"/>
                </a:solidFill>
                <a:latin typeface="Open Sans" panose="020B0606030504020204" pitchFamily="34" charset="0"/>
              </a:rPr>
              <a:t> required to cut the grass around the house, at the rate of two square metres per minute</a:t>
            </a:r>
            <a:endParaRPr lang="en-US" altLang="en-US" sz="2400">
              <a:solidFill>
                <a:srgbClr val="0079B8"/>
              </a:solidFill>
              <a:latin typeface="Open Sans" panose="020B0606030504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9FDAEC04-41CC-4411-A3F6-9A89071AD732}"/>
              </a:ext>
            </a:extLst>
          </p:cNvPr>
          <p:cNvSpPr>
            <a:spLocks noGrp="1"/>
          </p:cNvSpPr>
          <p:nvPr>
            <p:ph type="title"/>
          </p:nvPr>
        </p:nvSpPr>
        <p:spPr>
          <a:xfrm>
            <a:off x="3048000" y="609600"/>
            <a:ext cx="6096000" cy="1143000"/>
          </a:xfrm>
        </p:spPr>
        <p:txBody>
          <a:bodyPr/>
          <a:lstStyle/>
          <a:p>
            <a:pPr eaLnBrk="1" hangingPunct="1"/>
            <a:r>
              <a:rPr lang="en-US" altLang="en-US">
                <a:solidFill>
                  <a:schemeClr val="tx1"/>
                </a:solidFill>
                <a:latin typeface="Open Sans" panose="020B0606030504020204" pitchFamily="34" charset="0"/>
              </a:rPr>
              <a:t>Example 2 (cont’d) </a:t>
            </a:r>
          </a:p>
        </p:txBody>
      </p:sp>
      <p:sp>
        <p:nvSpPr>
          <p:cNvPr id="62467" name="Content Placeholder 2">
            <a:extLst>
              <a:ext uri="{FF2B5EF4-FFF2-40B4-BE49-F238E27FC236}">
                <a16:creationId xmlns:a16="http://schemas.microsoft.com/office/drawing/2014/main" id="{89E18664-9CB4-47E8-BCF8-DC8B59766AE0}"/>
              </a:ext>
            </a:extLst>
          </p:cNvPr>
          <p:cNvSpPr>
            <a:spLocks noGrp="1"/>
          </p:cNvSpPr>
          <p:nvPr>
            <p:ph idx="1"/>
          </p:nvPr>
        </p:nvSpPr>
        <p:spPr>
          <a:xfrm>
            <a:off x="838200" y="1752600"/>
            <a:ext cx="7891463" cy="685800"/>
          </a:xfrm>
        </p:spPr>
        <p:txBody>
          <a:bodyPr/>
          <a:lstStyle/>
          <a:p>
            <a:pPr eaLnBrk="1" hangingPunct="1">
              <a:buFontTx/>
              <a:buNone/>
            </a:pPr>
            <a:r>
              <a:rPr lang="en-US" altLang="en-US">
                <a:solidFill>
                  <a:srgbClr val="000000"/>
                </a:solidFill>
                <a:latin typeface="Open Sans" panose="020B0606030504020204" pitchFamily="34" charset="0"/>
              </a:rPr>
              <a:t>A. </a:t>
            </a:r>
            <a:r>
              <a:rPr lang="en-US" altLang="en-US" sz="2400">
                <a:solidFill>
                  <a:srgbClr val="000000"/>
                </a:solidFill>
                <a:latin typeface="Open Sans" panose="020B0606030504020204" pitchFamily="34" charset="0"/>
              </a:rPr>
              <a:t>Defining diagram </a:t>
            </a:r>
          </a:p>
        </p:txBody>
      </p:sp>
      <p:graphicFrame>
        <p:nvGraphicFramePr>
          <p:cNvPr id="8" name="Table 7">
            <a:extLst>
              <a:ext uri="{FF2B5EF4-FFF2-40B4-BE49-F238E27FC236}">
                <a16:creationId xmlns:a16="http://schemas.microsoft.com/office/drawing/2014/main" id="{8173CC7D-5C00-44C4-8F52-21D9F3A22C43}"/>
              </a:ext>
            </a:extLst>
          </p:cNvPr>
          <p:cNvGraphicFramePr>
            <a:graphicFrameLocks noGrp="1"/>
          </p:cNvGraphicFramePr>
          <p:nvPr/>
        </p:nvGraphicFramePr>
        <p:xfrm>
          <a:off x="914400" y="2590800"/>
          <a:ext cx="8229600" cy="2743200"/>
        </p:xfrm>
        <a:graphic>
          <a:graphicData uri="http://schemas.openxmlformats.org/drawingml/2006/table">
            <a:tbl>
              <a:tblPr firstRow="1" bandRow="1">
                <a:tableStyleId>{5C22544A-7EE6-4342-B048-85BDC9FD1C3A}</a:tableStyleId>
              </a:tblPr>
              <a:tblGrid>
                <a:gridCol w="2259106">
                  <a:extLst>
                    <a:ext uri="{9D8B030D-6E8A-4147-A177-3AD203B41FA5}">
                      <a16:colId xmlns:a16="http://schemas.microsoft.com/office/drawing/2014/main" val="20000"/>
                    </a:ext>
                  </a:extLst>
                </a:gridCol>
                <a:gridCol w="4294094">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sz="2400"/>
                        <a:t>Input </a:t>
                      </a:r>
                    </a:p>
                  </a:txBody>
                  <a:tcPr/>
                </a:tc>
                <a:tc>
                  <a:txBody>
                    <a:bodyPr/>
                    <a:lstStyle/>
                    <a:p>
                      <a:r>
                        <a:rPr lang="en-US" sz="2400"/>
                        <a:t>Processing </a:t>
                      </a:r>
                    </a:p>
                  </a:txBody>
                  <a:tcPr/>
                </a:tc>
                <a:tc>
                  <a:txBody>
                    <a:bodyPr/>
                    <a:lstStyle/>
                    <a:p>
                      <a:r>
                        <a:rPr lang="en-US" sz="2400"/>
                        <a:t>Output </a:t>
                      </a:r>
                    </a:p>
                  </a:txBody>
                  <a:tcPr/>
                </a:tc>
                <a:extLst>
                  <a:ext uri="{0D108BD9-81ED-4DB2-BD59-A6C34878D82A}">
                    <a16:rowId xmlns:a16="http://schemas.microsoft.com/office/drawing/2014/main" val="10000"/>
                  </a:ext>
                </a:extLst>
              </a:tr>
              <a:tr h="370840">
                <a:tc>
                  <a:txBody>
                    <a:bodyPr/>
                    <a:lstStyle/>
                    <a:p>
                      <a:r>
                        <a:rPr lang="en-US" sz="2400" baseline="0"/>
                        <a:t> </a:t>
                      </a:r>
                      <a:r>
                        <a:rPr lang="en-US" sz="2400" baseline="0" err="1"/>
                        <a:t>block_length</a:t>
                      </a:r>
                      <a:endParaRPr lang="en-US" sz="2400" baseline="0"/>
                    </a:p>
                    <a:p>
                      <a:r>
                        <a:rPr lang="en-US" sz="2400" baseline="0"/>
                        <a:t> </a:t>
                      </a:r>
                      <a:r>
                        <a:rPr lang="en-US" sz="2400" baseline="0" err="1"/>
                        <a:t>block_width</a:t>
                      </a:r>
                      <a:endParaRPr lang="en-US" sz="2400" baseline="0"/>
                    </a:p>
                    <a:p>
                      <a:r>
                        <a:rPr lang="en-US" sz="2400" baseline="0"/>
                        <a:t> </a:t>
                      </a:r>
                      <a:r>
                        <a:rPr lang="en-US" sz="2400" baseline="0" err="1"/>
                        <a:t>house_length</a:t>
                      </a:r>
                      <a:endParaRPr lang="en-US" sz="2400" baseline="0"/>
                    </a:p>
                    <a:p>
                      <a:r>
                        <a:rPr lang="en-US" sz="2400" baseline="0"/>
                        <a:t> </a:t>
                      </a:r>
                      <a:r>
                        <a:rPr lang="en-US" sz="2400" baseline="0" err="1"/>
                        <a:t>house_width</a:t>
                      </a:r>
                      <a:r>
                        <a:rPr lang="en-US" sz="2400" baseline="0"/>
                        <a:t> </a:t>
                      </a:r>
                      <a:endParaRPr lang="en-US" sz="2400"/>
                    </a:p>
                  </a:txBody>
                  <a:tcPr/>
                </a:tc>
                <a:tc>
                  <a:txBody>
                    <a:bodyPr/>
                    <a:lstStyle/>
                    <a:p>
                      <a:r>
                        <a:rPr lang="en-US" sz="2400"/>
                        <a:t>Prompt for block measurements</a:t>
                      </a:r>
                    </a:p>
                    <a:p>
                      <a:r>
                        <a:rPr lang="en-US" sz="2400"/>
                        <a:t>Get block measurements</a:t>
                      </a:r>
                      <a:r>
                        <a:rPr lang="en-US" sz="2400" baseline="0"/>
                        <a:t> </a:t>
                      </a:r>
                    </a:p>
                    <a:p>
                      <a:r>
                        <a:rPr lang="en-US" sz="2400" baseline="0"/>
                        <a:t>Prompt for house measurements </a:t>
                      </a:r>
                    </a:p>
                    <a:p>
                      <a:r>
                        <a:rPr lang="en-US" sz="2400" baseline="0"/>
                        <a:t>Get house measurement </a:t>
                      </a:r>
                    </a:p>
                    <a:p>
                      <a:r>
                        <a:rPr lang="en-US" sz="2400" baseline="0"/>
                        <a:t>Calculate mowing area </a:t>
                      </a:r>
                    </a:p>
                    <a:p>
                      <a:r>
                        <a:rPr lang="en-US" sz="2400" baseline="0"/>
                        <a:t>Calculate mowing time </a:t>
                      </a:r>
                      <a:endParaRPr lang="en-US" sz="2400"/>
                    </a:p>
                  </a:txBody>
                  <a:tcPr/>
                </a:tc>
                <a:tc>
                  <a:txBody>
                    <a:bodyPr/>
                    <a:lstStyle/>
                    <a:p>
                      <a:r>
                        <a:rPr lang="en-US" sz="2400" baseline="0"/>
                        <a:t> mowing_</a:t>
                      </a:r>
                    </a:p>
                    <a:p>
                      <a:r>
                        <a:rPr lang="en-US" sz="2400" baseline="0"/>
                        <a:t>time</a:t>
                      </a:r>
                      <a:endParaRPr lang="en-US" sz="240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a:t>Designing a Program</a:t>
            </a:r>
          </a:p>
        </p:txBody>
      </p:sp>
      <p:sp>
        <p:nvSpPr>
          <p:cNvPr id="4" name="Rectangle 3"/>
          <p:cNvSpPr txBox="1">
            <a:spLocks noChangeArrowheads="1"/>
          </p:cNvSpPr>
          <p:nvPr/>
        </p:nvSpPr>
        <p:spPr bwMode="auto">
          <a:xfrm>
            <a:off x="1143000" y="2000250"/>
            <a:ext cx="7239000" cy="3690938"/>
          </a:xfrm>
          <a:prstGeom prst="rect">
            <a:avLst/>
          </a:prstGeom>
          <a:noFill/>
          <a:ln w="9525">
            <a:noFill/>
            <a:miter lim="800000"/>
            <a:headEnd/>
            <a:tailEnd/>
          </a:ln>
        </p:spPr>
        <p:txBody>
          <a:bodyPr/>
          <a:lstStyle/>
          <a:p>
            <a:pPr marL="342900" indent="-342900" eaLnBrk="0" hangingPunct="0">
              <a:spcBef>
                <a:spcPct val="20000"/>
              </a:spcBef>
              <a:buFontTx/>
              <a:buChar char="•"/>
              <a:defRPr/>
            </a:pPr>
            <a:endParaRPr lang="en-US" sz="2000" kern="0">
              <a:latin typeface="+mn-lt"/>
            </a:endParaRPr>
          </a:p>
        </p:txBody>
      </p:sp>
      <p:sp>
        <p:nvSpPr>
          <p:cNvPr id="7" name="Rectangle 3"/>
          <p:cNvSpPr>
            <a:spLocks noGrp="1" noChangeArrowheads="1"/>
          </p:cNvSpPr>
          <p:nvPr>
            <p:ph idx="1"/>
          </p:nvPr>
        </p:nvSpPr>
        <p:spPr>
          <a:xfrm>
            <a:off x="1143000" y="1628775"/>
            <a:ext cx="7543800" cy="3517900"/>
          </a:xfrm>
        </p:spPr>
        <p:txBody>
          <a:bodyPr/>
          <a:lstStyle/>
          <a:p>
            <a:pPr marL="0" indent="0">
              <a:buNone/>
            </a:pPr>
            <a:r>
              <a:rPr lang="en-US" sz="2800"/>
              <a:t>The program development cycle</a:t>
            </a:r>
          </a:p>
          <a:p>
            <a:endParaRPr lang="en-US"/>
          </a:p>
        </p:txBody>
      </p:sp>
      <p:pic>
        <p:nvPicPr>
          <p:cNvPr id="3" name="Picture 2">
            <a:extLst>
              <a:ext uri="{FF2B5EF4-FFF2-40B4-BE49-F238E27FC236}">
                <a16:creationId xmlns:a16="http://schemas.microsoft.com/office/drawing/2014/main" id="{CEC89960-A7D1-4687-9587-8DC497B7B485}"/>
              </a:ext>
            </a:extLst>
          </p:cNvPr>
          <p:cNvPicPr>
            <a:picLocks noChangeAspect="1"/>
          </p:cNvPicPr>
          <p:nvPr/>
        </p:nvPicPr>
        <p:blipFill>
          <a:blip r:embed="rId2"/>
          <a:stretch>
            <a:fillRect/>
          </a:stretch>
        </p:blipFill>
        <p:spPr>
          <a:xfrm>
            <a:off x="756439" y="2792348"/>
            <a:ext cx="8214368" cy="1073193"/>
          </a:xfrm>
          <a:prstGeom prst="rect">
            <a:avLst/>
          </a:prstGeom>
        </p:spPr>
      </p:pic>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a:p>
            <a:endParaRPr lang="en-US">
              <a:solidFill>
                <a:schemeClr val="tx1">
                  <a:lumMod val="65000"/>
                  <a:lumOff val="35000"/>
                </a:schemeClr>
              </a:solidFill>
            </a:endParaRPr>
          </a:p>
        </p:txBody>
      </p:sp>
    </p:spTree>
    <p:extLst>
      <p:ext uri="{BB962C8B-B14F-4D97-AF65-F5344CB8AC3E}">
        <p14:creationId xmlns:p14="http://schemas.microsoft.com/office/powerpoint/2010/main" val="13841781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34F9CAC5-74DF-435B-95CC-7409CBA03013}"/>
              </a:ext>
            </a:extLst>
          </p:cNvPr>
          <p:cNvSpPr>
            <a:spLocks noGrp="1"/>
          </p:cNvSpPr>
          <p:nvPr>
            <p:ph type="title"/>
          </p:nvPr>
        </p:nvSpPr>
        <p:spPr>
          <a:xfrm>
            <a:off x="3048000" y="609600"/>
            <a:ext cx="6096000" cy="1143000"/>
          </a:xfrm>
        </p:spPr>
        <p:txBody>
          <a:bodyPr/>
          <a:lstStyle/>
          <a:p>
            <a:pPr eaLnBrk="1" hangingPunct="1"/>
            <a:r>
              <a:rPr lang="en-US" altLang="en-US">
                <a:solidFill>
                  <a:schemeClr val="tx1"/>
                </a:solidFill>
                <a:latin typeface="Open Sans" panose="020B0606030504020204" pitchFamily="34" charset="0"/>
              </a:rPr>
              <a:t>Example 2 (cont’d) </a:t>
            </a:r>
          </a:p>
        </p:txBody>
      </p:sp>
      <p:sp>
        <p:nvSpPr>
          <p:cNvPr id="63491" name="Content Placeholder 2">
            <a:extLst>
              <a:ext uri="{FF2B5EF4-FFF2-40B4-BE49-F238E27FC236}">
                <a16:creationId xmlns:a16="http://schemas.microsoft.com/office/drawing/2014/main" id="{7908B17D-A289-436A-9062-F9B315E62DD2}"/>
              </a:ext>
            </a:extLst>
          </p:cNvPr>
          <p:cNvSpPr>
            <a:spLocks noGrp="1"/>
          </p:cNvSpPr>
          <p:nvPr>
            <p:ph idx="1"/>
          </p:nvPr>
        </p:nvSpPr>
        <p:spPr>
          <a:xfrm>
            <a:off x="838200" y="1752600"/>
            <a:ext cx="7891463" cy="4648200"/>
          </a:xfrm>
        </p:spPr>
        <p:txBody>
          <a:bodyPr>
            <a:normAutofit lnSpcReduction="10000"/>
          </a:bodyPr>
          <a:lstStyle/>
          <a:p>
            <a:pPr eaLnBrk="1" hangingPunct="1">
              <a:buFont typeface="Arial" panose="020B0604020202020204" pitchFamily="34" charset="0"/>
              <a:buNone/>
            </a:pPr>
            <a:r>
              <a:rPr lang="en-US" altLang="en-US" sz="1800">
                <a:latin typeface="Open Sans" panose="020B0606030504020204" pitchFamily="34" charset="0"/>
              </a:rPr>
              <a:t>B. Solution Algorithm </a:t>
            </a:r>
          </a:p>
          <a:p>
            <a:pPr eaLnBrk="1" hangingPunct="1">
              <a:buFont typeface="Arial" panose="020B0604020202020204" pitchFamily="34" charset="0"/>
              <a:buNone/>
            </a:pPr>
            <a:r>
              <a:rPr lang="en-US" altLang="en-US" sz="1800">
                <a:latin typeface="Open Sans" panose="020B0606030504020204" pitchFamily="34" charset="0"/>
              </a:rPr>
              <a:t>	The actions to be carried out in this algorithm are listed sequentially in the processing component of the defining diagram. The solution algorithm as follow:</a:t>
            </a:r>
          </a:p>
          <a:p>
            <a:pPr eaLnBrk="1" hangingPunct="1">
              <a:buFont typeface="Arial" panose="020B0604020202020204" pitchFamily="34" charset="0"/>
              <a:buNone/>
            </a:pPr>
            <a:r>
              <a:rPr lang="en-US" altLang="en-US" sz="1800">
                <a:latin typeface="Open Sans" panose="020B0606030504020204" pitchFamily="34" charset="0"/>
              </a:rPr>
              <a:t>		</a:t>
            </a:r>
            <a:r>
              <a:rPr lang="en-US" altLang="en-US" sz="1800" err="1">
                <a:latin typeface="Courier New" panose="02070309020205020404" pitchFamily="49" charset="0"/>
                <a:cs typeface="Courier New" panose="02070309020205020404" pitchFamily="49" charset="0"/>
              </a:rPr>
              <a:t>Calculate_mowing_time</a:t>
            </a:r>
            <a:r>
              <a:rPr lang="en-US" altLang="en-US" sz="1800">
                <a:latin typeface="Courier New" panose="02070309020205020404" pitchFamily="49" charset="0"/>
                <a:cs typeface="Courier New" panose="02070309020205020404" pitchFamily="49" charset="0"/>
              </a:rPr>
              <a:t>()</a:t>
            </a:r>
          </a:p>
          <a:p>
            <a:pPr eaLnBrk="1" hangingPunct="1">
              <a:buFont typeface="Arial" panose="020B0604020202020204" pitchFamily="34" charset="0"/>
              <a:buNone/>
            </a:pPr>
            <a:r>
              <a:rPr lang="id-ID" altLang="en-US" sz="1800">
                <a:latin typeface="Courier New" panose="02070309020205020404" pitchFamily="49" charset="0"/>
                <a:cs typeface="Courier New" panose="02070309020205020404" pitchFamily="49" charset="0"/>
              </a:rPr>
              <a:t>1</a:t>
            </a:r>
            <a:r>
              <a:rPr lang="en-US" altLang="en-US" sz="1800">
                <a:latin typeface="Courier New" panose="02070309020205020404" pitchFamily="49" charset="0"/>
                <a:cs typeface="Courier New" panose="02070309020205020404" pitchFamily="49" charset="0"/>
              </a:rPr>
              <a:t>		    PROMPT operator for </a:t>
            </a:r>
            <a:r>
              <a:rPr lang="en-US" altLang="en-US" sz="1800" err="1">
                <a:latin typeface="Courier New" panose="02070309020205020404" pitchFamily="49" charset="0"/>
                <a:cs typeface="Courier New" panose="02070309020205020404" pitchFamily="49" charset="0"/>
              </a:rPr>
              <a:t>block_length</a:t>
            </a:r>
            <a:r>
              <a:rPr lang="en-US" altLang="en-US" sz="1800">
                <a:latin typeface="Courier New" panose="02070309020205020404" pitchFamily="49" charset="0"/>
                <a:cs typeface="Courier New" panose="02070309020205020404" pitchFamily="49" charset="0"/>
              </a:rPr>
              <a:t>, </a:t>
            </a:r>
            <a:r>
              <a:rPr lang="en-US" altLang="en-US" sz="1800" err="1">
                <a:latin typeface="Courier New" panose="02070309020205020404" pitchFamily="49" charset="0"/>
                <a:cs typeface="Courier New" panose="02070309020205020404" pitchFamily="49" charset="0"/>
              </a:rPr>
              <a:t>block_width</a:t>
            </a:r>
            <a:r>
              <a:rPr lang="en-US" altLang="en-US" sz="1800">
                <a:latin typeface="Courier New" panose="02070309020205020404" pitchFamily="49" charset="0"/>
                <a:cs typeface="Courier New" panose="02070309020205020404" pitchFamily="49" charset="0"/>
              </a:rPr>
              <a:t> </a:t>
            </a:r>
          </a:p>
          <a:p>
            <a:pPr eaLnBrk="1" hangingPunct="1">
              <a:buFont typeface="Arial" panose="020B0604020202020204" pitchFamily="34" charset="0"/>
              <a:buNone/>
            </a:pPr>
            <a:r>
              <a:rPr lang="id-ID" altLang="en-US" sz="1800">
                <a:latin typeface="Courier New" panose="02070309020205020404" pitchFamily="49" charset="0"/>
                <a:cs typeface="Courier New" panose="02070309020205020404" pitchFamily="49" charset="0"/>
              </a:rPr>
              <a:t>2</a:t>
            </a:r>
            <a:r>
              <a:rPr lang="en-US" altLang="en-US" sz="1800">
                <a:latin typeface="Courier New" panose="02070309020205020404" pitchFamily="49" charset="0"/>
                <a:cs typeface="Courier New" panose="02070309020205020404" pitchFamily="49" charset="0"/>
              </a:rPr>
              <a:t>		    GET </a:t>
            </a:r>
            <a:r>
              <a:rPr lang="en-US" altLang="en-US" sz="1800" err="1">
                <a:latin typeface="Courier New" panose="02070309020205020404" pitchFamily="49" charset="0"/>
                <a:cs typeface="Courier New" panose="02070309020205020404" pitchFamily="49" charset="0"/>
              </a:rPr>
              <a:t>block_length</a:t>
            </a:r>
            <a:r>
              <a:rPr lang="en-US" altLang="en-US" sz="1800">
                <a:latin typeface="Courier New" panose="02070309020205020404" pitchFamily="49" charset="0"/>
                <a:cs typeface="Courier New" panose="02070309020205020404" pitchFamily="49" charset="0"/>
              </a:rPr>
              <a:t>, </a:t>
            </a:r>
            <a:r>
              <a:rPr lang="en-US" altLang="en-US" sz="1800" err="1">
                <a:latin typeface="Courier New" panose="02070309020205020404" pitchFamily="49" charset="0"/>
                <a:cs typeface="Courier New" panose="02070309020205020404" pitchFamily="49" charset="0"/>
              </a:rPr>
              <a:t>block_width</a:t>
            </a:r>
            <a:r>
              <a:rPr lang="en-US" altLang="en-US" sz="1800">
                <a:latin typeface="Courier New" panose="02070309020205020404" pitchFamily="49" charset="0"/>
                <a:cs typeface="Courier New" panose="02070309020205020404" pitchFamily="49" charset="0"/>
              </a:rPr>
              <a:t> </a:t>
            </a:r>
          </a:p>
          <a:p>
            <a:pPr eaLnBrk="1" hangingPunct="1">
              <a:buFont typeface="Arial" panose="020B0604020202020204" pitchFamily="34" charset="0"/>
              <a:buNone/>
            </a:pPr>
            <a:r>
              <a:rPr lang="id-ID" altLang="en-US" sz="1800">
                <a:latin typeface="Courier New" panose="02070309020205020404" pitchFamily="49" charset="0"/>
                <a:cs typeface="Courier New" panose="02070309020205020404" pitchFamily="49" charset="0"/>
              </a:rPr>
              <a:t>3</a:t>
            </a:r>
            <a:r>
              <a:rPr lang="en-US" altLang="en-US" sz="1800">
                <a:latin typeface="Courier New" panose="02070309020205020404" pitchFamily="49" charset="0"/>
                <a:cs typeface="Courier New" panose="02070309020205020404" pitchFamily="49" charset="0"/>
              </a:rPr>
              <a:t>		    </a:t>
            </a:r>
            <a:r>
              <a:rPr lang="en-US" altLang="en-US" sz="1800" err="1">
                <a:latin typeface="Courier New" panose="02070309020205020404" pitchFamily="49" charset="0"/>
                <a:cs typeface="Courier New" panose="02070309020205020404" pitchFamily="49" charset="0"/>
              </a:rPr>
              <a:t>block_area</a:t>
            </a:r>
            <a:r>
              <a:rPr lang="en-US" altLang="en-US" sz="1800">
                <a:latin typeface="Courier New" panose="02070309020205020404" pitchFamily="49" charset="0"/>
                <a:cs typeface="Courier New" panose="02070309020205020404" pitchFamily="49" charset="0"/>
              </a:rPr>
              <a:t> = </a:t>
            </a:r>
            <a:r>
              <a:rPr lang="en-US" altLang="en-US" sz="1800" err="1">
                <a:latin typeface="Courier New" panose="02070309020205020404" pitchFamily="49" charset="0"/>
                <a:cs typeface="Courier New" panose="02070309020205020404" pitchFamily="49" charset="0"/>
              </a:rPr>
              <a:t>block_length</a:t>
            </a:r>
            <a:r>
              <a:rPr lang="en-US" altLang="en-US" sz="1800">
                <a:latin typeface="Courier New" panose="02070309020205020404" pitchFamily="49" charset="0"/>
                <a:cs typeface="Courier New" panose="02070309020205020404" pitchFamily="49" charset="0"/>
              </a:rPr>
              <a:t> * </a:t>
            </a:r>
            <a:r>
              <a:rPr lang="en-US" altLang="en-US" sz="1800" err="1">
                <a:latin typeface="Courier New" panose="02070309020205020404" pitchFamily="49" charset="0"/>
                <a:cs typeface="Courier New" panose="02070309020205020404" pitchFamily="49" charset="0"/>
              </a:rPr>
              <a:t>block_width</a:t>
            </a:r>
            <a:r>
              <a:rPr lang="en-US" altLang="en-US" sz="1800">
                <a:latin typeface="Courier New" panose="02070309020205020404" pitchFamily="49" charset="0"/>
                <a:cs typeface="Courier New" panose="02070309020205020404" pitchFamily="49" charset="0"/>
              </a:rPr>
              <a:t> </a:t>
            </a:r>
          </a:p>
          <a:p>
            <a:pPr eaLnBrk="1" hangingPunct="1">
              <a:buFont typeface="Arial" panose="020B0604020202020204" pitchFamily="34" charset="0"/>
              <a:buNone/>
            </a:pPr>
            <a:r>
              <a:rPr lang="id-ID" altLang="en-US" sz="1800">
                <a:latin typeface="Courier New" panose="02070309020205020404" pitchFamily="49" charset="0"/>
                <a:cs typeface="Courier New" panose="02070309020205020404" pitchFamily="49" charset="0"/>
              </a:rPr>
              <a:t>4</a:t>
            </a:r>
            <a:r>
              <a:rPr lang="en-US" altLang="en-US" sz="1800">
                <a:latin typeface="Courier New" panose="02070309020205020404" pitchFamily="49" charset="0"/>
                <a:cs typeface="Courier New" panose="02070309020205020404" pitchFamily="49" charset="0"/>
              </a:rPr>
              <a:t>		    PROMPT operator for </a:t>
            </a:r>
            <a:r>
              <a:rPr lang="en-US" altLang="en-US" sz="1800" err="1">
                <a:latin typeface="Courier New" panose="02070309020205020404" pitchFamily="49" charset="0"/>
                <a:cs typeface="Courier New" panose="02070309020205020404" pitchFamily="49" charset="0"/>
              </a:rPr>
              <a:t>house_length</a:t>
            </a:r>
            <a:r>
              <a:rPr lang="en-US" altLang="en-US" sz="1800">
                <a:latin typeface="Courier New" panose="02070309020205020404" pitchFamily="49" charset="0"/>
                <a:cs typeface="Courier New" panose="02070309020205020404" pitchFamily="49" charset="0"/>
              </a:rPr>
              <a:t>, </a:t>
            </a:r>
            <a:r>
              <a:rPr lang="en-US" altLang="en-US" sz="1800" err="1">
                <a:latin typeface="Courier New" panose="02070309020205020404" pitchFamily="49" charset="0"/>
                <a:cs typeface="Courier New" panose="02070309020205020404" pitchFamily="49" charset="0"/>
              </a:rPr>
              <a:t>house_width</a:t>
            </a:r>
            <a:endParaRPr lang="id-ID" altLang="en-US" sz="1800">
              <a:latin typeface="Courier New" panose="02070309020205020404" pitchFamily="49" charset="0"/>
              <a:cs typeface="Courier New" panose="02070309020205020404" pitchFamily="49" charset="0"/>
            </a:endParaRPr>
          </a:p>
          <a:p>
            <a:pPr eaLnBrk="1" hangingPunct="1">
              <a:buFont typeface="Arial" panose="020B0604020202020204" pitchFamily="34" charset="0"/>
              <a:buNone/>
            </a:pPr>
            <a:r>
              <a:rPr lang="id-ID" altLang="en-US" sz="1800">
                <a:latin typeface="Courier New" panose="02070309020205020404" pitchFamily="49" charset="0"/>
                <a:cs typeface="Courier New" panose="02070309020205020404" pitchFamily="49" charset="0"/>
              </a:rPr>
              <a:t>5		    </a:t>
            </a:r>
            <a:r>
              <a:rPr lang="en-US" altLang="en-US" sz="1800">
                <a:latin typeface="Courier New" panose="02070309020205020404" pitchFamily="49" charset="0"/>
                <a:cs typeface="Courier New" panose="02070309020205020404" pitchFamily="49" charset="0"/>
              </a:rPr>
              <a:t>GET </a:t>
            </a:r>
            <a:r>
              <a:rPr lang="id-ID" altLang="en-US" sz="1800">
                <a:latin typeface="Courier New" panose="02070309020205020404" pitchFamily="49" charset="0"/>
                <a:cs typeface="Courier New" panose="02070309020205020404" pitchFamily="49" charset="0"/>
              </a:rPr>
              <a:t>house</a:t>
            </a:r>
            <a:r>
              <a:rPr lang="en-US" altLang="en-US" sz="1800">
                <a:latin typeface="Courier New" panose="02070309020205020404" pitchFamily="49" charset="0"/>
                <a:cs typeface="Courier New" panose="02070309020205020404" pitchFamily="49" charset="0"/>
              </a:rPr>
              <a:t>_length, </a:t>
            </a:r>
            <a:r>
              <a:rPr lang="id-ID" altLang="en-US" sz="1800">
                <a:latin typeface="Courier New" panose="02070309020205020404" pitchFamily="49" charset="0"/>
                <a:cs typeface="Courier New" panose="02070309020205020404" pitchFamily="49" charset="0"/>
              </a:rPr>
              <a:t>house</a:t>
            </a:r>
            <a:r>
              <a:rPr lang="en-US" altLang="en-US" sz="1800">
                <a:latin typeface="Courier New" panose="02070309020205020404" pitchFamily="49" charset="0"/>
                <a:cs typeface="Courier New" panose="02070309020205020404" pitchFamily="49" charset="0"/>
              </a:rPr>
              <a:t>_width </a:t>
            </a:r>
          </a:p>
          <a:p>
            <a:pPr eaLnBrk="1" hangingPunct="1">
              <a:buFont typeface="Arial" panose="020B0604020202020204" pitchFamily="34" charset="0"/>
              <a:buNone/>
            </a:pPr>
            <a:r>
              <a:rPr lang="id-ID" altLang="en-US" sz="1800">
                <a:latin typeface="Courier New" panose="02070309020205020404" pitchFamily="49" charset="0"/>
                <a:cs typeface="Courier New" panose="02070309020205020404" pitchFamily="49" charset="0"/>
              </a:rPr>
              <a:t>6</a:t>
            </a:r>
            <a:r>
              <a:rPr lang="en-US" altLang="en-US" sz="1800">
                <a:latin typeface="Courier New" panose="02070309020205020404" pitchFamily="49" charset="0"/>
                <a:cs typeface="Courier New" panose="02070309020205020404" pitchFamily="49" charset="0"/>
              </a:rPr>
              <a:t>		    </a:t>
            </a:r>
            <a:r>
              <a:rPr lang="en-US" altLang="en-US" sz="1800" err="1">
                <a:latin typeface="Courier New" panose="02070309020205020404" pitchFamily="49" charset="0"/>
                <a:cs typeface="Courier New" panose="02070309020205020404" pitchFamily="49" charset="0"/>
              </a:rPr>
              <a:t>house_area</a:t>
            </a:r>
            <a:r>
              <a:rPr lang="en-US" altLang="en-US" sz="1800">
                <a:latin typeface="Courier New" panose="02070309020205020404" pitchFamily="49" charset="0"/>
                <a:cs typeface="Courier New" panose="02070309020205020404" pitchFamily="49" charset="0"/>
              </a:rPr>
              <a:t> = </a:t>
            </a:r>
            <a:r>
              <a:rPr lang="en-US" altLang="en-US" sz="1800" err="1">
                <a:latin typeface="Courier New" panose="02070309020205020404" pitchFamily="49" charset="0"/>
                <a:cs typeface="Courier New" panose="02070309020205020404" pitchFamily="49" charset="0"/>
              </a:rPr>
              <a:t>house_length</a:t>
            </a:r>
            <a:r>
              <a:rPr lang="en-US" altLang="en-US" sz="1800">
                <a:latin typeface="Courier New" panose="02070309020205020404" pitchFamily="49" charset="0"/>
                <a:cs typeface="Courier New" panose="02070309020205020404" pitchFamily="49" charset="0"/>
              </a:rPr>
              <a:t> * </a:t>
            </a:r>
            <a:r>
              <a:rPr lang="en-US" altLang="en-US" sz="1800" err="1">
                <a:latin typeface="Courier New" panose="02070309020205020404" pitchFamily="49" charset="0"/>
                <a:cs typeface="Courier New" panose="02070309020205020404" pitchFamily="49" charset="0"/>
              </a:rPr>
              <a:t>house_width</a:t>
            </a:r>
            <a:r>
              <a:rPr lang="en-US" altLang="en-US" sz="1800">
                <a:latin typeface="Courier New" panose="02070309020205020404" pitchFamily="49" charset="0"/>
                <a:cs typeface="Courier New" panose="02070309020205020404" pitchFamily="49" charset="0"/>
              </a:rPr>
              <a:t> </a:t>
            </a:r>
          </a:p>
          <a:p>
            <a:pPr eaLnBrk="1" hangingPunct="1">
              <a:buFont typeface="Arial" panose="020B0604020202020204" pitchFamily="34" charset="0"/>
              <a:buNone/>
            </a:pPr>
            <a:r>
              <a:rPr lang="id-ID" altLang="en-US" sz="1800">
                <a:latin typeface="Courier New" panose="02070309020205020404" pitchFamily="49" charset="0"/>
                <a:cs typeface="Courier New" panose="02070309020205020404" pitchFamily="49" charset="0"/>
              </a:rPr>
              <a:t>7</a:t>
            </a:r>
            <a:r>
              <a:rPr lang="en-US" altLang="en-US" sz="1800">
                <a:latin typeface="Courier New" panose="02070309020205020404" pitchFamily="49" charset="0"/>
                <a:cs typeface="Courier New" panose="02070309020205020404" pitchFamily="49" charset="0"/>
              </a:rPr>
              <a:t>		    </a:t>
            </a:r>
            <a:r>
              <a:rPr lang="en-US" altLang="en-US" sz="1800" err="1">
                <a:latin typeface="Courier New" panose="02070309020205020404" pitchFamily="49" charset="0"/>
                <a:cs typeface="Courier New" panose="02070309020205020404" pitchFamily="49" charset="0"/>
              </a:rPr>
              <a:t>mowing_area</a:t>
            </a:r>
            <a:r>
              <a:rPr lang="en-US" altLang="en-US" sz="1800">
                <a:latin typeface="Courier New" panose="02070309020205020404" pitchFamily="49" charset="0"/>
                <a:cs typeface="Courier New" panose="02070309020205020404" pitchFamily="49" charset="0"/>
              </a:rPr>
              <a:t> = </a:t>
            </a:r>
            <a:r>
              <a:rPr lang="en-US" altLang="en-US" sz="1800" err="1">
                <a:latin typeface="Courier New" panose="02070309020205020404" pitchFamily="49" charset="0"/>
                <a:cs typeface="Courier New" panose="02070309020205020404" pitchFamily="49" charset="0"/>
              </a:rPr>
              <a:t>block_area</a:t>
            </a:r>
            <a:r>
              <a:rPr lang="en-US" altLang="en-US" sz="1800">
                <a:latin typeface="Courier New" panose="02070309020205020404" pitchFamily="49" charset="0"/>
                <a:cs typeface="Courier New" panose="02070309020205020404" pitchFamily="49" charset="0"/>
              </a:rPr>
              <a:t> – </a:t>
            </a:r>
            <a:r>
              <a:rPr lang="en-US" altLang="en-US" sz="1800" err="1">
                <a:latin typeface="Courier New" panose="02070309020205020404" pitchFamily="49" charset="0"/>
                <a:cs typeface="Courier New" panose="02070309020205020404" pitchFamily="49" charset="0"/>
              </a:rPr>
              <a:t>house_area</a:t>
            </a:r>
            <a:endParaRPr lang="en-US" altLang="en-US" sz="1800">
              <a:latin typeface="Courier New" panose="02070309020205020404" pitchFamily="49" charset="0"/>
              <a:cs typeface="Courier New" panose="02070309020205020404" pitchFamily="49" charset="0"/>
            </a:endParaRPr>
          </a:p>
          <a:p>
            <a:pPr eaLnBrk="1" hangingPunct="1">
              <a:buFont typeface="Arial" panose="020B0604020202020204" pitchFamily="34" charset="0"/>
              <a:buNone/>
            </a:pPr>
            <a:r>
              <a:rPr lang="id-ID" altLang="en-US" sz="1800">
                <a:latin typeface="Courier New" panose="02070309020205020404" pitchFamily="49" charset="0"/>
                <a:cs typeface="Courier New" panose="02070309020205020404" pitchFamily="49" charset="0"/>
              </a:rPr>
              <a:t>8</a:t>
            </a:r>
            <a:r>
              <a:rPr lang="en-US" altLang="en-US" sz="1800">
                <a:latin typeface="Courier New" panose="02070309020205020404" pitchFamily="49" charset="0"/>
                <a:cs typeface="Courier New" panose="02070309020205020404" pitchFamily="49" charset="0"/>
              </a:rPr>
              <a:t>		    </a:t>
            </a:r>
            <a:r>
              <a:rPr lang="en-US" altLang="en-US" sz="1800" err="1">
                <a:latin typeface="Courier New" panose="02070309020205020404" pitchFamily="49" charset="0"/>
                <a:cs typeface="Courier New" panose="02070309020205020404" pitchFamily="49" charset="0"/>
              </a:rPr>
              <a:t>mowing_time</a:t>
            </a:r>
            <a:r>
              <a:rPr lang="en-US" altLang="en-US" sz="1800">
                <a:latin typeface="Courier New" panose="02070309020205020404" pitchFamily="49" charset="0"/>
                <a:cs typeface="Courier New" panose="02070309020205020404" pitchFamily="49" charset="0"/>
              </a:rPr>
              <a:t> = </a:t>
            </a:r>
            <a:r>
              <a:rPr lang="en-US" altLang="en-US" sz="1800" err="1">
                <a:latin typeface="Courier New" panose="02070309020205020404" pitchFamily="49" charset="0"/>
                <a:cs typeface="Courier New" panose="02070309020205020404" pitchFamily="49" charset="0"/>
              </a:rPr>
              <a:t>mowing_area</a:t>
            </a:r>
            <a:r>
              <a:rPr lang="en-US" altLang="en-US" sz="1800">
                <a:latin typeface="Courier New" panose="02070309020205020404" pitchFamily="49" charset="0"/>
                <a:cs typeface="Courier New" panose="02070309020205020404" pitchFamily="49" charset="0"/>
              </a:rPr>
              <a:t> / 2 </a:t>
            </a:r>
          </a:p>
          <a:p>
            <a:pPr eaLnBrk="1" hangingPunct="1">
              <a:buFont typeface="Arial" panose="020B0604020202020204" pitchFamily="34" charset="0"/>
              <a:buNone/>
            </a:pPr>
            <a:r>
              <a:rPr lang="id-ID" altLang="en-US" sz="1800">
                <a:latin typeface="Courier New" panose="02070309020205020404" pitchFamily="49" charset="0"/>
                <a:cs typeface="Courier New" panose="02070309020205020404" pitchFamily="49" charset="0"/>
              </a:rPr>
              <a:t>9</a:t>
            </a:r>
            <a:r>
              <a:rPr lang="en-US" altLang="en-US" sz="1800">
                <a:latin typeface="Courier New" panose="02070309020205020404" pitchFamily="49" charset="0"/>
                <a:cs typeface="Courier New" panose="02070309020205020404" pitchFamily="49" charset="0"/>
              </a:rPr>
              <a:t>		    OUTPUT </a:t>
            </a:r>
            <a:r>
              <a:rPr lang="en-US" altLang="en-US" sz="1800" err="1">
                <a:latin typeface="Courier New" panose="02070309020205020404" pitchFamily="49" charset="0"/>
                <a:cs typeface="Courier New" panose="02070309020205020404" pitchFamily="49" charset="0"/>
              </a:rPr>
              <a:t>mowing_time</a:t>
            </a:r>
            <a:r>
              <a:rPr lang="en-US" altLang="en-US" sz="1800">
                <a:latin typeface="Courier New" panose="02070309020205020404" pitchFamily="49" charset="0"/>
                <a:cs typeface="Courier New" panose="02070309020205020404" pitchFamily="49" charset="0"/>
              </a:rPr>
              <a:t> to screen </a:t>
            </a:r>
          </a:p>
          <a:p>
            <a:pPr eaLnBrk="1" hangingPunct="1">
              <a:buFont typeface="Arial" panose="020B0604020202020204" pitchFamily="34" charset="0"/>
              <a:buNone/>
            </a:pPr>
            <a:r>
              <a:rPr lang="en-US" altLang="en-US" sz="1800">
                <a:latin typeface="Courier New" panose="02070309020205020404" pitchFamily="49" charset="0"/>
                <a:cs typeface="Courier New" panose="02070309020205020404" pitchFamily="49" charset="0"/>
              </a:rPr>
              <a:t>		END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CBC44C6A-6FF5-43A1-9207-8464E5C80317}"/>
              </a:ext>
            </a:extLst>
          </p:cNvPr>
          <p:cNvSpPr>
            <a:spLocks noGrp="1"/>
          </p:cNvSpPr>
          <p:nvPr>
            <p:ph type="title"/>
          </p:nvPr>
        </p:nvSpPr>
        <p:spPr>
          <a:xfrm>
            <a:off x="3048000" y="609600"/>
            <a:ext cx="6096000" cy="1143000"/>
          </a:xfrm>
        </p:spPr>
        <p:txBody>
          <a:bodyPr/>
          <a:lstStyle/>
          <a:p>
            <a:pPr eaLnBrk="1" hangingPunct="1"/>
            <a:r>
              <a:rPr lang="en-US" altLang="en-US">
                <a:solidFill>
                  <a:schemeClr val="tx1"/>
                </a:solidFill>
                <a:latin typeface="Open Sans" panose="020B0606030504020204" pitchFamily="34" charset="0"/>
              </a:rPr>
              <a:t>Example 2 (cont’d) </a:t>
            </a:r>
          </a:p>
        </p:txBody>
      </p:sp>
      <p:sp>
        <p:nvSpPr>
          <p:cNvPr id="64515" name="Content Placeholder 2">
            <a:extLst>
              <a:ext uri="{FF2B5EF4-FFF2-40B4-BE49-F238E27FC236}">
                <a16:creationId xmlns:a16="http://schemas.microsoft.com/office/drawing/2014/main" id="{F68B8ABE-47D2-4666-9062-C9E93ED4B419}"/>
              </a:ext>
            </a:extLst>
          </p:cNvPr>
          <p:cNvSpPr>
            <a:spLocks noGrp="1"/>
          </p:cNvSpPr>
          <p:nvPr>
            <p:ph idx="1"/>
          </p:nvPr>
        </p:nvSpPr>
        <p:spPr>
          <a:xfrm>
            <a:off x="914400" y="1524000"/>
            <a:ext cx="7672388" cy="4681538"/>
          </a:xfrm>
        </p:spPr>
        <p:txBody>
          <a:bodyPr/>
          <a:lstStyle/>
          <a:p>
            <a:pPr eaLnBrk="1" hangingPunct="1">
              <a:buFontTx/>
              <a:buNone/>
            </a:pPr>
            <a:r>
              <a:rPr lang="en-US" altLang="en-US">
                <a:solidFill>
                  <a:srgbClr val="000000"/>
                </a:solidFill>
                <a:latin typeface="Open Sans" panose="020B0606030504020204" pitchFamily="34" charset="0"/>
              </a:rPr>
              <a:t>C. Desk Checking </a:t>
            </a:r>
          </a:p>
          <a:p>
            <a:pPr eaLnBrk="1" hangingPunct="1">
              <a:buFont typeface="Arial" panose="020B0604020202020204" pitchFamily="34" charset="0"/>
              <a:buAutoNum type="arabicPeriod"/>
            </a:pPr>
            <a:r>
              <a:rPr lang="en-US" altLang="en-US">
                <a:solidFill>
                  <a:srgbClr val="000000"/>
                </a:solidFill>
                <a:latin typeface="Open Sans" panose="020B0606030504020204" pitchFamily="34" charset="0"/>
              </a:rPr>
              <a:t>Input Data</a:t>
            </a:r>
          </a:p>
          <a:p>
            <a:pPr eaLnBrk="1" hangingPunct="1">
              <a:buFont typeface="Arial" panose="020B0604020202020204" pitchFamily="34" charset="0"/>
              <a:buAutoNum type="arabicPeriod"/>
            </a:pPr>
            <a:endParaRPr lang="en-US" altLang="en-US">
              <a:solidFill>
                <a:srgbClr val="000000"/>
              </a:solidFill>
              <a:latin typeface="Open Sans" panose="020B0606030504020204" pitchFamily="34" charset="0"/>
            </a:endParaRPr>
          </a:p>
          <a:p>
            <a:pPr eaLnBrk="1" hangingPunct="1">
              <a:buFont typeface="Arial" panose="020B0604020202020204" pitchFamily="34" charset="0"/>
              <a:buAutoNum type="arabicPeriod"/>
            </a:pPr>
            <a:endParaRPr lang="en-US" altLang="en-US">
              <a:solidFill>
                <a:srgbClr val="000000"/>
              </a:solidFill>
              <a:latin typeface="Open Sans" panose="020B0606030504020204" pitchFamily="34" charset="0"/>
            </a:endParaRPr>
          </a:p>
          <a:p>
            <a:pPr eaLnBrk="1" hangingPunct="1">
              <a:buFont typeface="Arial" panose="020B0604020202020204" pitchFamily="34" charset="0"/>
              <a:buAutoNum type="arabicPeriod"/>
            </a:pPr>
            <a:endParaRPr lang="en-US" altLang="en-US">
              <a:solidFill>
                <a:srgbClr val="000000"/>
              </a:solidFill>
              <a:latin typeface="Open Sans" panose="020B0606030504020204" pitchFamily="34" charset="0"/>
            </a:endParaRPr>
          </a:p>
          <a:p>
            <a:pPr eaLnBrk="1" hangingPunct="1">
              <a:buFont typeface="Arial" panose="020B0604020202020204" pitchFamily="34" charset="0"/>
              <a:buAutoNum type="arabicPeriod"/>
            </a:pPr>
            <a:endParaRPr lang="en-US" altLang="en-US">
              <a:solidFill>
                <a:srgbClr val="000000"/>
              </a:solidFill>
              <a:latin typeface="Open Sans" panose="020B0606030504020204" pitchFamily="34" charset="0"/>
            </a:endParaRPr>
          </a:p>
          <a:p>
            <a:pPr eaLnBrk="1" hangingPunct="1">
              <a:buFont typeface="Arial" panose="020B0604020202020204" pitchFamily="34" charset="0"/>
              <a:buAutoNum type="arabicPeriod"/>
            </a:pPr>
            <a:endParaRPr lang="en-US" altLang="en-US">
              <a:solidFill>
                <a:srgbClr val="000000"/>
              </a:solidFill>
              <a:latin typeface="Open Sans" panose="020B0606030504020204" pitchFamily="34" charset="0"/>
            </a:endParaRPr>
          </a:p>
          <a:p>
            <a:pPr eaLnBrk="1" hangingPunct="1">
              <a:buFont typeface="Arial" panose="020B0604020202020204" pitchFamily="34" charset="0"/>
              <a:buAutoNum type="arabicPeriod"/>
            </a:pPr>
            <a:r>
              <a:rPr lang="en-US" altLang="en-US">
                <a:solidFill>
                  <a:srgbClr val="000000"/>
                </a:solidFill>
                <a:latin typeface="Open Sans" panose="020B0606030504020204" pitchFamily="34" charset="0"/>
              </a:rPr>
              <a:t>Expected results</a:t>
            </a:r>
          </a:p>
          <a:p>
            <a:pPr eaLnBrk="1" hangingPunct="1">
              <a:buFontTx/>
              <a:buNone/>
            </a:pPr>
            <a:r>
              <a:rPr lang="en-US" altLang="en-US">
                <a:solidFill>
                  <a:srgbClr val="000000"/>
                </a:solidFill>
                <a:latin typeface="Open Sans" panose="020B0606030504020204" pitchFamily="34" charset="0"/>
              </a:rPr>
              <a:t> </a:t>
            </a:r>
          </a:p>
          <a:p>
            <a:pPr eaLnBrk="1" hangingPunct="1">
              <a:buFontTx/>
              <a:buNone/>
            </a:pPr>
            <a:endParaRPr lang="en-US" altLang="en-US">
              <a:solidFill>
                <a:srgbClr val="000000"/>
              </a:solidFill>
              <a:latin typeface="Open Sans" panose="020B0606030504020204" pitchFamily="34" charset="0"/>
            </a:endParaRPr>
          </a:p>
        </p:txBody>
      </p:sp>
      <p:pic>
        <p:nvPicPr>
          <p:cNvPr id="64516" name="Picture 4">
            <a:extLst>
              <a:ext uri="{FF2B5EF4-FFF2-40B4-BE49-F238E27FC236}">
                <a16:creationId xmlns:a16="http://schemas.microsoft.com/office/drawing/2014/main" id="{1B7458D8-2C07-4577-97D9-97E50B915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477" y="2344615"/>
            <a:ext cx="6324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6">
            <a:extLst>
              <a:ext uri="{FF2B5EF4-FFF2-40B4-BE49-F238E27FC236}">
                <a16:creationId xmlns:a16="http://schemas.microsoft.com/office/drawing/2014/main" id="{DD130507-BA65-4D06-B261-8DB452BD3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953000"/>
            <a:ext cx="6400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14099E40-1F83-4705-B4DE-B941A88320D0}"/>
              </a:ext>
            </a:extLst>
          </p:cNvPr>
          <p:cNvSpPr>
            <a:spLocks noGrp="1"/>
          </p:cNvSpPr>
          <p:nvPr>
            <p:ph type="title"/>
          </p:nvPr>
        </p:nvSpPr>
        <p:spPr>
          <a:xfrm>
            <a:off x="3048000" y="609600"/>
            <a:ext cx="6096000" cy="1143000"/>
          </a:xfrm>
        </p:spPr>
        <p:txBody>
          <a:bodyPr/>
          <a:lstStyle/>
          <a:p>
            <a:pPr eaLnBrk="1" hangingPunct="1"/>
            <a:r>
              <a:rPr lang="en-US" altLang="en-US">
                <a:solidFill>
                  <a:schemeClr val="tx1"/>
                </a:solidFill>
                <a:latin typeface="Open Sans" panose="020B0606030504020204" pitchFamily="34" charset="0"/>
              </a:rPr>
              <a:t>Example 2 (cont’d) </a:t>
            </a:r>
          </a:p>
        </p:txBody>
      </p:sp>
      <p:sp>
        <p:nvSpPr>
          <p:cNvPr id="65539" name="Content Placeholder 2">
            <a:extLst>
              <a:ext uri="{FF2B5EF4-FFF2-40B4-BE49-F238E27FC236}">
                <a16:creationId xmlns:a16="http://schemas.microsoft.com/office/drawing/2014/main" id="{1F99994F-1CE9-4D92-9AB5-6FE562F1E45C}"/>
              </a:ext>
            </a:extLst>
          </p:cNvPr>
          <p:cNvSpPr>
            <a:spLocks noGrp="1"/>
          </p:cNvSpPr>
          <p:nvPr>
            <p:ph idx="1"/>
          </p:nvPr>
        </p:nvSpPr>
        <p:spPr>
          <a:xfrm>
            <a:off x="990600" y="1447800"/>
            <a:ext cx="7939088" cy="4981575"/>
          </a:xfrm>
        </p:spPr>
        <p:txBody>
          <a:bodyPr/>
          <a:lstStyle/>
          <a:p>
            <a:pPr eaLnBrk="1" hangingPunct="1">
              <a:buFontTx/>
              <a:buNone/>
            </a:pPr>
            <a:r>
              <a:rPr lang="en-US" altLang="en-US" sz="1800">
                <a:solidFill>
                  <a:srgbClr val="000000"/>
                </a:solidFill>
                <a:latin typeface="Open Sans" panose="020B0606030504020204" pitchFamily="34" charset="0"/>
              </a:rPr>
              <a:t>3. Set up a table of variable names and then pass each test data set through the solution algorithm, statement by statement </a:t>
            </a:r>
          </a:p>
          <a:p>
            <a:pPr eaLnBrk="1" hangingPunct="1">
              <a:buFontTx/>
              <a:buNone/>
            </a:pPr>
            <a:endParaRPr lang="en-US" altLang="en-US">
              <a:solidFill>
                <a:srgbClr val="000000"/>
              </a:solidFill>
              <a:latin typeface="Open Sans" panose="020B0606030504020204" pitchFamily="34" charset="0"/>
            </a:endParaRPr>
          </a:p>
          <a:p>
            <a:pPr eaLnBrk="1" hangingPunct="1">
              <a:buFontTx/>
              <a:buNone/>
            </a:pPr>
            <a:endParaRPr lang="en-US" altLang="en-US">
              <a:solidFill>
                <a:srgbClr val="000000"/>
              </a:solidFill>
              <a:latin typeface="Open Sans" panose="020B0606030504020204" pitchFamily="34" charset="0"/>
            </a:endParaRPr>
          </a:p>
          <a:p>
            <a:pPr eaLnBrk="1" hangingPunct="1">
              <a:buFontTx/>
              <a:buNone/>
            </a:pPr>
            <a:endParaRPr lang="en-US" altLang="en-US">
              <a:solidFill>
                <a:srgbClr val="000000"/>
              </a:solidFill>
              <a:latin typeface="Open Sans" panose="020B0606030504020204" pitchFamily="34" charset="0"/>
            </a:endParaRPr>
          </a:p>
          <a:p>
            <a:pPr eaLnBrk="1" hangingPunct="1">
              <a:buFontTx/>
              <a:buNone/>
            </a:pPr>
            <a:endParaRPr lang="en-US" altLang="en-US">
              <a:solidFill>
                <a:srgbClr val="000000"/>
              </a:solidFill>
              <a:latin typeface="Open Sans" panose="020B0606030504020204" pitchFamily="34" charset="0"/>
            </a:endParaRPr>
          </a:p>
          <a:p>
            <a:pPr eaLnBrk="1" hangingPunct="1">
              <a:buFontTx/>
              <a:buNone/>
            </a:pPr>
            <a:endParaRPr lang="en-US" altLang="en-US">
              <a:solidFill>
                <a:srgbClr val="000000"/>
              </a:solidFill>
              <a:latin typeface="Open Sans" panose="020B0606030504020204" pitchFamily="34" charset="0"/>
            </a:endParaRPr>
          </a:p>
          <a:p>
            <a:pPr eaLnBrk="1" hangingPunct="1">
              <a:buFontTx/>
              <a:buNone/>
            </a:pPr>
            <a:endParaRPr lang="en-US" altLang="en-US">
              <a:solidFill>
                <a:srgbClr val="000000"/>
              </a:solidFill>
              <a:latin typeface="Open Sans" panose="020B0606030504020204" pitchFamily="34" charset="0"/>
            </a:endParaRPr>
          </a:p>
          <a:p>
            <a:pPr eaLnBrk="1" hangingPunct="1">
              <a:buFontTx/>
              <a:buNone/>
            </a:pPr>
            <a:endParaRPr lang="en-US" altLang="en-US">
              <a:solidFill>
                <a:srgbClr val="000000"/>
              </a:solidFill>
              <a:latin typeface="Open Sans" panose="020B0606030504020204" pitchFamily="34" charset="0"/>
            </a:endParaRPr>
          </a:p>
          <a:p>
            <a:pPr eaLnBrk="1" hangingPunct="1">
              <a:buFontTx/>
              <a:buNone/>
            </a:pPr>
            <a:endParaRPr lang="en-US" altLang="en-US">
              <a:solidFill>
                <a:srgbClr val="000000"/>
              </a:solidFill>
              <a:latin typeface="Open Sans" panose="020B0606030504020204" pitchFamily="34" charset="0"/>
            </a:endParaRPr>
          </a:p>
          <a:p>
            <a:pPr eaLnBrk="1" hangingPunct="1">
              <a:buFontTx/>
              <a:buNone/>
            </a:pPr>
            <a:endParaRPr lang="en-US" altLang="en-US">
              <a:solidFill>
                <a:srgbClr val="000000"/>
              </a:solidFill>
              <a:latin typeface="Open Sans" panose="020B0606030504020204" pitchFamily="34" charset="0"/>
            </a:endParaRPr>
          </a:p>
          <a:p>
            <a:pPr eaLnBrk="1" hangingPunct="1">
              <a:buFontTx/>
              <a:buNone/>
            </a:pPr>
            <a:endParaRPr lang="en-US" altLang="en-US">
              <a:solidFill>
                <a:srgbClr val="000000"/>
              </a:solidFill>
              <a:latin typeface="Open Sans" panose="020B0606030504020204" pitchFamily="34" charset="0"/>
            </a:endParaRPr>
          </a:p>
          <a:p>
            <a:pPr eaLnBrk="1" hangingPunct="1">
              <a:buFontTx/>
              <a:buNone/>
            </a:pPr>
            <a:r>
              <a:rPr lang="en-US" altLang="en-US" sz="1800">
                <a:solidFill>
                  <a:srgbClr val="000000"/>
                </a:solidFill>
                <a:latin typeface="Open Sans" panose="020B0606030504020204" pitchFamily="34" charset="0"/>
              </a:rPr>
              <a:t>4. Check that the expected results match the actual results. Yes, the expected result for each set of data matches the calculated result </a:t>
            </a:r>
          </a:p>
          <a:p>
            <a:pPr eaLnBrk="1" hangingPunct="1">
              <a:buFontTx/>
              <a:buNone/>
            </a:pPr>
            <a:endParaRPr lang="en-US" altLang="en-US">
              <a:solidFill>
                <a:srgbClr val="000000"/>
              </a:solidFill>
              <a:latin typeface="Open Sans" panose="020B0606030504020204" pitchFamily="34" charset="0"/>
            </a:endParaRPr>
          </a:p>
        </p:txBody>
      </p:sp>
      <p:pic>
        <p:nvPicPr>
          <p:cNvPr id="65540" name="Picture 2">
            <a:extLst>
              <a:ext uri="{FF2B5EF4-FFF2-40B4-BE49-F238E27FC236}">
                <a16:creationId xmlns:a16="http://schemas.microsoft.com/office/drawing/2014/main" id="{6AABD9DF-1A66-48B5-9C49-54937D49A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33600"/>
            <a:ext cx="7443788"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2057400"/>
            <a:ext cx="6837114" cy="3040422"/>
          </a:xfrm>
        </p:spPr>
        <p:txBody>
          <a:bodyPr>
            <a:normAutofit/>
          </a:bodyPr>
          <a:lstStyle/>
          <a:p>
            <a:pPr marL="0" indent="0">
              <a:buNone/>
            </a:pPr>
            <a:r>
              <a:rPr lang="en-US"/>
              <a:t>Gaddis, T. (2019). Starting Out with Programming Logic and Design 5th. </a:t>
            </a:r>
            <a:br>
              <a:rPr lang="en-US"/>
            </a:br>
            <a:r>
              <a:rPr lang="en-US"/>
              <a:t>ISBN: 978-0-13-480115-5</a:t>
            </a:r>
          </a:p>
          <a:p>
            <a:endParaRPr lang="id-ID"/>
          </a:p>
          <a:p>
            <a:pPr marL="0" indent="0">
              <a:buNone/>
            </a:pPr>
            <a:r>
              <a:rPr lang="id-ID"/>
              <a:t> 	</a:t>
            </a:r>
            <a:endParaRPr lang="en-US"/>
          </a:p>
          <a:p>
            <a:pPr>
              <a:buNone/>
            </a:pPr>
            <a:endParaRPr lang="id-ID"/>
          </a:p>
        </p:txBody>
      </p:sp>
      <p:sp>
        <p:nvSpPr>
          <p:cNvPr id="5" name="TextBox 4"/>
          <p:cNvSpPr txBox="1"/>
          <p:nvPr/>
        </p:nvSpPr>
        <p:spPr>
          <a:xfrm>
            <a:off x="3048000" y="816114"/>
            <a:ext cx="2519792" cy="707886"/>
          </a:xfrm>
          <a:prstGeom prst="rect">
            <a:avLst/>
          </a:prstGeom>
          <a:noFill/>
        </p:spPr>
        <p:txBody>
          <a:bodyPr wrap="none" rtlCol="0">
            <a:spAutoFit/>
          </a:bodyPr>
          <a:lstStyle/>
          <a:p>
            <a:r>
              <a:rPr lang="en-US" sz="4000" b="1"/>
              <a:t>References</a:t>
            </a:r>
          </a:p>
        </p:txBody>
      </p:sp>
    </p:spTree>
    <p:extLst>
      <p:ext uri="{BB962C8B-B14F-4D97-AF65-F5344CB8AC3E}">
        <p14:creationId xmlns:p14="http://schemas.microsoft.com/office/powerpoint/2010/main" val="994908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a:t>Designing a Program</a:t>
            </a:r>
          </a:p>
        </p:txBody>
      </p:sp>
      <p:sp>
        <p:nvSpPr>
          <p:cNvPr id="4" name="Rectangle 3"/>
          <p:cNvSpPr txBox="1">
            <a:spLocks noChangeArrowheads="1"/>
          </p:cNvSpPr>
          <p:nvPr/>
        </p:nvSpPr>
        <p:spPr bwMode="auto">
          <a:xfrm>
            <a:off x="1143000" y="2000250"/>
            <a:ext cx="7239000" cy="3690938"/>
          </a:xfrm>
          <a:prstGeom prst="rect">
            <a:avLst/>
          </a:prstGeom>
          <a:noFill/>
          <a:ln w="9525">
            <a:noFill/>
            <a:miter lim="800000"/>
            <a:headEnd/>
            <a:tailEnd/>
          </a:ln>
        </p:spPr>
        <p:txBody>
          <a:bodyPr/>
          <a:lstStyle/>
          <a:p>
            <a:pPr marL="342900" indent="-342900" eaLnBrk="0" hangingPunct="0">
              <a:spcBef>
                <a:spcPct val="20000"/>
              </a:spcBef>
              <a:buFontTx/>
              <a:buChar char="•"/>
              <a:defRPr/>
            </a:pPr>
            <a:endParaRPr lang="en-US" sz="2000" kern="0">
              <a:latin typeface="+mn-lt"/>
            </a:endParaRPr>
          </a:p>
        </p:txBody>
      </p:sp>
      <p:sp>
        <p:nvSpPr>
          <p:cNvPr id="7" name="Rectangle 3"/>
          <p:cNvSpPr>
            <a:spLocks noGrp="1" noChangeArrowheads="1"/>
          </p:cNvSpPr>
          <p:nvPr>
            <p:ph idx="1"/>
          </p:nvPr>
        </p:nvSpPr>
        <p:spPr>
          <a:xfrm>
            <a:off x="1143000" y="1628775"/>
            <a:ext cx="7543800" cy="3517900"/>
          </a:xfrm>
        </p:spPr>
        <p:txBody>
          <a:bodyPr/>
          <a:lstStyle/>
          <a:p>
            <a:pPr marL="0" indent="0">
              <a:buNone/>
            </a:pPr>
            <a:r>
              <a:rPr lang="en-US" sz="2800"/>
              <a:t>Two steps in designing a program</a:t>
            </a:r>
          </a:p>
          <a:p>
            <a:pPr marL="457200" indent="-457200">
              <a:buFont typeface="+mj-lt"/>
              <a:buAutoNum type="arabicPeriod"/>
            </a:pPr>
            <a:r>
              <a:rPr lang="en-US"/>
              <a:t>Understand the tasks that the program is to perform.</a:t>
            </a:r>
          </a:p>
          <a:p>
            <a:pPr lvl="1"/>
            <a:r>
              <a:rPr lang="en-US"/>
              <a:t>Learning what the customer wants.</a:t>
            </a:r>
          </a:p>
          <a:p>
            <a:pPr marL="457200" indent="-457200">
              <a:buFont typeface="+mj-lt"/>
              <a:buAutoNum type="arabicPeriod"/>
            </a:pPr>
            <a:r>
              <a:rPr lang="en-US"/>
              <a:t>Determine the steps that must be taken to perform the task.</a:t>
            </a:r>
          </a:p>
          <a:p>
            <a:pPr lvl="1"/>
            <a:r>
              <a:rPr lang="en-US"/>
              <a:t>Create an algorithm, or step-by-step directions to solve the problem.</a:t>
            </a:r>
          </a:p>
          <a:p>
            <a:pPr lvl="1"/>
            <a:r>
              <a:rPr lang="en-US"/>
              <a:t>Use flowcharts and/or pseudocode to solve.</a:t>
            </a:r>
          </a:p>
          <a:p>
            <a:endParaRPr lang="en-US"/>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a:p>
            <a:endParaRPr lang="en-US">
              <a:solidFill>
                <a:schemeClr val="tx1">
                  <a:lumMod val="65000"/>
                  <a:lumOff val="35000"/>
                </a:schemeClr>
              </a:solidFill>
            </a:endParaRPr>
          </a:p>
        </p:txBody>
      </p:sp>
    </p:spTree>
    <p:extLst>
      <p:ext uri="{BB962C8B-B14F-4D97-AF65-F5344CB8AC3E}">
        <p14:creationId xmlns:p14="http://schemas.microsoft.com/office/powerpoint/2010/main" val="242621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B0B5EE7F-D3B8-4487-BD7B-BA9C74A7D7FA}"/>
              </a:ext>
            </a:extLst>
          </p:cNvPr>
          <p:cNvSpPr>
            <a:spLocks noGrp="1"/>
          </p:cNvSpPr>
          <p:nvPr>
            <p:ph type="title"/>
          </p:nvPr>
        </p:nvSpPr>
        <p:spPr>
          <a:xfrm>
            <a:off x="3048000" y="914400"/>
            <a:ext cx="5791200" cy="633413"/>
          </a:xfrm>
        </p:spPr>
        <p:txBody>
          <a:bodyPr/>
          <a:lstStyle/>
          <a:p>
            <a:pPr eaLnBrk="1" hangingPunct="1"/>
            <a:r>
              <a:rPr lang="en-US" altLang="en-US">
                <a:solidFill>
                  <a:schemeClr val="tx1"/>
                </a:solidFill>
                <a:latin typeface="Open Sans" panose="020B0606030504020204" pitchFamily="34" charset="0"/>
              </a:rPr>
              <a:t>What is an Algorithm?</a:t>
            </a:r>
          </a:p>
        </p:txBody>
      </p:sp>
      <p:sp>
        <p:nvSpPr>
          <p:cNvPr id="20483" name="Content Placeholder 2">
            <a:extLst>
              <a:ext uri="{FF2B5EF4-FFF2-40B4-BE49-F238E27FC236}">
                <a16:creationId xmlns:a16="http://schemas.microsoft.com/office/drawing/2014/main" id="{E545A376-4F25-4B7D-8C8C-30EDB1F96BE9}"/>
              </a:ext>
            </a:extLst>
          </p:cNvPr>
          <p:cNvSpPr>
            <a:spLocks noGrp="1"/>
          </p:cNvSpPr>
          <p:nvPr>
            <p:ph idx="1"/>
          </p:nvPr>
        </p:nvSpPr>
        <p:spPr>
          <a:xfrm>
            <a:off x="990600" y="1714500"/>
            <a:ext cx="7667625" cy="4914900"/>
          </a:xfrm>
        </p:spPr>
        <p:txBody>
          <a:bodyPr>
            <a:normAutofit lnSpcReduction="10000"/>
          </a:bodyPr>
          <a:lstStyle/>
          <a:p>
            <a:pPr eaLnBrk="1" hangingPunct="1"/>
            <a:r>
              <a:rPr lang="en-US" altLang="en-US" sz="2800">
                <a:solidFill>
                  <a:srgbClr val="0081BD"/>
                </a:solidFill>
                <a:latin typeface="Open Sans" panose="020B0606030504020204" pitchFamily="34" charset="0"/>
              </a:rPr>
              <a:t>The term “algorithm” is taken from the name of a mathematician named Al-Khwarizmi </a:t>
            </a:r>
          </a:p>
          <a:p>
            <a:pPr eaLnBrk="1" hangingPunct="1"/>
            <a:r>
              <a:rPr lang="en-US" altLang="en-US" sz="2800">
                <a:solidFill>
                  <a:srgbClr val="0081BD"/>
                </a:solidFill>
                <a:latin typeface="Open Sans" panose="020B0606030504020204" pitchFamily="34" charset="0"/>
              </a:rPr>
              <a:t>Algorithm consist of needed steps to accomplish a task </a:t>
            </a:r>
          </a:p>
          <a:p>
            <a:pPr eaLnBrk="1" hangingPunct="1"/>
            <a:r>
              <a:rPr lang="en-US" altLang="en-US" sz="2800">
                <a:solidFill>
                  <a:srgbClr val="0081BD"/>
                </a:solidFill>
                <a:latin typeface="Open Sans" panose="020B0606030504020204" pitchFamily="34" charset="0"/>
              </a:rPr>
              <a:t>The algorithm is written in simple English and is not a formal document. </a:t>
            </a:r>
          </a:p>
          <a:p>
            <a:pPr eaLnBrk="1" hangingPunct="1"/>
            <a:r>
              <a:rPr lang="en-US" altLang="en-US" sz="2800">
                <a:solidFill>
                  <a:srgbClr val="0081BD"/>
                </a:solidFill>
                <a:latin typeface="Open Sans" panose="020B0606030504020204" pitchFamily="34" charset="0"/>
              </a:rPr>
              <a:t>An algorithm must : </a:t>
            </a:r>
          </a:p>
          <a:p>
            <a:pPr lvl="1" eaLnBrk="1" hangingPunct="1"/>
            <a:r>
              <a:rPr lang="en-US" altLang="en-US" sz="2800">
                <a:solidFill>
                  <a:srgbClr val="0081BD"/>
                </a:solidFill>
                <a:latin typeface="Open Sans" panose="020B0606030504020204" pitchFamily="34" charset="0"/>
              </a:rPr>
              <a:t>Be lucid, precise and unambiguous</a:t>
            </a:r>
          </a:p>
          <a:p>
            <a:pPr lvl="1" eaLnBrk="1" hangingPunct="1"/>
            <a:r>
              <a:rPr lang="en-US" altLang="en-US" sz="2800">
                <a:solidFill>
                  <a:srgbClr val="0081BD"/>
                </a:solidFill>
                <a:latin typeface="Open Sans" panose="020B0606030504020204" pitchFamily="34" charset="0"/>
              </a:rPr>
              <a:t>Give the correct solution in all cases </a:t>
            </a:r>
          </a:p>
          <a:p>
            <a:pPr lvl="1" eaLnBrk="1" hangingPunct="1"/>
            <a:r>
              <a:rPr lang="en-US" altLang="en-US" sz="2800">
                <a:solidFill>
                  <a:srgbClr val="0081BD"/>
                </a:solidFill>
                <a:latin typeface="Open Sans" panose="020B0606030504020204" pitchFamily="34" charset="0"/>
              </a:rPr>
              <a:t>Eventually end</a:t>
            </a:r>
            <a:r>
              <a:rPr lang="en-US" altLang="en-US" sz="2800">
                <a:solidFill>
                  <a:srgbClr val="000000"/>
                </a:solidFill>
                <a:latin typeface="Open Sans" panose="020B0606030504020204"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a:t>Designing a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a:p>
            <a:endParaRPr lang="en-US">
              <a:solidFill>
                <a:schemeClr val="tx1">
                  <a:lumMod val="65000"/>
                  <a:lumOff val="35000"/>
                </a:schemeClr>
              </a:solidFill>
            </a:endParaRPr>
          </a:p>
        </p:txBody>
      </p:sp>
      <p:sp>
        <p:nvSpPr>
          <p:cNvPr id="22" name="Rectangle 21">
            <a:extLst>
              <a:ext uri="{FF2B5EF4-FFF2-40B4-BE49-F238E27FC236}">
                <a16:creationId xmlns:a16="http://schemas.microsoft.com/office/drawing/2014/main" id="{0ACF6A2D-C183-4566-AD20-D299C0F99EE0}"/>
              </a:ext>
            </a:extLst>
          </p:cNvPr>
          <p:cNvSpPr>
            <a:spLocks noGrp="1"/>
          </p:cNvSpPr>
          <p:nvPr/>
        </p:nvSpPr>
        <p:spPr>
          <a:xfrm>
            <a:off x="1066800" y="1408666"/>
            <a:ext cx="7881144" cy="5068333"/>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rPr sz="2800"/>
              <a:t>Pseudocode</a:t>
            </a:r>
          </a:p>
          <a:p>
            <a:pPr marL="609600" indent="-609600" eaLnBrk="1" hangingPunct="1"/>
            <a:r>
              <a:rPr sz="2800"/>
              <a:t>Fake code used as a model for programs</a:t>
            </a:r>
          </a:p>
          <a:p>
            <a:pPr marL="609600" indent="-609600" eaLnBrk="1" hangingPunct="1"/>
            <a:r>
              <a:rPr sz="2800"/>
              <a:t>No syntax rules</a:t>
            </a:r>
          </a:p>
          <a:p>
            <a:pPr marL="609600" indent="-609600" eaLnBrk="1" hangingPunct="1"/>
            <a:r>
              <a:rPr sz="2800"/>
              <a:t>Well written pseudocode can be easily translated to actual code</a:t>
            </a:r>
          </a:p>
          <a:p>
            <a:pPr marL="1752600" lvl="3" indent="-381000" eaLnBrk="1" hangingPunct="1">
              <a:buNone/>
            </a:pPr>
            <a:r>
              <a:rPr lang="en-US" sz="2400" i="1"/>
              <a:t>1.</a:t>
            </a:r>
            <a:r>
              <a:rPr sz="2400" i="1"/>
              <a:t>D</a:t>
            </a:r>
            <a:r>
              <a:rPr lang="en-US" sz="2400" i="1"/>
              <a:t>ISPLAY</a:t>
            </a:r>
            <a:r>
              <a:rPr sz="2400" i="1"/>
              <a:t> “Enter the number of hours”</a:t>
            </a:r>
          </a:p>
          <a:p>
            <a:pPr marL="1752600" lvl="3" indent="-381000" eaLnBrk="1" hangingPunct="1">
              <a:buNone/>
            </a:pPr>
            <a:r>
              <a:rPr lang="en-US" sz="2400" i="1"/>
              <a:t>2.INPUT</a:t>
            </a:r>
            <a:r>
              <a:rPr sz="2400" i="1"/>
              <a:t> hours</a:t>
            </a:r>
          </a:p>
          <a:p>
            <a:pPr marL="1752600" lvl="3" indent="-381000" eaLnBrk="1" hangingPunct="1">
              <a:buNone/>
            </a:pPr>
            <a:r>
              <a:rPr lang="en-US" sz="2400" i="1"/>
              <a:t>3.</a:t>
            </a:r>
            <a:r>
              <a:rPr sz="2400" i="1"/>
              <a:t>D</a:t>
            </a:r>
            <a:r>
              <a:rPr lang="en-US" sz="2400" i="1"/>
              <a:t>ISPLAY</a:t>
            </a:r>
            <a:r>
              <a:rPr sz="2400" i="1"/>
              <a:t> “Enter the hourly pay rate”</a:t>
            </a:r>
          </a:p>
          <a:p>
            <a:pPr marL="1752600" lvl="3" indent="-381000" eaLnBrk="1" hangingPunct="1">
              <a:buNone/>
            </a:pPr>
            <a:r>
              <a:rPr lang="en-US" sz="2400" i="1"/>
              <a:t>4.</a:t>
            </a:r>
            <a:r>
              <a:rPr sz="2400" i="1"/>
              <a:t>I</a:t>
            </a:r>
            <a:r>
              <a:rPr lang="en-US" sz="2400" i="1"/>
              <a:t>NPUT</a:t>
            </a:r>
            <a:r>
              <a:rPr sz="2400" i="1"/>
              <a:t> payRate</a:t>
            </a:r>
          </a:p>
          <a:p>
            <a:pPr marL="1752600" lvl="3" indent="-381000" eaLnBrk="1" hangingPunct="1">
              <a:buNone/>
            </a:pPr>
            <a:r>
              <a:rPr lang="en-US" sz="2400" i="1"/>
              <a:t>5.</a:t>
            </a:r>
            <a:r>
              <a:rPr sz="2400" i="1"/>
              <a:t>S</a:t>
            </a:r>
            <a:r>
              <a:rPr lang="en-US" sz="2400" i="1"/>
              <a:t>ET</a:t>
            </a:r>
            <a:r>
              <a:rPr sz="2400" i="1"/>
              <a:t> grossPay = hours * payRate</a:t>
            </a:r>
          </a:p>
          <a:p>
            <a:pPr marL="1752600" lvl="3" indent="-381000" eaLnBrk="1" hangingPunct="1">
              <a:buNone/>
            </a:pPr>
            <a:r>
              <a:rPr lang="en-US" sz="2400" i="1"/>
              <a:t>6.</a:t>
            </a:r>
            <a:r>
              <a:rPr sz="2400" i="1"/>
              <a:t>D</a:t>
            </a:r>
            <a:r>
              <a:rPr lang="en-US" sz="2400" i="1"/>
              <a:t>ISPLAY</a:t>
            </a:r>
            <a:r>
              <a:rPr sz="2400" i="1"/>
              <a:t> “The gross pay is $”, grossPay</a:t>
            </a:r>
          </a:p>
          <a:p>
            <a:pPr marL="1752600" lvl="3" indent="-381000" eaLnBrk="1" hangingPunct="1">
              <a:buNone/>
            </a:pPr>
            <a:endParaRPr sz="1800" i="1"/>
          </a:p>
        </p:txBody>
      </p:sp>
    </p:spTree>
    <p:extLst>
      <p:ext uri="{BB962C8B-B14F-4D97-AF65-F5344CB8AC3E}">
        <p14:creationId xmlns:p14="http://schemas.microsoft.com/office/powerpoint/2010/main" val="648991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C39B436E-FC81-4B47-B553-89142CE78B2E}"/>
              </a:ext>
            </a:extLst>
          </p:cNvPr>
          <p:cNvSpPr>
            <a:spLocks noGrp="1"/>
          </p:cNvSpPr>
          <p:nvPr>
            <p:ph type="title"/>
          </p:nvPr>
        </p:nvSpPr>
        <p:spPr>
          <a:xfrm>
            <a:off x="3048000" y="838200"/>
            <a:ext cx="5867400" cy="685800"/>
          </a:xfrm>
        </p:spPr>
        <p:txBody>
          <a:bodyPr/>
          <a:lstStyle/>
          <a:p>
            <a:pPr eaLnBrk="1" hangingPunct="1"/>
            <a:r>
              <a:rPr lang="en-US" altLang="en-US">
                <a:solidFill>
                  <a:schemeClr val="tx1"/>
                </a:solidFill>
                <a:latin typeface="Open Sans" panose="020B0606030504020204" pitchFamily="34" charset="0"/>
              </a:rPr>
              <a:t>What is Pseudocode ? </a:t>
            </a:r>
          </a:p>
        </p:txBody>
      </p:sp>
      <p:sp>
        <p:nvSpPr>
          <p:cNvPr id="22531" name="Content Placeholder 2">
            <a:extLst>
              <a:ext uri="{FF2B5EF4-FFF2-40B4-BE49-F238E27FC236}">
                <a16:creationId xmlns:a16="http://schemas.microsoft.com/office/drawing/2014/main" id="{28406F61-4C28-497C-8E85-9F82AD65EEEC}"/>
              </a:ext>
            </a:extLst>
          </p:cNvPr>
          <p:cNvSpPr>
            <a:spLocks noGrp="1"/>
          </p:cNvSpPr>
          <p:nvPr>
            <p:ph idx="1"/>
          </p:nvPr>
        </p:nvSpPr>
        <p:spPr>
          <a:xfrm>
            <a:off x="990600" y="1676400"/>
            <a:ext cx="7796213" cy="4735513"/>
          </a:xfrm>
        </p:spPr>
        <p:txBody>
          <a:bodyPr>
            <a:normAutofit lnSpcReduction="10000"/>
          </a:bodyPr>
          <a:lstStyle/>
          <a:p>
            <a:pPr eaLnBrk="1" hangingPunct="1"/>
            <a:r>
              <a:rPr lang="en-US" altLang="en-US" sz="2600">
                <a:solidFill>
                  <a:srgbClr val="0081BD"/>
                </a:solidFill>
                <a:latin typeface="Open Sans" panose="020B0606030504020204" pitchFamily="34" charset="0"/>
              </a:rPr>
              <a:t>Pseudocode is used to represent the algorithm</a:t>
            </a:r>
          </a:p>
          <a:p>
            <a:pPr eaLnBrk="1" hangingPunct="1"/>
            <a:r>
              <a:rPr lang="en-US" altLang="en-US" sz="2600">
                <a:solidFill>
                  <a:srgbClr val="0081BD"/>
                </a:solidFill>
                <a:latin typeface="Open Sans" panose="020B0606030504020204" pitchFamily="34" charset="0"/>
              </a:rPr>
              <a:t>The common characteristics of pseudocode : </a:t>
            </a:r>
          </a:p>
          <a:p>
            <a:pPr lvl="1" eaLnBrk="1" hangingPunct="1"/>
            <a:r>
              <a:rPr lang="en-US" altLang="en-US" sz="2600">
                <a:solidFill>
                  <a:srgbClr val="0081BD"/>
                </a:solidFill>
                <a:latin typeface="Open Sans" panose="020B0606030504020204" pitchFamily="34" charset="0"/>
              </a:rPr>
              <a:t>Statements are written in simple English </a:t>
            </a:r>
          </a:p>
          <a:p>
            <a:pPr lvl="1" eaLnBrk="1" hangingPunct="1"/>
            <a:r>
              <a:rPr lang="en-US" altLang="en-US" sz="2600">
                <a:solidFill>
                  <a:srgbClr val="0081BD"/>
                </a:solidFill>
                <a:latin typeface="Open Sans" panose="020B0606030504020204" pitchFamily="34" charset="0"/>
              </a:rPr>
              <a:t>Each instructions is written on a separate line </a:t>
            </a:r>
          </a:p>
          <a:p>
            <a:pPr lvl="1" eaLnBrk="1" hangingPunct="1"/>
            <a:r>
              <a:rPr lang="en-US" altLang="en-US" sz="2600">
                <a:solidFill>
                  <a:srgbClr val="0081BD"/>
                </a:solidFill>
                <a:latin typeface="Open Sans" panose="020B0606030504020204" pitchFamily="34" charset="0"/>
              </a:rPr>
              <a:t>Keywords and indentation are used to signify particular control structures </a:t>
            </a:r>
          </a:p>
          <a:p>
            <a:pPr lvl="1" eaLnBrk="1" hangingPunct="1"/>
            <a:r>
              <a:rPr lang="en-US" altLang="en-US" sz="2600">
                <a:solidFill>
                  <a:srgbClr val="0081BD"/>
                </a:solidFill>
                <a:latin typeface="Open Sans" panose="020B0606030504020204" pitchFamily="34" charset="0"/>
              </a:rPr>
              <a:t>Each set of instructions is written from top to bottom, with only one entry and one exit </a:t>
            </a:r>
          </a:p>
          <a:p>
            <a:pPr lvl="1" eaLnBrk="1" hangingPunct="1"/>
            <a:r>
              <a:rPr lang="en-US" altLang="en-US" sz="2600">
                <a:solidFill>
                  <a:srgbClr val="0081BD"/>
                </a:solidFill>
                <a:latin typeface="Open Sans" panose="020B0606030504020204" pitchFamily="34" charset="0"/>
              </a:rPr>
              <a:t>Groups of statements may be formed into modules, and the module given a name </a:t>
            </a:r>
          </a:p>
        </p:txBody>
      </p:sp>
    </p:spTree>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7540A85B147B94A8BEF36E500F237CA" ma:contentTypeVersion="2" ma:contentTypeDescription="Create a new document." ma:contentTypeScope="" ma:versionID="73c28917da3d08cd67f743de74e9e0ee">
  <xsd:schema xmlns:xsd="http://www.w3.org/2001/XMLSchema" xmlns:xs="http://www.w3.org/2001/XMLSchema" xmlns:p="http://schemas.microsoft.com/office/2006/metadata/properties" xmlns:ns2="b506bcd2-e397-42c5-ace7-c21b2830179f" targetNamespace="http://schemas.microsoft.com/office/2006/metadata/properties" ma:root="true" ma:fieldsID="4ff9e3a0e271bd291be0e0a525df0af4" ns2:_="">
    <xsd:import namespace="b506bcd2-e397-42c5-ace7-c21b2830179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06bcd2-e397-42c5-ace7-c21b283017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B7D04F-024B-4FA4-90F9-2102433D5FAD}">
  <ds:schemaRefs>
    <ds:schemaRef ds:uri="http://schemas.microsoft.com/sharepoint/v3/contenttype/forms"/>
  </ds:schemaRefs>
</ds:datastoreItem>
</file>

<file path=customXml/itemProps2.xml><?xml version="1.0" encoding="utf-8"?>
<ds:datastoreItem xmlns:ds="http://schemas.openxmlformats.org/officeDocument/2006/customXml" ds:itemID="{273F1E64-ED91-4724-BC25-034666065D5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45E8E24-AB51-432E-8D2A-32BC59EC749A}">
  <ds:schemaRefs>
    <ds:schemaRef ds:uri="b506bcd2-e397-42c5-ace7-c21b2830179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Template PPT 2015</Template>
  <Application>Microsoft Office PowerPoint</Application>
  <PresentationFormat>On-screen Show (4:3)</PresentationFormat>
  <Slides>53</Slides>
  <Notes>0</Notes>
  <HiddenSlides>0</HiddenSlide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Template PPT 2015</vt:lpstr>
      <vt:lpstr>Input, Process, Output  Session  1</vt:lpstr>
      <vt:lpstr>Sub Topics</vt:lpstr>
      <vt:lpstr> These slides have been adapted from:  Gaddis, T. (2019). Starting Out with Programming Logic and Design 5th.  ISBN: 978-0-13-480115-5   Chapter 2 </vt:lpstr>
      <vt:lpstr>PowerPoint Presentation</vt:lpstr>
      <vt:lpstr>Designing a Program</vt:lpstr>
      <vt:lpstr>Designing a Program</vt:lpstr>
      <vt:lpstr>What is an Algorithm?</vt:lpstr>
      <vt:lpstr>Designing a Program</vt:lpstr>
      <vt:lpstr>What is Pseudocode ? </vt:lpstr>
      <vt:lpstr>Example of Pseudocode</vt:lpstr>
      <vt:lpstr>Designing a Program</vt:lpstr>
      <vt:lpstr>Designing a Program</vt:lpstr>
      <vt:lpstr>Six Basic Computer Operations </vt:lpstr>
      <vt:lpstr>1. A computer can receive information </vt:lpstr>
      <vt:lpstr>2. A computer can put out information  </vt:lpstr>
      <vt:lpstr>3. A computer can perform arithmetic</vt:lpstr>
      <vt:lpstr>4. A Computer can assign a value to variable or memory location  </vt:lpstr>
      <vt:lpstr>5. A computer can compare two variables and select on of two alternative actions</vt:lpstr>
      <vt:lpstr>6. A computer can repeat a group of actions</vt:lpstr>
      <vt:lpstr>Designing a Program</vt:lpstr>
      <vt:lpstr>Output, Input, and Variables</vt:lpstr>
      <vt:lpstr>Output, Input, and Variables</vt:lpstr>
      <vt:lpstr>Output, Input, and Variables</vt:lpstr>
      <vt:lpstr>Output, Input, and Variables</vt:lpstr>
      <vt:lpstr>Variables, Constants and Literals </vt:lpstr>
      <vt:lpstr>Data Types </vt:lpstr>
      <vt:lpstr>Meaningful Name </vt:lpstr>
      <vt:lpstr>Output, Input, and Variables</vt:lpstr>
      <vt:lpstr>Output, Input, and Variables</vt:lpstr>
      <vt:lpstr>Output, Input, and Variables</vt:lpstr>
      <vt:lpstr>Output, Input, and Variables</vt:lpstr>
      <vt:lpstr>Output, Input, and Variables</vt:lpstr>
      <vt:lpstr>Output, Input, and Variables</vt:lpstr>
      <vt:lpstr>Named Constants</vt:lpstr>
      <vt:lpstr>Hand Tracing a Program</vt:lpstr>
      <vt:lpstr>Documenting a Program</vt:lpstr>
      <vt:lpstr>Designing Your First Program</vt:lpstr>
      <vt:lpstr>Designing Your First Program</vt:lpstr>
      <vt:lpstr>Designing Your First Program</vt:lpstr>
      <vt:lpstr>Designing Your First Program</vt:lpstr>
      <vt:lpstr>Designing Your First Program</vt:lpstr>
      <vt:lpstr>Designing Your First Program</vt:lpstr>
      <vt:lpstr>Example 1 </vt:lpstr>
      <vt:lpstr>Example 1 (Cont’d) </vt:lpstr>
      <vt:lpstr>Example 1 (cont’d) </vt:lpstr>
      <vt:lpstr>Example 1 (cont’d) </vt:lpstr>
      <vt:lpstr>Example 1 (cont’d) </vt:lpstr>
      <vt:lpstr>Example 2 </vt:lpstr>
      <vt:lpstr>Example 2 (cont’d) </vt:lpstr>
      <vt:lpstr>Example 2 (cont’d) </vt:lpstr>
      <vt:lpstr>Example 2 (cont’d) </vt:lpstr>
      <vt:lpstr>Example 2 (cont’d)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revision>2</cp:revision>
  <dcterms:created xsi:type="dcterms:W3CDTF">2015-05-04T03:33:03Z</dcterms:created>
  <dcterms:modified xsi:type="dcterms:W3CDTF">2021-10-09T08:22:17Z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0x01010087540A85B147B94A8BEF36E500F237CA</vt:lpwstr>
  </property>
</Properties>
</file>