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61" r:id="rId3"/>
    <p:sldId id="263" r:id="rId4"/>
    <p:sldId id="257" r:id="rId5"/>
    <p:sldId id="274" r:id="rId6"/>
    <p:sldId id="275" r:id="rId7"/>
    <p:sldId id="276" r:id="rId8"/>
    <p:sldId id="277" r:id="rId9"/>
    <p:sldId id="278" r:id="rId10"/>
    <p:sldId id="279" r:id="rId11"/>
    <p:sldId id="281" r:id="rId12"/>
    <p:sldId id="280" r:id="rId13"/>
    <p:sldId id="291" r:id="rId14"/>
    <p:sldId id="282" r:id="rId15"/>
    <p:sldId id="283" r:id="rId16"/>
    <p:sldId id="284" r:id="rId17"/>
    <p:sldId id="285" r:id="rId18"/>
    <p:sldId id="286" r:id="rId19"/>
    <p:sldId id="287" r:id="rId20"/>
    <p:sldId id="290" r:id="rId21"/>
    <p:sldId id="289" r:id="rId22"/>
    <p:sldId id="288" r:id="rId23"/>
    <p:sldId id="262" r:id="rId24"/>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63"/>
            <p14:sldId id="257"/>
            <p14:sldId id="274"/>
            <p14:sldId id="275"/>
            <p14:sldId id="276"/>
            <p14:sldId id="277"/>
            <p14:sldId id="278"/>
            <p14:sldId id="279"/>
            <p14:sldId id="281"/>
            <p14:sldId id="280"/>
            <p14:sldId id="291"/>
            <p14:sldId id="282"/>
            <p14:sldId id="283"/>
            <p14:sldId id="284"/>
            <p14:sldId id="285"/>
            <p14:sldId id="286"/>
            <p14:sldId id="287"/>
            <p14:sldId id="290"/>
            <p14:sldId id="289"/>
            <p14:sldId id="288"/>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140"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7F09F-929C-4EC7-9F7D-02B151BE3F6B}" type="datetimeFigureOut">
              <a:rPr lang="en-US" smtClean="0"/>
              <a:t>11/8/2021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8B3DC1-C2AD-451C-B3EA-18327904940E}" type="slidenum">
              <a:rPr lang="en-US" smtClean="0"/>
              <a:t>‹#›</a:t>
            </a:fld>
            <a:endParaRPr lang="en-US"/>
          </a:p>
        </p:txBody>
      </p:sp>
    </p:spTree>
    <p:extLst>
      <p:ext uri="{BB962C8B-B14F-4D97-AF65-F5344CB8AC3E}">
        <p14:creationId xmlns:p14="http://schemas.microsoft.com/office/powerpoint/2010/main" val="2526986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8B3DC1-C2AD-451C-B3EA-18327904940E}" type="slidenum">
              <a:rPr lang="en-US" smtClean="0"/>
              <a:t>13</a:t>
            </a:fld>
            <a:endParaRPr lang="en-US"/>
          </a:p>
        </p:txBody>
      </p:sp>
    </p:spTree>
    <p:extLst>
      <p:ext uri="{BB962C8B-B14F-4D97-AF65-F5344CB8AC3E}">
        <p14:creationId xmlns:p14="http://schemas.microsoft.com/office/powerpoint/2010/main" val="3653016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08/11/2021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08/11/2021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08/11/2021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08/11/2021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08/11/2021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08/11/2021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08/11/2021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08/11/2021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08/11/2021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08/11/2021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08/11/2021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08/11/2021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COMP6056</a:t>
            </a:r>
          </a:p>
          <a:p>
            <a:pPr>
              <a:spcBef>
                <a:spcPct val="20000"/>
              </a:spcBef>
              <a:tabLst>
                <a:tab pos="1320800" algn="l"/>
                <a:tab pos="2054225" algn="l"/>
              </a:tabLst>
            </a:pPr>
            <a:r>
              <a:rPr lang="en-US" sz="2400" dirty="0">
                <a:solidFill>
                  <a:schemeClr val="bg1"/>
                </a:solidFill>
                <a:latin typeface="Open Sans"/>
              </a:rPr>
              <a:t>Effective Period	: September 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dirty="0">
                <a:solidFill>
                  <a:schemeClr val="bg1"/>
                </a:solidFill>
              </a:rPr>
              <a:t>GUI and Event </a:t>
            </a:r>
            <a:br>
              <a:rPr lang="en-US" sz="4000" dirty="0">
                <a:solidFill>
                  <a:schemeClr val="bg1"/>
                </a:solidFill>
              </a:rPr>
            </a:br>
            <a:r>
              <a:rPr lang="en-US" sz="4000" dirty="0">
                <a:solidFill>
                  <a:schemeClr val="bg1"/>
                </a:solidFill>
              </a:rPr>
              <a:t>Programming</a:t>
            </a:r>
            <a:br>
              <a:rPr lang="en-US" sz="4000" dirty="0">
                <a:solidFill>
                  <a:schemeClr val="bg1"/>
                </a:solidFill>
              </a:rPr>
            </a:br>
            <a:r>
              <a:rPr lang="en-US" sz="2800" dirty="0">
                <a:solidFill>
                  <a:schemeClr val="bg1"/>
                </a:solidFill>
              </a:rPr>
              <a:t>Session  </a:t>
            </a:r>
            <a:r>
              <a:rPr lang="en-US" sz="2800" dirty="0"/>
              <a:t>13</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fontScale="90000"/>
          </a:bodyPr>
          <a:lstStyle/>
          <a:p>
            <a:r>
              <a:rPr lang="en-US" dirty="0"/>
              <a:t>Designing the User Interface for a GUI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90B7D574-0F5A-479F-800C-C7EED0E15473}"/>
              </a:ext>
            </a:extLst>
          </p:cNvPr>
          <p:cNvPicPr>
            <a:picLocks noChangeAspect="1"/>
          </p:cNvPicPr>
          <p:nvPr/>
        </p:nvPicPr>
        <p:blipFill>
          <a:blip r:embed="rId2"/>
          <a:stretch>
            <a:fillRect/>
          </a:stretch>
        </p:blipFill>
        <p:spPr>
          <a:xfrm>
            <a:off x="1143000" y="1524000"/>
            <a:ext cx="7606313" cy="4800600"/>
          </a:xfrm>
          <a:prstGeom prst="rect">
            <a:avLst/>
          </a:prstGeom>
        </p:spPr>
      </p:pic>
    </p:spTree>
    <p:extLst>
      <p:ext uri="{BB962C8B-B14F-4D97-AF65-F5344CB8AC3E}">
        <p14:creationId xmlns:p14="http://schemas.microsoft.com/office/powerpoint/2010/main" val="2077458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GUI Component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8" name="Picture 7">
            <a:extLst>
              <a:ext uri="{FF2B5EF4-FFF2-40B4-BE49-F238E27FC236}">
                <a16:creationId xmlns:a16="http://schemas.microsoft.com/office/drawing/2014/main" id="{2912FA84-4EA9-44D3-9956-AA8AC191B742}"/>
              </a:ext>
            </a:extLst>
          </p:cNvPr>
          <p:cNvPicPr>
            <a:picLocks noChangeAspect="1"/>
          </p:cNvPicPr>
          <p:nvPr/>
        </p:nvPicPr>
        <p:blipFill>
          <a:blip r:embed="rId2"/>
          <a:stretch>
            <a:fillRect/>
          </a:stretch>
        </p:blipFill>
        <p:spPr>
          <a:xfrm>
            <a:off x="1004887" y="1439031"/>
            <a:ext cx="7439025" cy="4924425"/>
          </a:xfrm>
          <a:prstGeom prst="rect">
            <a:avLst/>
          </a:prstGeom>
        </p:spPr>
      </p:pic>
    </p:spTree>
    <p:extLst>
      <p:ext uri="{BB962C8B-B14F-4D97-AF65-F5344CB8AC3E}">
        <p14:creationId xmlns:p14="http://schemas.microsoft.com/office/powerpoint/2010/main" val="254331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fontScale="90000"/>
          </a:bodyPr>
          <a:lstStyle/>
          <a:p>
            <a:r>
              <a:rPr lang="en-US" dirty="0"/>
              <a:t>Designing the User Interface for a GUI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FD024DB3-5870-4119-8EAD-4B98A433F54E}"/>
              </a:ext>
            </a:extLst>
          </p:cNvPr>
          <p:cNvPicPr>
            <a:picLocks noChangeAspect="1"/>
          </p:cNvPicPr>
          <p:nvPr/>
        </p:nvPicPr>
        <p:blipFill>
          <a:blip r:embed="rId2"/>
          <a:stretch>
            <a:fillRect/>
          </a:stretch>
        </p:blipFill>
        <p:spPr>
          <a:xfrm>
            <a:off x="1066800" y="1524000"/>
            <a:ext cx="7696200" cy="4709615"/>
          </a:xfrm>
          <a:prstGeom prst="rect">
            <a:avLst/>
          </a:prstGeom>
        </p:spPr>
      </p:pic>
    </p:spTree>
    <p:extLst>
      <p:ext uri="{BB962C8B-B14F-4D97-AF65-F5344CB8AC3E}">
        <p14:creationId xmlns:p14="http://schemas.microsoft.com/office/powerpoint/2010/main" val="875999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018A1303-2CF3-40D5-B5B1-323162D6C674}"/>
              </a:ext>
            </a:extLst>
          </p:cNvPr>
          <p:cNvPicPr>
            <a:picLocks noChangeAspect="1" noChangeArrowheads="1"/>
          </p:cNvPicPr>
          <p:nvPr/>
        </p:nvPicPr>
        <p:blipFill>
          <a:blip r:embed="rId3" cstate="print"/>
          <a:srcRect/>
          <a:stretch>
            <a:fillRect/>
          </a:stretch>
        </p:blipFill>
        <p:spPr bwMode="auto">
          <a:xfrm>
            <a:off x="1069181" y="1524000"/>
            <a:ext cx="3543300" cy="2362200"/>
          </a:xfrm>
          <a:prstGeom prst="rect">
            <a:avLst/>
          </a:prstGeom>
          <a:noFill/>
          <a:ln w="9525">
            <a:noFill/>
            <a:miter lim="800000"/>
            <a:headEnd/>
            <a:tailEnd/>
          </a:ln>
        </p:spPr>
      </p:pic>
      <p:sp>
        <p:nvSpPr>
          <p:cNvPr id="11" name="TextBox 10">
            <a:extLst>
              <a:ext uri="{FF2B5EF4-FFF2-40B4-BE49-F238E27FC236}">
                <a16:creationId xmlns:a16="http://schemas.microsoft.com/office/drawing/2014/main" id="{81B784C2-630C-40EB-9E01-C51B7257AD49}"/>
              </a:ext>
            </a:extLst>
          </p:cNvPr>
          <p:cNvSpPr txBox="1"/>
          <p:nvPr/>
        </p:nvSpPr>
        <p:spPr>
          <a:xfrm>
            <a:off x="2133600" y="4038600"/>
            <a:ext cx="1290637" cy="369332"/>
          </a:xfrm>
          <a:prstGeom prst="rect">
            <a:avLst/>
          </a:prstGeom>
          <a:noFill/>
        </p:spPr>
        <p:txBody>
          <a:bodyPr wrap="square">
            <a:spAutoFit/>
          </a:bodyPr>
          <a:lstStyle/>
          <a:p>
            <a:r>
              <a:rPr lang="en-US" b="1" dirty="0"/>
              <a:t>Scroll Bar</a:t>
            </a:r>
          </a:p>
        </p:txBody>
      </p:sp>
      <p:pic>
        <p:nvPicPr>
          <p:cNvPr id="12" name="Picture 2">
            <a:extLst>
              <a:ext uri="{FF2B5EF4-FFF2-40B4-BE49-F238E27FC236}">
                <a16:creationId xmlns:a16="http://schemas.microsoft.com/office/drawing/2014/main" id="{E4FDE675-ECA3-4DC8-A5DA-F4F6CBA328DC}"/>
              </a:ext>
            </a:extLst>
          </p:cNvPr>
          <p:cNvPicPr>
            <a:picLocks noChangeAspect="1" noChangeArrowheads="1"/>
          </p:cNvPicPr>
          <p:nvPr/>
        </p:nvPicPr>
        <p:blipFill>
          <a:blip r:embed="rId4" cstate="print"/>
          <a:srcRect/>
          <a:stretch>
            <a:fillRect/>
          </a:stretch>
        </p:blipFill>
        <p:spPr bwMode="auto">
          <a:xfrm>
            <a:off x="4947187" y="535578"/>
            <a:ext cx="3687688" cy="3687688"/>
          </a:xfrm>
          <a:prstGeom prst="rect">
            <a:avLst/>
          </a:prstGeom>
          <a:noFill/>
          <a:ln w="9525">
            <a:noFill/>
            <a:miter lim="800000"/>
            <a:headEnd/>
            <a:tailEnd/>
          </a:ln>
        </p:spPr>
      </p:pic>
      <p:sp>
        <p:nvSpPr>
          <p:cNvPr id="13" name="TextBox 12">
            <a:extLst>
              <a:ext uri="{FF2B5EF4-FFF2-40B4-BE49-F238E27FC236}">
                <a16:creationId xmlns:a16="http://schemas.microsoft.com/office/drawing/2014/main" id="{4D7F3346-8C0D-42CF-8CEA-C7F0E2D0B867}"/>
              </a:ext>
            </a:extLst>
          </p:cNvPr>
          <p:cNvSpPr txBox="1"/>
          <p:nvPr/>
        </p:nvSpPr>
        <p:spPr>
          <a:xfrm>
            <a:off x="6547387" y="4436822"/>
            <a:ext cx="1290637" cy="369332"/>
          </a:xfrm>
          <a:prstGeom prst="rect">
            <a:avLst/>
          </a:prstGeom>
          <a:noFill/>
        </p:spPr>
        <p:txBody>
          <a:bodyPr wrap="square">
            <a:spAutoFit/>
          </a:bodyPr>
          <a:lstStyle/>
          <a:p>
            <a:r>
              <a:rPr lang="en-US" b="1" dirty="0"/>
              <a:t>Text Area</a:t>
            </a:r>
          </a:p>
        </p:txBody>
      </p:sp>
      <p:cxnSp>
        <p:nvCxnSpPr>
          <p:cNvPr id="15" name="Straight Arrow Connector 14">
            <a:extLst>
              <a:ext uri="{FF2B5EF4-FFF2-40B4-BE49-F238E27FC236}">
                <a16:creationId xmlns:a16="http://schemas.microsoft.com/office/drawing/2014/main" id="{255E03B9-E25C-4AB8-A7FB-1994A98C3C48}"/>
              </a:ext>
            </a:extLst>
          </p:cNvPr>
          <p:cNvCxnSpPr>
            <a:cxnSpLocks/>
            <a:stCxn id="11" idx="0"/>
          </p:cNvCxnSpPr>
          <p:nvPr/>
        </p:nvCxnSpPr>
        <p:spPr>
          <a:xfrm flipV="1">
            <a:off x="2778919" y="2819400"/>
            <a:ext cx="1640681" cy="1219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BD289CF-390D-40EF-A57A-C4E614CD0374}"/>
              </a:ext>
            </a:extLst>
          </p:cNvPr>
          <p:cNvCxnSpPr>
            <a:cxnSpLocks/>
            <a:stCxn id="11" idx="0"/>
          </p:cNvCxnSpPr>
          <p:nvPr/>
        </p:nvCxnSpPr>
        <p:spPr>
          <a:xfrm flipH="1" flipV="1">
            <a:off x="1945481" y="3689866"/>
            <a:ext cx="833438" cy="3487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4078D4B8-2425-469C-9427-80222EBDD0C1}"/>
              </a:ext>
            </a:extLst>
          </p:cNvPr>
          <p:cNvCxnSpPr>
            <a:cxnSpLocks/>
            <a:stCxn id="13" idx="0"/>
          </p:cNvCxnSpPr>
          <p:nvPr/>
        </p:nvCxnSpPr>
        <p:spPr>
          <a:xfrm flipH="1" flipV="1">
            <a:off x="6468806" y="2074622"/>
            <a:ext cx="723900" cy="2362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Content Placeholder 3">
            <a:extLst>
              <a:ext uri="{FF2B5EF4-FFF2-40B4-BE49-F238E27FC236}">
                <a16:creationId xmlns:a16="http://schemas.microsoft.com/office/drawing/2014/main" id="{02C5D543-BE97-4A8C-9039-6B9A4849F0E5}"/>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l="9893" t="6754" r="11678" b="25935"/>
          <a:stretch/>
        </p:blipFill>
        <p:spPr>
          <a:xfrm>
            <a:off x="876298" y="4560332"/>
            <a:ext cx="3543301" cy="1840467"/>
          </a:xfrm>
        </p:spPr>
      </p:pic>
      <p:sp>
        <p:nvSpPr>
          <p:cNvPr id="26" name="TextBox 25">
            <a:extLst>
              <a:ext uri="{FF2B5EF4-FFF2-40B4-BE49-F238E27FC236}">
                <a16:creationId xmlns:a16="http://schemas.microsoft.com/office/drawing/2014/main" id="{17056CA4-A53F-4BBC-BF12-918B0AF75987}"/>
              </a:ext>
            </a:extLst>
          </p:cNvPr>
          <p:cNvSpPr txBox="1"/>
          <p:nvPr/>
        </p:nvSpPr>
        <p:spPr>
          <a:xfrm>
            <a:off x="5256750" y="5732222"/>
            <a:ext cx="1290637" cy="369332"/>
          </a:xfrm>
          <a:prstGeom prst="rect">
            <a:avLst/>
          </a:prstGeom>
          <a:noFill/>
        </p:spPr>
        <p:txBody>
          <a:bodyPr wrap="square">
            <a:spAutoFit/>
          </a:bodyPr>
          <a:lstStyle/>
          <a:p>
            <a:r>
              <a:rPr lang="en-US" b="1" dirty="0"/>
              <a:t>Dialog Box</a:t>
            </a:r>
          </a:p>
        </p:txBody>
      </p:sp>
      <p:cxnSp>
        <p:nvCxnSpPr>
          <p:cNvPr id="27" name="Straight Arrow Connector 26">
            <a:extLst>
              <a:ext uri="{FF2B5EF4-FFF2-40B4-BE49-F238E27FC236}">
                <a16:creationId xmlns:a16="http://schemas.microsoft.com/office/drawing/2014/main" id="{25B02ABE-24EA-427F-8F98-2CDD0A9B5DA5}"/>
              </a:ext>
            </a:extLst>
          </p:cNvPr>
          <p:cNvCxnSpPr>
            <a:cxnSpLocks/>
            <a:stCxn id="26" idx="1"/>
          </p:cNvCxnSpPr>
          <p:nvPr/>
        </p:nvCxnSpPr>
        <p:spPr>
          <a:xfrm flipH="1" flipV="1">
            <a:off x="3754041" y="5659421"/>
            <a:ext cx="1502709" cy="25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0318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GUI Component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7D9ACBD4-0411-426A-AEBA-845FF6618B92}"/>
              </a:ext>
            </a:extLst>
          </p:cNvPr>
          <p:cNvSpPr txBox="1"/>
          <p:nvPr/>
        </p:nvSpPr>
        <p:spPr>
          <a:xfrm>
            <a:off x="1524000" y="1620684"/>
            <a:ext cx="2994602" cy="523220"/>
          </a:xfrm>
          <a:prstGeom prst="rect">
            <a:avLst/>
          </a:prstGeom>
          <a:noFill/>
        </p:spPr>
        <p:txBody>
          <a:bodyPr wrap="none" rtlCol="0">
            <a:spAutoFit/>
          </a:bodyPr>
          <a:lstStyle/>
          <a:p>
            <a:r>
              <a:rPr lang="en-US" sz="2800" dirty="0"/>
              <a:t>Component Names</a:t>
            </a:r>
          </a:p>
        </p:txBody>
      </p:sp>
      <p:pic>
        <p:nvPicPr>
          <p:cNvPr id="6" name="Picture 5">
            <a:extLst>
              <a:ext uri="{FF2B5EF4-FFF2-40B4-BE49-F238E27FC236}">
                <a16:creationId xmlns:a16="http://schemas.microsoft.com/office/drawing/2014/main" id="{EA7D3D1E-6A38-4500-AEDA-1878A3B7ECA7}"/>
              </a:ext>
            </a:extLst>
          </p:cNvPr>
          <p:cNvPicPr>
            <a:picLocks noChangeAspect="1"/>
          </p:cNvPicPr>
          <p:nvPr/>
        </p:nvPicPr>
        <p:blipFill>
          <a:blip r:embed="rId2"/>
          <a:stretch>
            <a:fillRect/>
          </a:stretch>
        </p:blipFill>
        <p:spPr>
          <a:xfrm>
            <a:off x="1295400" y="2328862"/>
            <a:ext cx="7558955" cy="3157538"/>
          </a:xfrm>
          <a:prstGeom prst="rect">
            <a:avLst/>
          </a:prstGeom>
        </p:spPr>
      </p:pic>
    </p:spTree>
    <p:extLst>
      <p:ext uri="{BB962C8B-B14F-4D97-AF65-F5344CB8AC3E}">
        <p14:creationId xmlns:p14="http://schemas.microsoft.com/office/powerpoint/2010/main" val="102472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GUI Component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7D9ACBD4-0411-426A-AEBA-845FF6618B92}"/>
              </a:ext>
            </a:extLst>
          </p:cNvPr>
          <p:cNvSpPr txBox="1"/>
          <p:nvPr/>
        </p:nvSpPr>
        <p:spPr>
          <a:xfrm>
            <a:off x="1006330" y="1356877"/>
            <a:ext cx="1692130" cy="523220"/>
          </a:xfrm>
          <a:prstGeom prst="rect">
            <a:avLst/>
          </a:prstGeom>
          <a:noFill/>
        </p:spPr>
        <p:txBody>
          <a:bodyPr wrap="none" rtlCol="0">
            <a:spAutoFit/>
          </a:bodyPr>
          <a:lstStyle/>
          <a:p>
            <a:r>
              <a:rPr lang="en-US" sz="2800" dirty="0"/>
              <a:t>Properties</a:t>
            </a:r>
          </a:p>
        </p:txBody>
      </p:sp>
      <p:sp>
        <p:nvSpPr>
          <p:cNvPr id="8" name="TextBox 7">
            <a:extLst>
              <a:ext uri="{FF2B5EF4-FFF2-40B4-BE49-F238E27FC236}">
                <a16:creationId xmlns:a16="http://schemas.microsoft.com/office/drawing/2014/main" id="{4EFFD36F-C9EF-48FE-966A-96BF29811F7C}"/>
              </a:ext>
            </a:extLst>
          </p:cNvPr>
          <p:cNvSpPr txBox="1"/>
          <p:nvPr/>
        </p:nvSpPr>
        <p:spPr>
          <a:xfrm>
            <a:off x="1006330" y="1796426"/>
            <a:ext cx="4419600" cy="4493538"/>
          </a:xfrm>
          <a:prstGeom prst="rect">
            <a:avLst/>
          </a:prstGeom>
          <a:noFill/>
        </p:spPr>
        <p:txBody>
          <a:bodyPr wrap="square">
            <a:spAutoFit/>
          </a:bodyPr>
          <a:lstStyle/>
          <a:p>
            <a:pPr marL="342900" indent="-342900">
              <a:buFont typeface="Arial" panose="020B0604020202020204" pitchFamily="34" charset="0"/>
              <a:buChar char="•"/>
            </a:pPr>
            <a:r>
              <a:rPr lang="en-US" sz="2200" dirty="0"/>
              <a:t>Most GUI components have a set of properties that determines how the component appears on the screen. </a:t>
            </a:r>
          </a:p>
          <a:p>
            <a:pPr marL="342900" indent="-342900">
              <a:buFont typeface="Arial" panose="020B0604020202020204" pitchFamily="34" charset="0"/>
              <a:buChar char="•"/>
            </a:pPr>
            <a:r>
              <a:rPr lang="en-US" sz="2200" dirty="0"/>
              <a:t>Typically, components have properties that specify the component’s color, size, and position.</a:t>
            </a:r>
          </a:p>
          <a:p>
            <a:pPr marL="342900" indent="-342900">
              <a:buFont typeface="Arial" panose="020B0604020202020204" pitchFamily="34" charset="0"/>
              <a:buChar char="•"/>
            </a:pPr>
            <a:r>
              <a:rPr lang="en-US" sz="2200" dirty="0"/>
              <a:t>Like variables, properties can be set to values. When you set a property to a value, it changes some aspect of the component that it belongs to.</a:t>
            </a:r>
          </a:p>
        </p:txBody>
      </p:sp>
      <p:pic>
        <p:nvPicPr>
          <p:cNvPr id="4" name="Picture 3" descr="Graphical user interface, table&#10;&#10;Description automatically generated">
            <a:extLst>
              <a:ext uri="{FF2B5EF4-FFF2-40B4-BE49-F238E27FC236}">
                <a16:creationId xmlns:a16="http://schemas.microsoft.com/office/drawing/2014/main" id="{7C6DA999-0033-41DF-9202-221B6D005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46603"/>
            <a:ext cx="3377004" cy="4109281"/>
          </a:xfrm>
          <a:prstGeom prst="rect">
            <a:avLst/>
          </a:prstGeom>
        </p:spPr>
      </p:pic>
    </p:spTree>
    <p:extLst>
      <p:ext uri="{BB962C8B-B14F-4D97-AF65-F5344CB8AC3E}">
        <p14:creationId xmlns:p14="http://schemas.microsoft.com/office/powerpoint/2010/main" val="3275607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Writing Event Handlers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9" name="TextBox 8">
            <a:extLst>
              <a:ext uri="{FF2B5EF4-FFF2-40B4-BE49-F238E27FC236}">
                <a16:creationId xmlns:a16="http://schemas.microsoft.com/office/drawing/2014/main" id="{C6AC8C6B-F74E-4314-A03E-032C90235D85}"/>
              </a:ext>
            </a:extLst>
          </p:cNvPr>
          <p:cNvSpPr txBox="1"/>
          <p:nvPr/>
        </p:nvSpPr>
        <p:spPr>
          <a:xfrm>
            <a:off x="1066800" y="1676400"/>
            <a:ext cx="7848600" cy="4093428"/>
          </a:xfrm>
          <a:prstGeom prst="rect">
            <a:avLst/>
          </a:prstGeom>
          <a:noFill/>
        </p:spPr>
        <p:txBody>
          <a:bodyPr wrap="square">
            <a:spAutoFit/>
          </a:bodyPr>
          <a:lstStyle/>
          <a:p>
            <a:pPr marL="285750" indent="-285750">
              <a:buFont typeface="Arial" panose="020B0604020202020204" pitchFamily="34" charset="0"/>
              <a:buChar char="•"/>
            </a:pPr>
            <a:r>
              <a:rPr lang="en-US" sz="2000" dirty="0"/>
              <a:t>If you want a GUI program to perform an action when an event occurs, you must write code, known as an event handler, which responds to that event.</a:t>
            </a:r>
          </a:p>
          <a:p>
            <a:pPr marL="285750" indent="-285750">
              <a:buFont typeface="Arial" panose="020B0604020202020204" pitchFamily="34" charset="0"/>
              <a:buChar char="•"/>
            </a:pPr>
            <a:r>
              <a:rPr lang="en-US" sz="2000" dirty="0"/>
              <a:t>After you create a GUI program’s user interface, you can write the code that responds to events. </a:t>
            </a:r>
          </a:p>
          <a:p>
            <a:pPr marL="285750" indent="-285750">
              <a:buFont typeface="Arial" panose="020B0604020202020204" pitchFamily="34" charset="0"/>
              <a:buChar char="•"/>
            </a:pPr>
            <a:r>
              <a:rPr lang="en-US" sz="2000" dirty="0"/>
              <a:t>An event is an action that takes place within a program, such as the clicking of a button. </a:t>
            </a:r>
          </a:p>
          <a:p>
            <a:pPr marL="285750" indent="-285750">
              <a:buFont typeface="Arial" panose="020B0604020202020204" pitchFamily="34" charset="0"/>
              <a:buChar char="•"/>
            </a:pPr>
            <a:r>
              <a:rPr lang="en-US" sz="2000" dirty="0"/>
              <a:t>Part of writing a GUI application is creating event handlers. An event handler is a module that automatically executes when a specific event occurs. If you want a program to perform an operation when a particular event occurs, you must create an event handler that responds when that event takes place. In pseudocode, our event handlers will be written in the following general format</a:t>
            </a:r>
          </a:p>
        </p:txBody>
      </p:sp>
    </p:spTree>
    <p:extLst>
      <p:ext uri="{BB962C8B-B14F-4D97-AF65-F5344CB8AC3E}">
        <p14:creationId xmlns:p14="http://schemas.microsoft.com/office/powerpoint/2010/main" val="376319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Writing Event Handlers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F9115BE7-371A-43E5-99C5-2C8D420983D0}"/>
              </a:ext>
            </a:extLst>
          </p:cNvPr>
          <p:cNvSpPr txBox="1"/>
          <p:nvPr/>
        </p:nvSpPr>
        <p:spPr>
          <a:xfrm>
            <a:off x="1371600" y="1676400"/>
            <a:ext cx="7543800" cy="830997"/>
          </a:xfrm>
          <a:prstGeom prst="rect">
            <a:avLst/>
          </a:prstGeom>
          <a:noFill/>
        </p:spPr>
        <p:txBody>
          <a:bodyPr wrap="square">
            <a:spAutoFit/>
          </a:bodyPr>
          <a:lstStyle/>
          <a:p>
            <a:r>
              <a:rPr lang="en-US" sz="2400" dirty="0"/>
              <a:t>In pseudocode, our event handlers will be written in the following general format</a:t>
            </a:r>
          </a:p>
        </p:txBody>
      </p:sp>
      <p:sp>
        <p:nvSpPr>
          <p:cNvPr id="11" name="TextBox 10">
            <a:extLst>
              <a:ext uri="{FF2B5EF4-FFF2-40B4-BE49-F238E27FC236}">
                <a16:creationId xmlns:a16="http://schemas.microsoft.com/office/drawing/2014/main" id="{8B627EB5-04EA-4965-8D5B-C1624E11F80E}"/>
              </a:ext>
            </a:extLst>
          </p:cNvPr>
          <p:cNvSpPr txBox="1"/>
          <p:nvPr/>
        </p:nvSpPr>
        <p:spPr>
          <a:xfrm>
            <a:off x="1505609" y="4027741"/>
            <a:ext cx="5638800" cy="461665"/>
          </a:xfrm>
          <a:prstGeom prst="rect">
            <a:avLst/>
          </a:prstGeom>
          <a:noFill/>
        </p:spPr>
        <p:txBody>
          <a:bodyPr wrap="square">
            <a:spAutoFit/>
          </a:bodyPr>
          <a:lstStyle/>
          <a:p>
            <a:r>
              <a:rPr lang="en-US" sz="2400" dirty="0"/>
              <a:t>Example</a:t>
            </a:r>
          </a:p>
        </p:txBody>
      </p:sp>
      <p:pic>
        <p:nvPicPr>
          <p:cNvPr id="4" name="Picture 3">
            <a:extLst>
              <a:ext uri="{FF2B5EF4-FFF2-40B4-BE49-F238E27FC236}">
                <a16:creationId xmlns:a16="http://schemas.microsoft.com/office/drawing/2014/main" id="{15B9E63E-E01E-4DDB-9D78-00E56F9D01CA}"/>
              </a:ext>
            </a:extLst>
          </p:cNvPr>
          <p:cNvPicPr>
            <a:picLocks noChangeAspect="1"/>
          </p:cNvPicPr>
          <p:nvPr/>
        </p:nvPicPr>
        <p:blipFill>
          <a:blip r:embed="rId2"/>
          <a:stretch>
            <a:fillRect/>
          </a:stretch>
        </p:blipFill>
        <p:spPr>
          <a:xfrm>
            <a:off x="1505609" y="2482464"/>
            <a:ext cx="4688548" cy="1434144"/>
          </a:xfrm>
          <a:prstGeom prst="rect">
            <a:avLst/>
          </a:prstGeom>
        </p:spPr>
      </p:pic>
      <p:pic>
        <p:nvPicPr>
          <p:cNvPr id="9" name="Picture 8">
            <a:extLst>
              <a:ext uri="{FF2B5EF4-FFF2-40B4-BE49-F238E27FC236}">
                <a16:creationId xmlns:a16="http://schemas.microsoft.com/office/drawing/2014/main" id="{BA892982-EC52-418A-8B49-022CFBC150A9}"/>
              </a:ext>
            </a:extLst>
          </p:cNvPr>
          <p:cNvPicPr>
            <a:picLocks noChangeAspect="1"/>
          </p:cNvPicPr>
          <p:nvPr/>
        </p:nvPicPr>
        <p:blipFill>
          <a:blip r:embed="rId3"/>
          <a:stretch>
            <a:fillRect/>
          </a:stretch>
        </p:blipFill>
        <p:spPr>
          <a:xfrm>
            <a:off x="1505609" y="4495800"/>
            <a:ext cx="4712826" cy="1593068"/>
          </a:xfrm>
          <a:prstGeom prst="rect">
            <a:avLst/>
          </a:prstGeom>
        </p:spPr>
      </p:pic>
    </p:spTree>
    <p:extLst>
      <p:ext uri="{BB962C8B-B14F-4D97-AF65-F5344CB8AC3E}">
        <p14:creationId xmlns:p14="http://schemas.microsoft.com/office/powerpoint/2010/main" val="729545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Writing Event Handlers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66422042-D82B-4BF8-A96E-2926AE7F073A}"/>
              </a:ext>
            </a:extLst>
          </p:cNvPr>
          <p:cNvPicPr>
            <a:picLocks noChangeAspect="1"/>
          </p:cNvPicPr>
          <p:nvPr/>
        </p:nvPicPr>
        <p:blipFill>
          <a:blip r:embed="rId2"/>
          <a:stretch>
            <a:fillRect/>
          </a:stretch>
        </p:blipFill>
        <p:spPr>
          <a:xfrm>
            <a:off x="187037" y="1365663"/>
            <a:ext cx="4862945" cy="2084119"/>
          </a:xfrm>
          <a:prstGeom prst="rect">
            <a:avLst/>
          </a:prstGeom>
        </p:spPr>
      </p:pic>
      <p:pic>
        <p:nvPicPr>
          <p:cNvPr id="8" name="Picture 7">
            <a:extLst>
              <a:ext uri="{FF2B5EF4-FFF2-40B4-BE49-F238E27FC236}">
                <a16:creationId xmlns:a16="http://schemas.microsoft.com/office/drawing/2014/main" id="{C936ABE8-9273-434D-869B-1C886432E197}"/>
              </a:ext>
            </a:extLst>
          </p:cNvPr>
          <p:cNvPicPr>
            <a:picLocks noChangeAspect="1"/>
          </p:cNvPicPr>
          <p:nvPr/>
        </p:nvPicPr>
        <p:blipFill>
          <a:blip r:embed="rId3"/>
          <a:stretch>
            <a:fillRect/>
          </a:stretch>
        </p:blipFill>
        <p:spPr>
          <a:xfrm>
            <a:off x="3905168" y="2819400"/>
            <a:ext cx="5024086" cy="3657600"/>
          </a:xfrm>
          <a:prstGeom prst="rect">
            <a:avLst/>
          </a:prstGeom>
        </p:spPr>
      </p:pic>
    </p:spTree>
    <p:extLst>
      <p:ext uri="{BB962C8B-B14F-4D97-AF65-F5344CB8AC3E}">
        <p14:creationId xmlns:p14="http://schemas.microsoft.com/office/powerpoint/2010/main" val="10888486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76200"/>
            <a:ext cx="7696200" cy="792088"/>
          </a:xfrm>
        </p:spPr>
        <p:txBody>
          <a:bodyPr>
            <a:normAutofit/>
          </a:bodyPr>
          <a:lstStyle/>
          <a:p>
            <a:r>
              <a:rPr lang="en-US" dirty="0"/>
              <a:t>Designing Apps for Mobile Devices </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10B4EF81-D1C5-4C25-BF93-C7F83F05F7A6}"/>
              </a:ext>
            </a:extLst>
          </p:cNvPr>
          <p:cNvSpPr txBox="1"/>
          <p:nvPr/>
        </p:nvSpPr>
        <p:spPr>
          <a:xfrm>
            <a:off x="990600" y="1447800"/>
            <a:ext cx="8001000" cy="4893647"/>
          </a:xfrm>
          <a:prstGeom prst="rect">
            <a:avLst/>
          </a:prstGeom>
          <a:noFill/>
        </p:spPr>
        <p:txBody>
          <a:bodyPr wrap="square">
            <a:spAutoFit/>
          </a:bodyPr>
          <a:lstStyle/>
          <a:p>
            <a:pPr marL="342900" indent="-342900">
              <a:buFont typeface="Arial" panose="020B0604020202020204" pitchFamily="34" charset="0"/>
              <a:buChar char="•"/>
            </a:pPr>
            <a:r>
              <a:rPr lang="en-US" sz="2400" dirty="0"/>
              <a:t>Smaller screen size and special hardware capabilities typically require special consideration from developers creating mobile applications.</a:t>
            </a:r>
          </a:p>
          <a:p>
            <a:pPr marL="342900" indent="-342900">
              <a:buFont typeface="Arial" panose="020B0604020202020204" pitchFamily="34" charset="0"/>
              <a:buChar char="•"/>
            </a:pPr>
            <a:r>
              <a:rPr lang="en-US" sz="2400" dirty="0"/>
              <a:t>GUIs are used in applications, or apps, that are developed for mobile devices such as smartphones and tablets. However, the physical screens on mobile devices are much smaller than those used with desktop and laptop computers. </a:t>
            </a:r>
          </a:p>
          <a:p>
            <a:pPr marL="342900" indent="-342900">
              <a:buFont typeface="Arial" panose="020B0604020202020204" pitchFamily="34" charset="0"/>
              <a:buChar char="•"/>
            </a:pPr>
            <a:r>
              <a:rPr lang="en-US" sz="2400" dirty="0"/>
              <a:t>As a result, the GUI for a mobile app is usually designed differently than the GUI for an application that is intended for a desktop or laptop computer. </a:t>
            </a:r>
          </a:p>
          <a:p>
            <a:pPr marL="342900" indent="-342900">
              <a:buFont typeface="Arial" panose="020B0604020202020204" pitchFamily="34" charset="0"/>
              <a:buChar char="•"/>
            </a:pPr>
            <a:r>
              <a:rPr lang="en-US" sz="2400" dirty="0"/>
              <a:t>Also, mobile users typically interact with apps via a touchscreen, not a mouse and a physical keyboard. </a:t>
            </a:r>
          </a:p>
        </p:txBody>
      </p:sp>
    </p:spTree>
    <p:extLst>
      <p:ext uri="{BB962C8B-B14F-4D97-AF65-F5344CB8AC3E}">
        <p14:creationId xmlns:p14="http://schemas.microsoft.com/office/powerpoint/2010/main" val="1756617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6200"/>
            <a:ext cx="7067128" cy="1143000"/>
          </a:xfrm>
        </p:spPr>
        <p:txBody>
          <a:bodyPr/>
          <a:lstStyle/>
          <a:p>
            <a:r>
              <a:rPr lang="id-ID" dirty="0"/>
              <a:t>Sub Topics</a:t>
            </a:r>
            <a:endParaRPr lang="en-US" dirty="0"/>
          </a:p>
        </p:txBody>
      </p:sp>
      <p:sp>
        <p:nvSpPr>
          <p:cNvPr id="6" name="Content Placeholder 2"/>
          <p:cNvSpPr txBox="1">
            <a:spLocks/>
          </p:cNvSpPr>
          <p:nvPr/>
        </p:nvSpPr>
        <p:spPr>
          <a:xfrm>
            <a:off x="609600" y="1066800"/>
            <a:ext cx="8077200" cy="563879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solidFill>
                <a:schemeClr val="bg1"/>
              </a:solidFill>
            </a:endParaRPr>
          </a:p>
        </p:txBody>
      </p:sp>
      <p:sp>
        <p:nvSpPr>
          <p:cNvPr id="5" name="Content Placeholder 2"/>
          <p:cNvSpPr txBox="1">
            <a:spLocks/>
          </p:cNvSpPr>
          <p:nvPr/>
        </p:nvSpPr>
        <p:spPr>
          <a:xfrm>
            <a:off x="471055" y="1524000"/>
            <a:ext cx="8229600" cy="371475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solidFill>
                  <a:schemeClr val="bg1"/>
                </a:solidFill>
              </a:rPr>
              <a:t>GUI</a:t>
            </a:r>
          </a:p>
          <a:p>
            <a:pPr>
              <a:defRPr/>
            </a:pPr>
            <a:r>
              <a:rPr lang="en-US" dirty="0">
                <a:solidFill>
                  <a:schemeClr val="bg1"/>
                </a:solidFill>
              </a:rPr>
              <a:t>Design GUI</a:t>
            </a:r>
          </a:p>
          <a:p>
            <a:pPr>
              <a:defRPr/>
            </a:pPr>
            <a:r>
              <a:rPr lang="en-US" dirty="0">
                <a:solidFill>
                  <a:schemeClr val="bg1"/>
                </a:solidFill>
              </a:rPr>
              <a:t>Event Handlers</a:t>
            </a:r>
          </a:p>
          <a:p>
            <a:pPr>
              <a:defRPr/>
            </a:pPr>
            <a:r>
              <a:rPr lang="en-US" dirty="0">
                <a:solidFill>
                  <a:schemeClr val="bg1"/>
                </a:solidFill>
              </a:rPr>
              <a:t>Design apps for Mobile Devices</a:t>
            </a:r>
            <a:endParaRPr lang="en-US" dirty="0"/>
          </a:p>
        </p:txBody>
      </p:sp>
    </p:spTree>
    <p:extLst>
      <p:ext uri="{BB962C8B-B14F-4D97-AF65-F5344CB8AC3E}">
        <p14:creationId xmlns:p14="http://schemas.microsoft.com/office/powerpoint/2010/main" val="75811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Graphical user interface, website&#10;&#10;Description automatically generated">
            <a:extLst>
              <a:ext uri="{FF2B5EF4-FFF2-40B4-BE49-F238E27FC236}">
                <a16:creationId xmlns:a16="http://schemas.microsoft.com/office/drawing/2014/main" id="{43A74B9E-4D89-441C-86C5-F7740A359B27}"/>
              </a:ext>
            </a:extLst>
          </p:cNvPr>
          <p:cNvPicPr>
            <a:picLocks noChangeAspect="1"/>
          </p:cNvPicPr>
          <p:nvPr/>
        </p:nvPicPr>
        <p:blipFill rotWithShape="1">
          <a:blip r:embed="rId2">
            <a:extLst>
              <a:ext uri="{28A0092B-C50C-407E-A947-70E740481C1C}">
                <a14:useLocalDpi xmlns:a14="http://schemas.microsoft.com/office/drawing/2010/main" val="0"/>
              </a:ext>
            </a:extLst>
          </a:blip>
          <a:srcRect l="7761" t="8908" r="3451" b="6900"/>
          <a:stretch/>
        </p:blipFill>
        <p:spPr>
          <a:xfrm>
            <a:off x="152399" y="2590800"/>
            <a:ext cx="7146789" cy="4232564"/>
          </a:xfrm>
          <a:prstGeom prst="rect">
            <a:avLst/>
          </a:prstGeom>
        </p:spPr>
      </p:pic>
      <p:pic>
        <p:nvPicPr>
          <p:cNvPr id="10" name="Picture 9" descr="A picture containing text, electronics, indoor, screenshot&#10;&#10;Description automatically generated">
            <a:extLst>
              <a:ext uri="{FF2B5EF4-FFF2-40B4-BE49-F238E27FC236}">
                <a16:creationId xmlns:a16="http://schemas.microsoft.com/office/drawing/2014/main" id="{B91B0D25-C19D-4291-80B3-25A6EF62A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1014" y="228600"/>
            <a:ext cx="6036731" cy="2362200"/>
          </a:xfrm>
          <a:prstGeom prst="rect">
            <a:avLst/>
          </a:prstGeom>
        </p:spPr>
      </p:pic>
    </p:spTree>
    <p:extLst>
      <p:ext uri="{BB962C8B-B14F-4D97-AF65-F5344CB8AC3E}">
        <p14:creationId xmlns:p14="http://schemas.microsoft.com/office/powerpoint/2010/main" val="637995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looking at a cell phone&#10;&#10;Description automatically generated with low confidence">
            <a:extLst>
              <a:ext uri="{FF2B5EF4-FFF2-40B4-BE49-F238E27FC236}">
                <a16:creationId xmlns:a16="http://schemas.microsoft.com/office/drawing/2014/main" id="{36171F3C-8C9D-4BAF-B772-0D256F516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66" y="1447800"/>
            <a:ext cx="4377028" cy="5015345"/>
          </a:xfrm>
          <a:prstGeom prst="rect">
            <a:avLst/>
          </a:prstGeom>
        </p:spPr>
      </p:pic>
      <p:pic>
        <p:nvPicPr>
          <p:cNvPr id="10" name="Picture 9" descr="Graphical user interface&#10;&#10;Description automatically generated">
            <a:extLst>
              <a:ext uri="{FF2B5EF4-FFF2-40B4-BE49-F238E27FC236}">
                <a16:creationId xmlns:a16="http://schemas.microsoft.com/office/drawing/2014/main" id="{51DD3D6E-B32C-4834-AD9A-828E16F2C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9978" y="1447800"/>
            <a:ext cx="4147711" cy="5015345"/>
          </a:xfrm>
          <a:prstGeom prst="rect">
            <a:avLst/>
          </a:prstGeom>
        </p:spPr>
      </p:pic>
    </p:spTree>
    <p:extLst>
      <p:ext uri="{BB962C8B-B14F-4D97-AF65-F5344CB8AC3E}">
        <p14:creationId xmlns:p14="http://schemas.microsoft.com/office/powerpoint/2010/main" val="2447789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228600"/>
            <a:ext cx="5791200" cy="792088"/>
          </a:xfrm>
        </p:spPr>
        <p:txBody>
          <a:bodyPr>
            <a:normAutofit/>
          </a:bodyPr>
          <a:lstStyle/>
          <a:p>
            <a:r>
              <a:rPr lang="en-US" dirty="0"/>
              <a:t>Guidelines </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0838ABE2-6CC4-4599-9E94-FC6E108B0272}"/>
              </a:ext>
            </a:extLst>
          </p:cNvPr>
          <p:cNvSpPr txBox="1"/>
          <p:nvPr/>
        </p:nvSpPr>
        <p:spPr>
          <a:xfrm>
            <a:off x="1257300" y="1676400"/>
            <a:ext cx="6629400" cy="2677656"/>
          </a:xfrm>
          <a:prstGeom prst="rect">
            <a:avLst/>
          </a:prstGeom>
          <a:noFill/>
        </p:spPr>
        <p:txBody>
          <a:bodyPr wrap="square">
            <a:spAutoFit/>
          </a:bodyPr>
          <a:lstStyle/>
          <a:p>
            <a:pPr marL="285750" indent="-285750">
              <a:buFont typeface="Arial" panose="020B0604020202020204" pitchFamily="34" charset="0"/>
              <a:buChar char="•"/>
            </a:pPr>
            <a:r>
              <a:rPr lang="en-US" sz="2800" dirty="0"/>
              <a:t>Present less information at once</a:t>
            </a:r>
          </a:p>
          <a:p>
            <a:pPr marL="285750" indent="-285750">
              <a:buFont typeface="Arial" panose="020B0604020202020204" pitchFamily="34" charset="0"/>
              <a:buChar char="•"/>
            </a:pPr>
            <a:r>
              <a:rPr lang="en-US" sz="2800" dirty="0"/>
              <a:t>Use larger font sizes for easier reading</a:t>
            </a:r>
          </a:p>
          <a:p>
            <a:pPr marL="285750" indent="-285750">
              <a:buFont typeface="Arial" panose="020B0604020202020204" pitchFamily="34" charset="0"/>
              <a:buChar char="•"/>
            </a:pPr>
            <a:r>
              <a:rPr lang="en-US" sz="2800" dirty="0"/>
              <a:t>Arrange components in a way that works for the smaller screen size</a:t>
            </a:r>
          </a:p>
          <a:p>
            <a:pPr marL="285750" indent="-285750">
              <a:buFont typeface="Arial" panose="020B0604020202020204" pitchFamily="34" charset="0"/>
              <a:buChar char="•"/>
            </a:pPr>
            <a:r>
              <a:rPr lang="en-US" sz="2800" dirty="0"/>
              <a:t>Use components that work well with touchscreens</a:t>
            </a:r>
          </a:p>
        </p:txBody>
      </p:sp>
    </p:spTree>
    <p:extLst>
      <p:ext uri="{BB962C8B-B14F-4D97-AF65-F5344CB8AC3E}">
        <p14:creationId xmlns:p14="http://schemas.microsoft.com/office/powerpoint/2010/main" val="1814437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057400"/>
            <a:ext cx="6837114" cy="3040422"/>
          </a:xfrm>
        </p:spPr>
        <p:txBody>
          <a:bodyPr>
            <a:normAutofit/>
          </a:bodyPr>
          <a:lstStyle/>
          <a:p>
            <a:pPr marL="0" indent="0">
              <a:buNone/>
            </a:pPr>
            <a:r>
              <a:rPr lang="en-US" dirty="0"/>
              <a:t>Gaddis, T. (2019). Starting Out with Programming Logic and Design 5th. </a:t>
            </a:r>
            <a:br>
              <a:rPr lang="en-US" dirty="0"/>
            </a:br>
            <a:r>
              <a:rPr lang="en-US" dirty="0"/>
              <a:t>ISBN: 978-0-13-480115-5</a:t>
            </a:r>
          </a:p>
          <a:p>
            <a:endParaRPr lang="id-ID" dirty="0"/>
          </a:p>
          <a:p>
            <a:pPr marL="0" indent="0">
              <a:buNone/>
            </a:pPr>
            <a:r>
              <a:rPr lang="id-ID" dirty="0"/>
              <a:t> 	</a:t>
            </a:r>
            <a:endParaRPr lang="en-US" dirty="0"/>
          </a:p>
          <a:p>
            <a:pPr>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7453064" cy="4492352"/>
          </a:xfrm>
        </p:spPr>
        <p:txBody>
          <a:bodyPr>
            <a:normAutofit/>
          </a:bodyPr>
          <a:lstStyle/>
          <a:p>
            <a:pPr algn="ctr"/>
            <a:br>
              <a:rPr lang="en-US" sz="2400" dirty="0"/>
            </a:br>
            <a:r>
              <a:rPr lang="en-US" sz="2400" dirty="0"/>
              <a:t>These slides have been adapted from:</a:t>
            </a:r>
            <a:br>
              <a:rPr lang="en-US" sz="2400" dirty="0"/>
            </a:br>
            <a:br>
              <a:rPr lang="en-US" sz="2400" dirty="0"/>
            </a:br>
            <a:r>
              <a:rPr lang="en-US" sz="2400" dirty="0"/>
              <a:t>Gaddis, T. (2019). Starting Out with Programming Logic and Design</a:t>
            </a:r>
            <a:r>
              <a:rPr lang="id-ID" sz="2400" dirty="0"/>
              <a:t> </a:t>
            </a:r>
            <a:r>
              <a:rPr lang="en-US" sz="2400" dirty="0"/>
              <a:t>5</a:t>
            </a:r>
            <a:r>
              <a:rPr lang="id-ID" sz="2400" baseline="30000" dirty="0"/>
              <a:t>th. </a:t>
            </a:r>
            <a:br>
              <a:rPr lang="id-ID" sz="2400" baseline="30000" dirty="0"/>
            </a:br>
            <a:r>
              <a:rPr lang="en-US" sz="2400" dirty="0"/>
              <a:t>ISBN: </a:t>
            </a:r>
            <a:r>
              <a:rPr lang="id-ID" sz="2400" dirty="0"/>
              <a:t>978-0-13-480115-5</a:t>
            </a:r>
            <a:br>
              <a:rPr lang="id-ID" sz="2400" dirty="0"/>
            </a:br>
            <a:br>
              <a:rPr lang="en-US" sz="2400" dirty="0"/>
            </a:br>
            <a:br>
              <a:rPr lang="en-US" sz="2400" dirty="0"/>
            </a:br>
            <a:r>
              <a:rPr lang="en-US" sz="2400" dirty="0"/>
              <a:t>Chapter 15</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
        <p:nvSpPr>
          <p:cNvPr id="4" name="Content Placeholder 2"/>
          <p:cNvSpPr>
            <a:spLocks noGrp="1"/>
          </p:cNvSpPr>
          <p:nvPr>
            <p:ph idx="1"/>
          </p:nvPr>
        </p:nvSpPr>
        <p:spPr>
          <a:xfrm>
            <a:off x="1828800" y="1628775"/>
            <a:ext cx="6858000" cy="3517900"/>
          </a:xfrm>
        </p:spPr>
        <p:txBody>
          <a:bodyPr/>
          <a:lstStyle/>
          <a:p>
            <a:pPr>
              <a:buFontTx/>
              <a:buNone/>
            </a:pPr>
            <a:r>
              <a:rPr lang="en-US" altLang="en-US" dirty="0"/>
              <a:t>At the end of this lecture, students are able to:</a:t>
            </a:r>
          </a:p>
          <a:p>
            <a:pPr>
              <a:buFontTx/>
              <a:buNone/>
            </a:pPr>
            <a:r>
              <a:rPr lang="en-US" altLang="en-US" dirty="0"/>
              <a:t>LO1: To explain GUI and Event Oriented Programming</a:t>
            </a:r>
          </a:p>
          <a:p>
            <a:pPr>
              <a:buFontTx/>
              <a:buNone/>
            </a:pPr>
            <a:r>
              <a:rPr lang="en-US" altLang="en-US" dirty="0"/>
              <a:t>LO2: To write pseudo-code to solve problem using GUI and Event Programming</a:t>
            </a:r>
          </a:p>
        </p:txBody>
      </p:sp>
    </p:spTree>
    <p:extLst>
      <p:ext uri="{BB962C8B-B14F-4D97-AF65-F5344CB8AC3E}">
        <p14:creationId xmlns:p14="http://schemas.microsoft.com/office/powerpoint/2010/main" val="9949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Graphical User Interface</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8DA964C-B36E-40D3-9A27-0260D0C1A0EF}"/>
              </a:ext>
            </a:extLst>
          </p:cNvPr>
          <p:cNvSpPr txBox="1"/>
          <p:nvPr/>
        </p:nvSpPr>
        <p:spPr>
          <a:xfrm>
            <a:off x="1160318" y="1447056"/>
            <a:ext cx="4419600" cy="1785104"/>
          </a:xfrm>
          <a:prstGeom prst="rect">
            <a:avLst/>
          </a:prstGeom>
          <a:noFill/>
        </p:spPr>
        <p:txBody>
          <a:bodyPr wrap="square">
            <a:spAutoFit/>
          </a:bodyPr>
          <a:lstStyle/>
          <a:p>
            <a:r>
              <a:rPr lang="en-US" sz="2200" dirty="0"/>
              <a:t>A graphical user interface allows the user to interact with the operating system and other programs using graphical elements such as icons, buttons, and dialog boxes.</a:t>
            </a:r>
          </a:p>
        </p:txBody>
      </p:sp>
      <p:sp>
        <p:nvSpPr>
          <p:cNvPr id="8" name="TextBox 7">
            <a:extLst>
              <a:ext uri="{FF2B5EF4-FFF2-40B4-BE49-F238E27FC236}">
                <a16:creationId xmlns:a16="http://schemas.microsoft.com/office/drawing/2014/main" id="{E90CCFF8-2AFF-4A3D-82B4-0B98B77BE9F6}"/>
              </a:ext>
            </a:extLst>
          </p:cNvPr>
          <p:cNvSpPr txBox="1"/>
          <p:nvPr/>
        </p:nvSpPr>
        <p:spPr>
          <a:xfrm>
            <a:off x="1160318" y="3254448"/>
            <a:ext cx="7696200" cy="3139321"/>
          </a:xfrm>
          <a:prstGeom prst="rect">
            <a:avLst/>
          </a:prstGeom>
          <a:noFill/>
        </p:spPr>
        <p:txBody>
          <a:bodyPr wrap="square">
            <a:spAutoFit/>
          </a:bodyPr>
          <a:lstStyle/>
          <a:p>
            <a:pPr marL="342900" indent="-342900">
              <a:buFont typeface="Arial" panose="020B0604020202020204" pitchFamily="34" charset="0"/>
              <a:buChar char="•"/>
            </a:pPr>
            <a:r>
              <a:rPr lang="en-US" sz="2200" dirty="0"/>
              <a:t>A computer’s user interface is the part of the computer that the user interacts with. </a:t>
            </a:r>
          </a:p>
          <a:p>
            <a:pPr marL="342900" indent="-342900">
              <a:buFont typeface="Arial" panose="020B0604020202020204" pitchFamily="34" charset="0"/>
              <a:buChar char="•"/>
            </a:pPr>
            <a:r>
              <a:rPr lang="en-US" sz="2200" dirty="0"/>
              <a:t>One part of the user interface consists of hardware devices, such as the keyboard and the video display. </a:t>
            </a:r>
          </a:p>
          <a:p>
            <a:pPr marL="342900" indent="-342900">
              <a:buFont typeface="Arial" panose="020B0604020202020204" pitchFamily="34" charset="0"/>
              <a:buChar char="•"/>
            </a:pPr>
            <a:r>
              <a:rPr lang="en-US" sz="2200" dirty="0"/>
              <a:t>Another part of the user interface lies in the way that the computer’s operating system accepts commands from the user. For many years, the only way that the user could interact with an operating system was through a command line interface</a:t>
            </a:r>
          </a:p>
        </p:txBody>
      </p:sp>
      <p:pic>
        <p:nvPicPr>
          <p:cNvPr id="4" name="Picture 3">
            <a:extLst>
              <a:ext uri="{FF2B5EF4-FFF2-40B4-BE49-F238E27FC236}">
                <a16:creationId xmlns:a16="http://schemas.microsoft.com/office/drawing/2014/main" id="{0EB9DB6F-9A1D-4FC0-B7AF-4BF3BAD6BE92}"/>
              </a:ext>
            </a:extLst>
          </p:cNvPr>
          <p:cNvPicPr>
            <a:picLocks noChangeAspect="1"/>
          </p:cNvPicPr>
          <p:nvPr/>
        </p:nvPicPr>
        <p:blipFill>
          <a:blip r:embed="rId2"/>
          <a:stretch>
            <a:fillRect/>
          </a:stretch>
        </p:blipFill>
        <p:spPr>
          <a:xfrm>
            <a:off x="5638800" y="1470961"/>
            <a:ext cx="3048000" cy="1737872"/>
          </a:xfrm>
          <a:prstGeom prst="rect">
            <a:avLst/>
          </a:prstGeom>
        </p:spPr>
      </p:pic>
    </p:spTree>
    <p:extLst>
      <p:ext uri="{BB962C8B-B14F-4D97-AF65-F5344CB8AC3E}">
        <p14:creationId xmlns:p14="http://schemas.microsoft.com/office/powerpoint/2010/main" val="24262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Graphical User Interface</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8DA964C-B36E-40D3-9A27-0260D0C1A0EF}"/>
              </a:ext>
            </a:extLst>
          </p:cNvPr>
          <p:cNvSpPr txBox="1"/>
          <p:nvPr/>
        </p:nvSpPr>
        <p:spPr>
          <a:xfrm>
            <a:off x="810492" y="1397140"/>
            <a:ext cx="5437908" cy="5170646"/>
          </a:xfrm>
          <a:prstGeom prst="rect">
            <a:avLst/>
          </a:prstGeom>
          <a:noFill/>
        </p:spPr>
        <p:txBody>
          <a:bodyPr wrap="square">
            <a:spAutoFit/>
          </a:bodyPr>
          <a:lstStyle/>
          <a:p>
            <a:pPr marL="342900" indent="-342900">
              <a:buFont typeface="Arial" panose="020B0604020202020204" pitchFamily="34" charset="0"/>
              <a:buChar char="•"/>
            </a:pPr>
            <a:r>
              <a:rPr lang="en-US" sz="2200" dirty="0"/>
              <a:t>In the 1980s, a new type of interface known as a graphical user interface came into use in commercial operating systems. </a:t>
            </a:r>
          </a:p>
          <a:p>
            <a:pPr marL="342900" indent="-342900">
              <a:buFont typeface="Arial" panose="020B0604020202020204" pitchFamily="34" charset="0"/>
              <a:buChar char="•"/>
            </a:pPr>
            <a:r>
              <a:rPr lang="en-US" sz="2200" dirty="0"/>
              <a:t>A graphical user interface (GUI) (pronounced “gooey”) allows the user to interact with the operating system through graphical elements on the screen. </a:t>
            </a:r>
          </a:p>
          <a:p>
            <a:pPr marL="342900" indent="-342900">
              <a:buFont typeface="Arial" panose="020B0604020202020204" pitchFamily="34" charset="0"/>
              <a:buChar char="•"/>
            </a:pPr>
            <a:r>
              <a:rPr lang="en-US" sz="2200" dirty="0"/>
              <a:t>GUIs also popularized the use of the mouse as an input device. Instead of requiring the user to type commands on the keyboard, GUIs allow the user to point at graphical elements and click the mouse button to activate them</a:t>
            </a:r>
          </a:p>
          <a:p>
            <a:pPr marL="342900" indent="-342900">
              <a:buFont typeface="Arial" panose="020B0604020202020204" pitchFamily="34" charset="0"/>
              <a:buChar char="•"/>
            </a:pPr>
            <a:endParaRPr lang="en-US" sz="2200" dirty="0"/>
          </a:p>
          <a:p>
            <a:r>
              <a:rPr lang="en-US" sz="2200" dirty="0"/>
              <a:t>Example: Windows</a:t>
            </a:r>
          </a:p>
        </p:txBody>
      </p:sp>
      <p:pic>
        <p:nvPicPr>
          <p:cNvPr id="6" name="Picture 5" descr="Graphical user interface, application, Word&#10;&#10;Description automatically generated">
            <a:extLst>
              <a:ext uri="{FF2B5EF4-FFF2-40B4-BE49-F238E27FC236}">
                <a16:creationId xmlns:a16="http://schemas.microsoft.com/office/drawing/2014/main" id="{50206C2F-058F-474F-8DAB-EAC54EC2B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1318561"/>
            <a:ext cx="2667000" cy="2948247"/>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A3B86023-7DCD-4B69-8672-EE9C28D0B3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48401" y="4380323"/>
            <a:ext cx="2667000" cy="2096677"/>
          </a:xfrm>
          <a:prstGeom prst="rect">
            <a:avLst/>
          </a:prstGeom>
          <a:ln>
            <a:solidFill>
              <a:schemeClr val="bg1">
                <a:lumMod val="75000"/>
              </a:schemeClr>
            </a:solidFill>
          </a:ln>
        </p:spPr>
      </p:pic>
    </p:spTree>
    <p:extLst>
      <p:ext uri="{BB962C8B-B14F-4D97-AF65-F5344CB8AC3E}">
        <p14:creationId xmlns:p14="http://schemas.microsoft.com/office/powerpoint/2010/main" val="159269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fontScale="90000"/>
          </a:bodyPr>
          <a:lstStyle/>
          <a:p>
            <a:r>
              <a:rPr lang="en-US" dirty="0"/>
              <a:t>GUI Programs Are Event-Driven</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121C3EB7-48B6-48E3-B104-246F60DEA747}"/>
              </a:ext>
            </a:extLst>
          </p:cNvPr>
          <p:cNvSpPr txBox="1"/>
          <p:nvPr/>
        </p:nvSpPr>
        <p:spPr>
          <a:xfrm>
            <a:off x="1219200" y="1447800"/>
            <a:ext cx="7239000" cy="4401205"/>
          </a:xfrm>
          <a:prstGeom prst="rect">
            <a:avLst/>
          </a:prstGeom>
          <a:noFill/>
        </p:spPr>
        <p:txBody>
          <a:bodyPr wrap="square">
            <a:spAutoFit/>
          </a:bodyPr>
          <a:lstStyle/>
          <a:p>
            <a:pPr marL="285750" indent="-285750">
              <a:buFont typeface="Arial" panose="020B0604020202020204" pitchFamily="34" charset="0"/>
              <a:buChar char="•"/>
            </a:pPr>
            <a:r>
              <a:rPr lang="en-US" sz="2800" dirty="0"/>
              <a:t>In a text-based environment, such as a command line interface, programs determine the order in which things happen</a:t>
            </a:r>
          </a:p>
          <a:p>
            <a:pPr marL="285750" indent="-285750">
              <a:buFont typeface="Arial" panose="020B0604020202020204" pitchFamily="34" charset="0"/>
              <a:buChar char="•"/>
            </a:pPr>
            <a:r>
              <a:rPr lang="en-US" sz="2800" dirty="0"/>
              <a:t>In a GUI environment, however, the user determines the order in which things happen</a:t>
            </a:r>
          </a:p>
          <a:p>
            <a:pPr marL="285750" indent="-285750">
              <a:buFont typeface="Arial" panose="020B0604020202020204" pitchFamily="34" charset="0"/>
              <a:buChar char="•"/>
            </a:pPr>
            <a:r>
              <a:rPr lang="en-US" sz="2800" dirty="0"/>
              <a:t>GUI programs must respond to the actions of the user, it is said that they are event-driven. </a:t>
            </a:r>
          </a:p>
          <a:p>
            <a:pPr marL="285750" indent="-285750">
              <a:buFont typeface="Arial" panose="020B0604020202020204" pitchFamily="34" charset="0"/>
              <a:buChar char="•"/>
            </a:pPr>
            <a:r>
              <a:rPr lang="en-US" sz="2800" dirty="0"/>
              <a:t>The user causes events to take place, such as the clicking of a button, and the program must respond to the events.</a:t>
            </a:r>
          </a:p>
        </p:txBody>
      </p:sp>
    </p:spTree>
    <p:extLst>
      <p:ext uri="{BB962C8B-B14F-4D97-AF65-F5344CB8AC3E}">
        <p14:creationId xmlns:p14="http://schemas.microsoft.com/office/powerpoint/2010/main" val="372856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fontScale="90000"/>
          </a:bodyPr>
          <a:lstStyle/>
          <a:p>
            <a:r>
              <a:rPr lang="en-US" dirty="0"/>
              <a:t>Designing the User Interface for a GUI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2BB0B971-FD80-4D22-B376-9A71228827ED}"/>
              </a:ext>
            </a:extLst>
          </p:cNvPr>
          <p:cNvSpPr txBox="1"/>
          <p:nvPr/>
        </p:nvSpPr>
        <p:spPr>
          <a:xfrm>
            <a:off x="1066801" y="1607127"/>
            <a:ext cx="4190999" cy="4893647"/>
          </a:xfrm>
          <a:prstGeom prst="rect">
            <a:avLst/>
          </a:prstGeom>
          <a:noFill/>
        </p:spPr>
        <p:txBody>
          <a:bodyPr wrap="square" rtlCol="0">
            <a:spAutoFit/>
          </a:bodyPr>
          <a:lstStyle/>
          <a:p>
            <a:r>
              <a:rPr lang="en-US" sz="2400" dirty="0"/>
              <a:t>There are several Integrated Development Environments (IDEs) that allow you to construct a program’s windows and its graphical elements visually without writing a single line of code. </a:t>
            </a:r>
          </a:p>
          <a:p>
            <a:r>
              <a:rPr lang="en-US" sz="2400" dirty="0"/>
              <a:t>For example, Microsoft Visual Studio allows you to create GUI programs using the Visual Basic, C++, and C# programming languages. There are several other IDEs as well.</a:t>
            </a:r>
          </a:p>
        </p:txBody>
      </p:sp>
      <p:pic>
        <p:nvPicPr>
          <p:cNvPr id="10" name="Picture 9" descr="Text&#10;&#10;Description automatically generated">
            <a:extLst>
              <a:ext uri="{FF2B5EF4-FFF2-40B4-BE49-F238E27FC236}">
                <a16:creationId xmlns:a16="http://schemas.microsoft.com/office/drawing/2014/main" id="{03210CD6-3CD2-418C-97D8-8D83572B48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531320"/>
            <a:ext cx="3581400" cy="2017522"/>
          </a:xfrm>
          <a:prstGeom prst="rect">
            <a:avLst/>
          </a:prstGeom>
        </p:spPr>
      </p:pic>
      <p:pic>
        <p:nvPicPr>
          <p:cNvPr id="12" name="Picture 11" descr="Text&#10;&#10;Description automatically generated">
            <a:extLst>
              <a:ext uri="{FF2B5EF4-FFF2-40B4-BE49-F238E27FC236}">
                <a16:creationId xmlns:a16="http://schemas.microsoft.com/office/drawing/2014/main" id="{BF4995EA-8355-439F-91EA-087EBB527E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10200" y="3626049"/>
            <a:ext cx="3581400" cy="2874725"/>
          </a:xfrm>
          <a:prstGeom prst="rect">
            <a:avLst/>
          </a:prstGeom>
        </p:spPr>
      </p:pic>
    </p:spTree>
    <p:extLst>
      <p:ext uri="{BB962C8B-B14F-4D97-AF65-F5344CB8AC3E}">
        <p14:creationId xmlns:p14="http://schemas.microsoft.com/office/powerpoint/2010/main" val="580680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fontScale="90000"/>
          </a:bodyPr>
          <a:lstStyle/>
          <a:p>
            <a:r>
              <a:rPr lang="en-US" dirty="0"/>
              <a:t>Designing the User Interface for a GUI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BD0DE327-29A9-4C6A-8C6D-C2BB4927DDD4}"/>
              </a:ext>
            </a:extLst>
          </p:cNvPr>
          <p:cNvPicPr>
            <a:picLocks noChangeAspect="1"/>
          </p:cNvPicPr>
          <p:nvPr/>
        </p:nvPicPr>
        <p:blipFill>
          <a:blip r:embed="rId2"/>
          <a:stretch>
            <a:fillRect/>
          </a:stretch>
        </p:blipFill>
        <p:spPr>
          <a:xfrm>
            <a:off x="1066800" y="1524000"/>
            <a:ext cx="7696200" cy="4701063"/>
          </a:xfrm>
          <a:prstGeom prst="rect">
            <a:avLst/>
          </a:prstGeom>
        </p:spPr>
      </p:pic>
    </p:spTree>
    <p:extLst>
      <p:ext uri="{BB962C8B-B14F-4D97-AF65-F5344CB8AC3E}">
        <p14:creationId xmlns:p14="http://schemas.microsoft.com/office/powerpoint/2010/main" val="2017131649"/>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540A85B147B94A8BEF36E500F237CA" ma:contentTypeVersion="2" ma:contentTypeDescription="Create a new document." ma:contentTypeScope="" ma:versionID="73c28917da3d08cd67f743de74e9e0ee">
  <xsd:schema xmlns:xsd="http://www.w3.org/2001/XMLSchema" xmlns:xs="http://www.w3.org/2001/XMLSchema" xmlns:p="http://schemas.microsoft.com/office/2006/metadata/properties" xmlns:ns2="b506bcd2-e397-42c5-ace7-c21b2830179f" targetNamespace="http://schemas.microsoft.com/office/2006/metadata/properties" ma:root="true" ma:fieldsID="4ff9e3a0e271bd291be0e0a525df0af4" ns2:_="">
    <xsd:import namespace="b506bcd2-e397-42c5-ace7-c21b283017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6bcd2-e397-42c5-ace7-c21b283017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4DD406-847E-4AF2-89C1-B066D34FE2BB}"/>
</file>

<file path=customXml/itemProps2.xml><?xml version="1.0" encoding="utf-8"?>
<ds:datastoreItem xmlns:ds="http://schemas.openxmlformats.org/officeDocument/2006/customXml" ds:itemID="{CC9AAD0A-FCF6-4C93-B2BE-41EFE531CAA1}"/>
</file>

<file path=customXml/itemProps3.xml><?xml version="1.0" encoding="utf-8"?>
<ds:datastoreItem xmlns:ds="http://schemas.openxmlformats.org/officeDocument/2006/customXml" ds:itemID="{8EC0BB39-362D-4970-9F4F-EB18515BE2B8}"/>
</file>

<file path=docProps/app.xml><?xml version="1.0" encoding="utf-8"?>
<Properties xmlns="http://schemas.openxmlformats.org/officeDocument/2006/extended-properties" xmlns:vt="http://schemas.openxmlformats.org/officeDocument/2006/docPropsVTypes">
  <Template>Template PPT 2015</Template>
  <TotalTime>1156</TotalTime>
  <Words>1177</Words>
  <Application>Microsoft Office PowerPoint</Application>
  <PresentationFormat>On-screen Show (4:3)</PresentationFormat>
  <Paragraphs>86</Paragraphs>
  <Slides>23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Open Sans</vt:lpstr>
      <vt:lpstr>Template PPT 2015</vt:lpstr>
      <vt:lpstr>GUI and Event  Programming Session  13</vt:lpstr>
      <vt:lpstr>Sub Topics</vt:lpstr>
      <vt:lpstr> These slides have been adapted from:  Gaddis, T. (2019). Starting Out with Programming Logic and Design 5th.  ISBN: 978-0-13-480115-5   Chapter 15 </vt:lpstr>
      <vt:lpstr>PowerPoint Presentation</vt:lpstr>
      <vt:lpstr>Graphical User Interface</vt:lpstr>
      <vt:lpstr>Graphical User Interface</vt:lpstr>
      <vt:lpstr>GUI Programs Are Event-Driven</vt:lpstr>
      <vt:lpstr>Designing the User Interface for a GUI Program</vt:lpstr>
      <vt:lpstr>Designing the User Interface for a GUI Program</vt:lpstr>
      <vt:lpstr>Designing the User Interface for a GUI Program</vt:lpstr>
      <vt:lpstr>GUI Component</vt:lpstr>
      <vt:lpstr>Designing the User Interface for a GUI Program</vt:lpstr>
      <vt:lpstr>PowerPoint Presentation</vt:lpstr>
      <vt:lpstr>GUI Component</vt:lpstr>
      <vt:lpstr>GUI Component</vt:lpstr>
      <vt:lpstr>Writing Event Handlers</vt:lpstr>
      <vt:lpstr>Writing Event Handlers</vt:lpstr>
      <vt:lpstr>Writing Event Handlers</vt:lpstr>
      <vt:lpstr>Designing Apps for Mobile Devices </vt:lpstr>
      <vt:lpstr>PowerPoint Presentation</vt:lpstr>
      <vt:lpstr>PowerPoint Presentation</vt:lpstr>
      <vt:lpstr>Guidelines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Budi Yulianto, S.Kom., M.M.,CBA.</cp:lastModifiedBy>
  <cp:revision>137</cp:revision>
  <dcterms:created xsi:type="dcterms:W3CDTF">2015-05-04T03:33:03Z</dcterms:created>
  <dcterms:modified xsi:type="dcterms:W3CDTF">2021-11-08T04:53:37Z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0x01010087540A85B147B94A8BEF36E500F237CA</vt:lpwstr>
  </property>
</Properties>
</file>