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61" r:id="rId3"/>
    <p:sldId id="263" r:id="rId4"/>
    <p:sldId id="257" r:id="rId5"/>
    <p:sldId id="274" r:id="rId6"/>
    <p:sldId id="289" r:id="rId7"/>
    <p:sldId id="275" r:id="rId8"/>
    <p:sldId id="290" r:id="rId9"/>
    <p:sldId id="276" r:id="rId10"/>
    <p:sldId id="277" r:id="rId11"/>
    <p:sldId id="278" r:id="rId12"/>
    <p:sldId id="279" r:id="rId13"/>
    <p:sldId id="280" r:id="rId14"/>
    <p:sldId id="292" r:id="rId15"/>
    <p:sldId id="293" r:id="rId16"/>
    <p:sldId id="291" r:id="rId17"/>
    <p:sldId id="281" r:id="rId18"/>
    <p:sldId id="282" r:id="rId19"/>
    <p:sldId id="283" r:id="rId20"/>
    <p:sldId id="294" r:id="rId21"/>
    <p:sldId id="295" r:id="rId22"/>
    <p:sldId id="298" r:id="rId23"/>
    <p:sldId id="299" r:id="rId24"/>
    <p:sldId id="284" r:id="rId25"/>
    <p:sldId id="296" r:id="rId26"/>
    <p:sldId id="297" r:id="rId27"/>
    <p:sldId id="285" r:id="rId28"/>
    <p:sldId id="300" r:id="rId29"/>
    <p:sldId id="286" r:id="rId30"/>
    <p:sldId id="301" r:id="rId31"/>
    <p:sldId id="302" r:id="rId32"/>
    <p:sldId id="303" r:id="rId33"/>
    <p:sldId id="304" r:id="rId34"/>
    <p:sldId id="287" r:id="rId35"/>
    <p:sldId id="288" r:id="rId36"/>
    <p:sldId id="305" r:id="rId37"/>
    <p:sldId id="262" r:id="rId38"/>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727C0728-BFBA-4018-A895-7E45D940962F}">
          <p14:sldIdLst>
            <p14:sldId id="256"/>
          </p14:sldIdLst>
        </p14:section>
        <p14:section name="COURSE CONTENT" id="{F4927CBE-FA17-46D1-BAAE-887D0AF2CCBF}">
          <p14:sldIdLst>
            <p14:sldId id="261"/>
            <p14:sldId id="263"/>
            <p14:sldId id="257"/>
            <p14:sldId id="274"/>
            <p14:sldId id="289"/>
            <p14:sldId id="275"/>
            <p14:sldId id="290"/>
            <p14:sldId id="276"/>
            <p14:sldId id="277"/>
            <p14:sldId id="278"/>
            <p14:sldId id="279"/>
            <p14:sldId id="280"/>
            <p14:sldId id="292"/>
            <p14:sldId id="293"/>
            <p14:sldId id="291"/>
            <p14:sldId id="281"/>
            <p14:sldId id="282"/>
            <p14:sldId id="283"/>
            <p14:sldId id="294"/>
            <p14:sldId id="295"/>
            <p14:sldId id="298"/>
            <p14:sldId id="299"/>
            <p14:sldId id="284"/>
            <p14:sldId id="296"/>
            <p14:sldId id="297"/>
            <p14:sldId id="285"/>
            <p14:sldId id="300"/>
            <p14:sldId id="286"/>
            <p14:sldId id="301"/>
            <p14:sldId id="302"/>
            <p14:sldId id="303"/>
            <p14:sldId id="304"/>
            <p14:sldId id="287"/>
            <p14:sldId id="288"/>
            <p14:sldId id="305"/>
            <p14:sldId id="26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a:srgbClr val="008FD5"/>
    <a:srgbClr val="558FD5"/>
    <a:srgbClr val="0079B8"/>
    <a:srgbClr val="0081BD"/>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140"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EB8F04-E108-4B27-9A63-CDE215B67659}" type="datetimeFigureOut">
              <a:rPr lang="en-US" smtClean="0"/>
              <a:t>12/1/2021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3B68DC-8AC5-4BCD-A82B-0072391C6CBC}" type="slidenum">
              <a:rPr lang="en-US" smtClean="0"/>
              <a:t>‹#›</a:t>
            </a:fld>
            <a:endParaRPr lang="en-US"/>
          </a:p>
        </p:txBody>
      </p:sp>
    </p:spTree>
    <p:extLst>
      <p:ext uri="{BB962C8B-B14F-4D97-AF65-F5344CB8AC3E}">
        <p14:creationId xmlns:p14="http://schemas.microsoft.com/office/powerpoint/2010/main" val="165995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3B68DC-8AC5-4BCD-A82B-0072391C6CBC}" type="slidenum">
              <a:rPr lang="en-US" smtClean="0"/>
              <a:t>30</a:t>
            </a:fld>
            <a:endParaRPr lang="en-US"/>
          </a:p>
        </p:txBody>
      </p:sp>
    </p:spTree>
    <p:extLst>
      <p:ext uri="{BB962C8B-B14F-4D97-AF65-F5344CB8AC3E}">
        <p14:creationId xmlns:p14="http://schemas.microsoft.com/office/powerpoint/2010/main" val="18214989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 descr="Background 01.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762" y="4763"/>
            <a:ext cx="9139237" cy="646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userDrawn="1"/>
        </p:nvSpPr>
        <p:spPr>
          <a:xfrm>
            <a:off x="1691679" y="1628800"/>
            <a:ext cx="7452319" cy="5229200"/>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ctrTitle" hasCustomPrompt="1"/>
          </p:nvPr>
        </p:nvSpPr>
        <p:spPr>
          <a:xfrm>
            <a:off x="1835696" y="2708920"/>
            <a:ext cx="7128792" cy="1470025"/>
          </a:xfrm>
        </p:spPr>
        <p:txBody>
          <a:bodyPr/>
          <a:lstStyle>
            <a:lvl1pPr eaLnBrk="1" hangingPunct="1">
              <a:defRPr sz="4400">
                <a:solidFill>
                  <a:schemeClr val="bg1"/>
                </a:solidFill>
              </a:defRPr>
            </a:lvl1pPr>
          </a:lstStyle>
          <a:p>
            <a:pPr eaLnBrk="1" hangingPunct="1"/>
            <a:r>
              <a:rPr lang="en-US" sz="3200" b="1" dirty="0">
                <a:solidFill>
                  <a:schemeClr val="bg1"/>
                </a:solidFill>
                <a:latin typeface="Open Sans" pitchFamily="-84" charset="0"/>
                <a:ea typeface="ＭＳ Ｐゴシック" pitchFamily="34" charset="-128"/>
              </a:rPr>
              <a:t>Headline Open Sans Bold 32pt</a:t>
            </a:r>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dirty="0"/>
          </a:p>
        </p:txBody>
      </p:sp>
      <p:sp>
        <p:nvSpPr>
          <p:cNvPr id="4"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01/12/2021</a:t>
            </a:fld>
            <a:endParaRPr lang="id-ID"/>
          </a:p>
        </p:txBody>
      </p:sp>
      <p:sp>
        <p:nvSpPr>
          <p:cNvPr id="5" name="Footer Placeholder 4"/>
          <p:cNvSpPr>
            <a:spLocks noGrp="1"/>
          </p:cNvSpPr>
          <p:nvPr>
            <p:ph type="ftr" sz="quarter" idx="11"/>
          </p:nvPr>
        </p:nvSpPr>
        <p:spPr>
          <a:xfrm>
            <a:off x="3124200" y="6453336"/>
            <a:ext cx="2895600" cy="365125"/>
          </a:xfrm>
        </p:spPr>
        <p:txBody>
          <a:bodyPr/>
          <a:lstStyle/>
          <a:p>
            <a:endParaRPr lang="id-ID"/>
          </a:p>
        </p:txBody>
      </p:sp>
      <p:sp>
        <p:nvSpPr>
          <p:cNvPr id="6"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725141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5EF9B71C-2D91-4D15-BAB7-ADA66F828B46}" type="datetimeFigureOut">
              <a:rPr lang="id-ID" smtClean="0"/>
              <a:pPr/>
              <a:t>01/12/2021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635969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84784"/>
            <a:ext cx="2057400" cy="4641379"/>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1043608" y="1484784"/>
            <a:ext cx="5433392" cy="46413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10"/>
          </p:nvPr>
        </p:nvSpPr>
        <p:spPr/>
        <p:txBody>
          <a:bodyPr/>
          <a:lstStyle/>
          <a:p>
            <a:fld id="{5EF9B71C-2D91-4D15-BAB7-ADA66F828B46}" type="datetimeFigureOut">
              <a:rPr lang="id-ID" smtClean="0"/>
              <a:pPr/>
              <a:t>01/12/2021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1188760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911350" y="2060848"/>
            <a:ext cx="6837114" cy="792088"/>
          </a:xfrm>
        </p:spPr>
        <p:txBody>
          <a:bodyPr>
            <a:normAutofit/>
          </a:bodyPr>
          <a:lstStyle>
            <a:lvl1pPr algn="l">
              <a:defRPr sz="3000" b="1">
                <a:solidFill>
                  <a:srgbClr val="0079B8"/>
                </a:solidFill>
                <a:latin typeface="Open Sans"/>
              </a:defRPr>
            </a:lvl1pPr>
          </a:lstStyle>
          <a:p>
            <a:r>
              <a:rPr lang="en-US"/>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01/12/2021</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911350" y="3429001"/>
            <a:ext cx="6837114" cy="3040422"/>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16" name="Subtitle 2"/>
          <p:cNvSpPr>
            <a:spLocks noGrp="1"/>
          </p:cNvSpPr>
          <p:nvPr>
            <p:ph type="subTitle" idx="13"/>
          </p:nvPr>
        </p:nvSpPr>
        <p:spPr>
          <a:xfrm>
            <a:off x="1907704" y="2852936"/>
            <a:ext cx="6840760" cy="504056"/>
          </a:xfrm>
        </p:spPr>
        <p:txBody>
          <a:bodyPr vert="horz" lIns="91440" tIns="45720" rIns="91440" bIns="45720" rtlCol="0" anchor="ctr">
            <a:normAutofit/>
          </a:bodyPr>
          <a:lstStyle>
            <a:lvl1pPr>
              <a:defRPr lang="id-ID" sz="2200" b="1" dirty="0">
                <a:solidFill>
                  <a:srgbClr val="0079B8"/>
                </a:solidFill>
                <a:latin typeface="Open Sans"/>
                <a:ea typeface="+mj-ea"/>
                <a:cs typeface="+mj-cs"/>
              </a:defRPr>
            </a:lvl1pPr>
          </a:lstStyle>
          <a:p>
            <a:pPr lvl="0">
              <a:spcBef>
                <a:spcPct val="0"/>
              </a:spcBef>
              <a:buNone/>
            </a:pPr>
            <a:r>
              <a:rPr lang="en-US"/>
              <a:t>Click to edit Master subtitle style</a:t>
            </a:r>
            <a:endParaRPr lang="id-ID" dirty="0"/>
          </a:p>
        </p:txBody>
      </p:sp>
    </p:spTree>
    <p:extLst>
      <p:ext uri="{BB962C8B-B14F-4D97-AF65-F5344CB8AC3E}">
        <p14:creationId xmlns:p14="http://schemas.microsoft.com/office/powerpoint/2010/main" val="76186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31640" y="4406901"/>
            <a:ext cx="7344816" cy="678284"/>
          </a:xfrm>
        </p:spPr>
        <p:txBody>
          <a:bodyPr anchor="t">
            <a:noAutofit/>
          </a:bodyPr>
          <a:lstStyle>
            <a:lvl1pPr algn="l">
              <a:defRPr sz="3000" b="1" cap="all"/>
            </a:lvl1pPr>
          </a:lstStyle>
          <a:p>
            <a:r>
              <a:rPr lang="en-US"/>
              <a:t>Click to edit Master title style</a:t>
            </a:r>
            <a:endParaRPr lang="id-ID" dirty="0"/>
          </a:p>
        </p:txBody>
      </p:sp>
      <p:sp>
        <p:nvSpPr>
          <p:cNvPr id="3" name="Text Placeholder 2"/>
          <p:cNvSpPr>
            <a:spLocks noGrp="1"/>
          </p:cNvSpPr>
          <p:nvPr>
            <p:ph type="body" idx="1"/>
          </p:nvPr>
        </p:nvSpPr>
        <p:spPr>
          <a:xfrm>
            <a:off x="1331640" y="2906713"/>
            <a:ext cx="7344816"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F9B71C-2D91-4D15-BAB7-ADA66F828B46}" type="datetimeFigureOut">
              <a:rPr lang="id-ID" smtClean="0"/>
              <a:pPr/>
              <a:t>01/12/2021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593648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5" name="Date Placeholder 4"/>
          <p:cNvSpPr>
            <a:spLocks noGrp="1"/>
          </p:cNvSpPr>
          <p:nvPr>
            <p:ph type="dt" sz="half" idx="10"/>
          </p:nvPr>
        </p:nvSpPr>
        <p:spPr/>
        <p:txBody>
          <a:bodyPr/>
          <a:lstStyle/>
          <a:p>
            <a:fld id="{5EF9B71C-2D91-4D15-BAB7-ADA66F828B46}" type="datetimeFigureOut">
              <a:rPr lang="id-ID" smtClean="0"/>
              <a:pPr/>
              <a:t>01/12/2021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401632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7" name="Date Placeholder 6"/>
          <p:cNvSpPr>
            <a:spLocks noGrp="1"/>
          </p:cNvSpPr>
          <p:nvPr>
            <p:ph type="dt" sz="half" idx="10"/>
          </p:nvPr>
        </p:nvSpPr>
        <p:spPr/>
        <p:txBody>
          <a:bodyPr/>
          <a:lstStyle/>
          <a:p>
            <a:fld id="{5EF9B71C-2D91-4D15-BAB7-ADA66F828B46}" type="datetimeFigureOut">
              <a:rPr lang="id-ID" smtClean="0"/>
              <a:pPr/>
              <a:t>01/12/2021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173735F-2667-4028-B606-D96AABD86FDB}" type="slidenum">
              <a:rPr lang="id-ID" smtClean="0"/>
              <a:pPr/>
              <a:t>‹#›</a:t>
            </a:fld>
            <a:endParaRPr lang="id-ID"/>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359855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5EF9B71C-2D91-4D15-BAB7-ADA66F828B46}" type="datetimeFigureOut">
              <a:rPr lang="id-ID" smtClean="0"/>
              <a:pPr/>
              <a:t>01/12/2021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43551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9B71C-2D91-4D15-BAB7-ADA66F828B46}" type="datetimeFigureOut">
              <a:rPr lang="id-ID" smtClean="0"/>
              <a:pPr/>
              <a:t>01/12/2021</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4763"/>
            <a:ext cx="9693629"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a:t>Click to edit Master title style</a:t>
            </a:r>
            <a:endParaRPr lang="id-ID"/>
          </a:p>
        </p:txBody>
      </p:sp>
    </p:spTree>
    <p:extLst>
      <p:ext uri="{BB962C8B-B14F-4D97-AF65-F5344CB8AC3E}">
        <p14:creationId xmlns:p14="http://schemas.microsoft.com/office/powerpoint/2010/main" val="3273697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7704" y="1628800"/>
            <a:ext cx="6768752" cy="802010"/>
          </a:xfrm>
        </p:spPr>
        <p:txBody>
          <a:bodyPr anchor="b">
            <a:normAutofit/>
          </a:bodyPr>
          <a:lstStyle>
            <a:lvl1pPr algn="l">
              <a:defRPr sz="3000" b="1"/>
            </a:lvl1pPr>
          </a:lstStyle>
          <a:p>
            <a:r>
              <a:rPr lang="en-US"/>
              <a:t>Click to edit Master title style</a:t>
            </a:r>
            <a:endParaRPr lang="id-ID"/>
          </a:p>
        </p:txBody>
      </p:sp>
      <p:sp>
        <p:nvSpPr>
          <p:cNvPr id="3" name="Content Placeholder 2"/>
          <p:cNvSpPr>
            <a:spLocks noGrp="1"/>
          </p:cNvSpPr>
          <p:nvPr>
            <p:ph idx="1"/>
          </p:nvPr>
        </p:nvSpPr>
        <p:spPr>
          <a:xfrm>
            <a:off x="1907705" y="2564904"/>
            <a:ext cx="3168352" cy="3672408"/>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Text Placeholder 3"/>
          <p:cNvSpPr>
            <a:spLocks noGrp="1"/>
          </p:cNvSpPr>
          <p:nvPr>
            <p:ph type="body" sz="half" idx="2"/>
          </p:nvPr>
        </p:nvSpPr>
        <p:spPr>
          <a:xfrm>
            <a:off x="5220072" y="2564904"/>
            <a:ext cx="3430017" cy="367216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01/12/2021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161704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884168"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792288" y="1916832"/>
            <a:ext cx="6884168" cy="281074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id-ID"/>
          </a:p>
        </p:txBody>
      </p:sp>
      <p:sp>
        <p:nvSpPr>
          <p:cNvPr id="4" name="Text Placeholder 3"/>
          <p:cNvSpPr>
            <a:spLocks noGrp="1"/>
          </p:cNvSpPr>
          <p:nvPr>
            <p:ph type="body" sz="half" idx="2"/>
          </p:nvPr>
        </p:nvSpPr>
        <p:spPr>
          <a:xfrm>
            <a:off x="1792288" y="5367338"/>
            <a:ext cx="688416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01/12/2021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319381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 descr="Background 02.jpg"/>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4764"/>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1619672" y="1484784"/>
            <a:ext cx="7067128" cy="1143000"/>
          </a:xfrm>
          <a:prstGeom prst="rect">
            <a:avLst/>
          </a:prstGeom>
        </p:spPr>
        <p:txBody>
          <a:bodyPr vert="horz" lIns="91440" tIns="45720" rIns="91440" bIns="45720" rtlCol="0" anchor="ctr">
            <a:normAutofit/>
          </a:bodyPr>
          <a:lstStyle/>
          <a:p>
            <a:r>
              <a:rPr lang="en-US"/>
              <a:t>Click to edit Master title style</a:t>
            </a:r>
            <a:endParaRPr lang="id-ID" dirty="0"/>
          </a:p>
        </p:txBody>
      </p:sp>
      <p:sp>
        <p:nvSpPr>
          <p:cNvPr id="3" name="Text Placeholder 2"/>
          <p:cNvSpPr>
            <a:spLocks noGrp="1"/>
          </p:cNvSpPr>
          <p:nvPr>
            <p:ph type="body" idx="1"/>
          </p:nvPr>
        </p:nvSpPr>
        <p:spPr>
          <a:xfrm>
            <a:off x="1619672" y="2636912"/>
            <a:ext cx="7067128" cy="34892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2"/>
          </p:nvPr>
        </p:nvSpPr>
        <p:spPr>
          <a:xfrm>
            <a:off x="457200" y="645333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F9B71C-2D91-4D15-BAB7-ADA66F828B46}" type="datetimeFigureOut">
              <a:rPr lang="id-ID" smtClean="0"/>
              <a:pPr/>
              <a:t>01/12/2021</a:t>
            </a:fld>
            <a:endParaRPr lang="id-ID"/>
          </a:p>
        </p:txBody>
      </p:sp>
      <p:sp>
        <p:nvSpPr>
          <p:cNvPr id="5" name="Footer Placeholder 4"/>
          <p:cNvSpPr>
            <a:spLocks noGrp="1"/>
          </p:cNvSpPr>
          <p:nvPr>
            <p:ph type="ftr" sz="quarter" idx="3"/>
          </p:nvPr>
        </p:nvSpPr>
        <p:spPr>
          <a:xfrm>
            <a:off x="3124200" y="645333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45333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3735F-2667-4028-B606-D96AABD86FDB}" type="slidenum">
              <a:rPr lang="id-ID" smtClean="0"/>
              <a:pPr/>
              <a:t>‹#›</a:t>
            </a:fld>
            <a:endParaRPr lang="id-ID"/>
          </a:p>
        </p:txBody>
      </p:sp>
    </p:spTree>
    <p:extLst>
      <p:ext uri="{BB962C8B-B14F-4D97-AF65-F5344CB8AC3E}">
        <p14:creationId xmlns:p14="http://schemas.microsoft.com/office/powerpoint/2010/main" val="2818913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000" b="1" kern="1200">
          <a:solidFill>
            <a:srgbClr val="0079B8"/>
          </a:solidFill>
          <a:latin typeface="Open Sans"/>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ChangeArrowheads="1"/>
          </p:cNvSpPr>
          <p:nvPr/>
        </p:nvSpPr>
        <p:spPr bwMode="auto">
          <a:xfrm>
            <a:off x="1766887" y="1676400"/>
            <a:ext cx="7072313" cy="935038"/>
          </a:xfrm>
          <a:prstGeom prst="rect">
            <a:avLst/>
          </a:prstGeom>
          <a:noFill/>
          <a:ln w="9525">
            <a:noFill/>
            <a:miter lim="800000"/>
            <a:headEnd/>
            <a:tailEnd/>
          </a:ln>
        </p:spPr>
        <p:txBody>
          <a:bodyPr/>
          <a:lstStyle/>
          <a:p>
            <a:pPr>
              <a:spcBef>
                <a:spcPct val="20000"/>
              </a:spcBef>
              <a:tabLst>
                <a:tab pos="1320800" algn="l"/>
                <a:tab pos="2054225" algn="l"/>
              </a:tabLst>
            </a:pPr>
            <a:r>
              <a:rPr lang="en-US" sz="2400" dirty="0">
                <a:solidFill>
                  <a:schemeClr val="bg1"/>
                </a:solidFill>
                <a:latin typeface="Open Sans"/>
              </a:rPr>
              <a:t>Course		: COMP6056</a:t>
            </a:r>
          </a:p>
          <a:p>
            <a:pPr>
              <a:spcBef>
                <a:spcPct val="20000"/>
              </a:spcBef>
              <a:tabLst>
                <a:tab pos="1320800" algn="l"/>
                <a:tab pos="2054225" algn="l"/>
              </a:tabLst>
            </a:pPr>
            <a:r>
              <a:rPr lang="en-US" sz="2400" dirty="0">
                <a:solidFill>
                  <a:schemeClr val="bg1"/>
                </a:solidFill>
                <a:latin typeface="Open Sans"/>
              </a:rPr>
              <a:t>Effective Period	: September 2021</a:t>
            </a:r>
            <a:endParaRPr lang="en-US" sz="1400" dirty="0">
              <a:solidFill>
                <a:schemeClr val="bg1"/>
              </a:solidFill>
              <a:latin typeface="Open Sans"/>
            </a:endParaRPr>
          </a:p>
        </p:txBody>
      </p:sp>
      <p:sp>
        <p:nvSpPr>
          <p:cNvPr id="8" name="Rectangle 6"/>
          <p:cNvSpPr>
            <a:spLocks noGrp="1" noChangeArrowheads="1"/>
          </p:cNvSpPr>
          <p:nvPr>
            <p:ph type="ctrTitle"/>
          </p:nvPr>
        </p:nvSpPr>
        <p:spPr>
          <a:xfrm>
            <a:off x="1676400" y="3352800"/>
            <a:ext cx="7467600" cy="2384425"/>
          </a:xfrm>
          <a:noFill/>
        </p:spPr>
        <p:txBody>
          <a:bodyPr>
            <a:normAutofit/>
          </a:bodyPr>
          <a:lstStyle/>
          <a:p>
            <a:r>
              <a:rPr lang="en-US" sz="4000" dirty="0">
                <a:solidFill>
                  <a:schemeClr val="bg1"/>
                </a:solidFill>
              </a:rPr>
              <a:t>Analysis Modeling</a:t>
            </a:r>
            <a:br>
              <a:rPr lang="en-US" sz="4000" dirty="0">
                <a:solidFill>
                  <a:schemeClr val="bg1"/>
                </a:solidFill>
              </a:rPr>
            </a:br>
            <a:r>
              <a:rPr lang="en-US" sz="2800" dirty="0">
                <a:solidFill>
                  <a:schemeClr val="bg1"/>
                </a:solidFill>
              </a:rPr>
              <a:t>Session  </a:t>
            </a:r>
            <a:r>
              <a:rPr lang="en-US" sz="2800" dirty="0"/>
              <a:t>15</a:t>
            </a:r>
            <a:endParaRPr lang="en-US" sz="2800" dirty="0">
              <a:solidFill>
                <a:schemeClr val="bg1"/>
              </a:solidFill>
            </a:endParaRPr>
          </a:p>
        </p:txBody>
      </p:sp>
    </p:spTree>
    <p:extLst>
      <p:ext uri="{BB962C8B-B14F-4D97-AF65-F5344CB8AC3E}">
        <p14:creationId xmlns:p14="http://schemas.microsoft.com/office/powerpoint/2010/main" val="4204421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533400"/>
            <a:ext cx="5791200" cy="792088"/>
          </a:xfrm>
        </p:spPr>
        <p:txBody>
          <a:bodyPr>
            <a:normAutofit fontScale="90000"/>
          </a:bodyPr>
          <a:lstStyle/>
          <a:p>
            <a:r>
              <a:rPr lang="en-US" dirty="0"/>
              <a:t>Requirement Definition Report</a:t>
            </a:r>
          </a:p>
        </p:txBody>
      </p:sp>
      <p:sp>
        <p:nvSpPr>
          <p:cNvPr id="7" name="TextBox 6">
            <a:extLst>
              <a:ext uri="{FF2B5EF4-FFF2-40B4-BE49-F238E27FC236}">
                <a16:creationId xmlns:a16="http://schemas.microsoft.com/office/drawing/2014/main" id="{6B973FC8-D1E7-4EA9-B6EF-04A6E45CB9F1}"/>
              </a:ext>
            </a:extLst>
          </p:cNvPr>
          <p:cNvSpPr txBox="1"/>
          <p:nvPr/>
        </p:nvSpPr>
        <p:spPr>
          <a:xfrm>
            <a:off x="1371600" y="1447800"/>
            <a:ext cx="7315200" cy="1631216"/>
          </a:xfrm>
          <a:prstGeom prst="rect">
            <a:avLst/>
          </a:prstGeom>
          <a:noFill/>
        </p:spPr>
        <p:txBody>
          <a:bodyPr wrap="square">
            <a:spAutoFit/>
          </a:bodyPr>
          <a:lstStyle/>
          <a:p>
            <a:pPr algn="just"/>
            <a:r>
              <a:rPr lang="en-US" sz="2000" dirty="0"/>
              <a:t>The requirements definition report—usually just called the </a:t>
            </a:r>
            <a:r>
              <a:rPr lang="en-US" sz="2000" b="1" dirty="0"/>
              <a:t>requirements definition</a:t>
            </a:r>
            <a:r>
              <a:rPr lang="en-US" sz="2000" dirty="0"/>
              <a:t>—is a straightforward text report that simply </a:t>
            </a:r>
            <a:r>
              <a:rPr lang="en-US" sz="2000" b="1" dirty="0"/>
              <a:t>lists the functional and nonfunctional requirements</a:t>
            </a:r>
            <a:r>
              <a:rPr lang="en-US" sz="2000" dirty="0"/>
              <a:t> in an outline format.</a:t>
            </a:r>
          </a:p>
          <a:p>
            <a:r>
              <a:rPr lang="en-US" sz="2000" dirty="0" err="1"/>
              <a:t>Exampe</a:t>
            </a:r>
            <a:r>
              <a:rPr lang="en-US" sz="2000" dirty="0"/>
              <a:t>: An appointment System in a typical Doctor’s office</a:t>
            </a:r>
          </a:p>
        </p:txBody>
      </p:sp>
      <p:sp>
        <p:nvSpPr>
          <p:cNvPr id="6" name="TextBox 5">
            <a:extLst>
              <a:ext uri="{FF2B5EF4-FFF2-40B4-BE49-F238E27FC236}">
                <a16:creationId xmlns:a16="http://schemas.microsoft.com/office/drawing/2014/main" id="{29DBF093-CA38-461B-BC6A-F338B6C4CC6F}"/>
              </a:ext>
            </a:extLst>
          </p:cNvPr>
          <p:cNvSpPr txBox="1"/>
          <p:nvPr/>
        </p:nvSpPr>
        <p:spPr>
          <a:xfrm>
            <a:off x="295382" y="6096000"/>
            <a:ext cx="8839200" cy="646331"/>
          </a:xfrm>
          <a:prstGeom prst="rect">
            <a:avLst/>
          </a:prstGeom>
          <a:noFill/>
        </p:spPr>
        <p:txBody>
          <a:bodyPr wrap="square" rtlCol="0">
            <a:spAutoFit/>
          </a:bodyPr>
          <a:lstStyle/>
          <a:p>
            <a:r>
              <a:rPr lang="en-US" dirty="0">
                <a:solidFill>
                  <a:schemeClr val="tx1">
                    <a:lumMod val="65000"/>
                    <a:lumOff val="35000"/>
                  </a:schemeClr>
                </a:solidFill>
              </a:rPr>
              <a:t>A. Dennis et al.,(2015). Systems Analysis and Design An Object-Oriented Approach with UML, 5th ed. ISBN: 978-1-118-80467-4</a:t>
            </a:r>
          </a:p>
        </p:txBody>
      </p:sp>
      <p:pic>
        <p:nvPicPr>
          <p:cNvPr id="4" name="Picture 3">
            <a:extLst>
              <a:ext uri="{FF2B5EF4-FFF2-40B4-BE49-F238E27FC236}">
                <a16:creationId xmlns:a16="http://schemas.microsoft.com/office/drawing/2014/main" id="{F716CAA3-758E-4A94-A190-57697E6C5E0C}"/>
              </a:ext>
            </a:extLst>
          </p:cNvPr>
          <p:cNvPicPr>
            <a:picLocks noChangeAspect="1"/>
          </p:cNvPicPr>
          <p:nvPr/>
        </p:nvPicPr>
        <p:blipFill>
          <a:blip r:embed="rId2"/>
          <a:stretch>
            <a:fillRect/>
          </a:stretch>
        </p:blipFill>
        <p:spPr>
          <a:xfrm>
            <a:off x="3048000" y="3174472"/>
            <a:ext cx="3544677" cy="2777343"/>
          </a:xfrm>
          <a:prstGeom prst="rect">
            <a:avLst/>
          </a:prstGeom>
        </p:spPr>
      </p:pic>
    </p:spTree>
    <p:extLst>
      <p:ext uri="{BB962C8B-B14F-4D97-AF65-F5344CB8AC3E}">
        <p14:creationId xmlns:p14="http://schemas.microsoft.com/office/powerpoint/2010/main" val="3675978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533400"/>
            <a:ext cx="5791200" cy="792088"/>
          </a:xfrm>
        </p:spPr>
        <p:txBody>
          <a:bodyPr>
            <a:normAutofit fontScale="90000"/>
          </a:bodyPr>
          <a:lstStyle/>
          <a:p>
            <a:r>
              <a:rPr lang="en-US" dirty="0"/>
              <a:t>Requirement Definition Report</a:t>
            </a:r>
          </a:p>
        </p:txBody>
      </p:sp>
      <p:sp>
        <p:nvSpPr>
          <p:cNvPr id="6" name="TextBox 5">
            <a:extLst>
              <a:ext uri="{FF2B5EF4-FFF2-40B4-BE49-F238E27FC236}">
                <a16:creationId xmlns:a16="http://schemas.microsoft.com/office/drawing/2014/main" id="{7A194020-1D0F-44E1-95CE-4B6E7CBB2578}"/>
              </a:ext>
            </a:extLst>
          </p:cNvPr>
          <p:cNvSpPr txBox="1"/>
          <p:nvPr/>
        </p:nvSpPr>
        <p:spPr>
          <a:xfrm>
            <a:off x="295382" y="6096000"/>
            <a:ext cx="8839200" cy="646331"/>
          </a:xfrm>
          <a:prstGeom prst="rect">
            <a:avLst/>
          </a:prstGeom>
          <a:noFill/>
        </p:spPr>
        <p:txBody>
          <a:bodyPr wrap="square" rtlCol="0">
            <a:spAutoFit/>
          </a:bodyPr>
          <a:lstStyle/>
          <a:p>
            <a:r>
              <a:rPr lang="en-US" dirty="0">
                <a:solidFill>
                  <a:schemeClr val="tx1">
                    <a:lumMod val="65000"/>
                    <a:lumOff val="35000"/>
                  </a:schemeClr>
                </a:solidFill>
              </a:rPr>
              <a:t>A. Dennis et al.,(2015). Systems Analysis and Design An Object-Oriented Approach with UML, 5th ed. ISBN: 978-1-118-80467-4</a:t>
            </a:r>
          </a:p>
        </p:txBody>
      </p:sp>
      <p:pic>
        <p:nvPicPr>
          <p:cNvPr id="5" name="Picture 4">
            <a:extLst>
              <a:ext uri="{FF2B5EF4-FFF2-40B4-BE49-F238E27FC236}">
                <a16:creationId xmlns:a16="http://schemas.microsoft.com/office/drawing/2014/main" id="{4175290A-6782-4807-B7A9-C4B408F85D49}"/>
              </a:ext>
            </a:extLst>
          </p:cNvPr>
          <p:cNvPicPr>
            <a:picLocks noChangeAspect="1"/>
          </p:cNvPicPr>
          <p:nvPr/>
        </p:nvPicPr>
        <p:blipFill>
          <a:blip r:embed="rId2"/>
          <a:stretch>
            <a:fillRect/>
          </a:stretch>
        </p:blipFill>
        <p:spPr>
          <a:xfrm>
            <a:off x="1004888" y="1447800"/>
            <a:ext cx="7834312" cy="4395489"/>
          </a:xfrm>
          <a:prstGeom prst="rect">
            <a:avLst/>
          </a:prstGeom>
        </p:spPr>
      </p:pic>
    </p:spTree>
    <p:extLst>
      <p:ext uri="{BB962C8B-B14F-4D97-AF65-F5344CB8AC3E}">
        <p14:creationId xmlns:p14="http://schemas.microsoft.com/office/powerpoint/2010/main" val="1029927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533400"/>
            <a:ext cx="5791200" cy="792088"/>
          </a:xfrm>
        </p:spPr>
        <p:txBody>
          <a:bodyPr>
            <a:normAutofit fontScale="90000"/>
          </a:bodyPr>
          <a:lstStyle/>
          <a:p>
            <a:r>
              <a:rPr lang="en-US" dirty="0"/>
              <a:t>Requirement Analysis Strategies</a:t>
            </a:r>
          </a:p>
        </p:txBody>
      </p:sp>
      <p:sp>
        <p:nvSpPr>
          <p:cNvPr id="6" name="TextBox 5">
            <a:extLst>
              <a:ext uri="{FF2B5EF4-FFF2-40B4-BE49-F238E27FC236}">
                <a16:creationId xmlns:a16="http://schemas.microsoft.com/office/drawing/2014/main" id="{F8D257A4-5D7F-4D0A-85AA-FA54FC5C85BB}"/>
              </a:ext>
            </a:extLst>
          </p:cNvPr>
          <p:cNvSpPr txBox="1"/>
          <p:nvPr/>
        </p:nvSpPr>
        <p:spPr>
          <a:xfrm>
            <a:off x="1133582" y="1496286"/>
            <a:ext cx="7162800" cy="4401205"/>
          </a:xfrm>
          <a:prstGeom prst="rect">
            <a:avLst/>
          </a:prstGeom>
          <a:noFill/>
        </p:spPr>
        <p:txBody>
          <a:bodyPr wrap="square">
            <a:spAutoFit/>
          </a:bodyPr>
          <a:lstStyle/>
          <a:p>
            <a:pPr marL="285750" indent="-285750">
              <a:buFont typeface="Arial" panose="020B0604020202020204" pitchFamily="34" charset="0"/>
              <a:buChar char="•"/>
            </a:pPr>
            <a:r>
              <a:rPr lang="en-US" sz="2800" dirty="0"/>
              <a:t>Critical thinking is the ability to </a:t>
            </a:r>
            <a:r>
              <a:rPr lang="en-US" sz="2800" b="1" dirty="0"/>
              <a:t>recognize strengths and weaknesses</a:t>
            </a:r>
            <a:r>
              <a:rPr lang="en-US" sz="2800" dirty="0"/>
              <a:t> and recast an idea in an improved form, and critical thinking skills are needed to really </a:t>
            </a:r>
            <a:r>
              <a:rPr lang="en-US" sz="2800" b="1" dirty="0"/>
              <a:t>understand issues and develop new business processes</a:t>
            </a:r>
            <a:r>
              <a:rPr lang="en-US" sz="2800" dirty="0"/>
              <a:t>. </a:t>
            </a:r>
          </a:p>
          <a:p>
            <a:pPr marL="285750" indent="-285750">
              <a:buFont typeface="Arial" panose="020B0604020202020204" pitchFamily="34" charset="0"/>
              <a:buChar char="•"/>
            </a:pPr>
            <a:r>
              <a:rPr lang="en-US" sz="2800" dirty="0"/>
              <a:t>These skills are also needed to thoroughly </a:t>
            </a:r>
            <a:r>
              <a:rPr lang="en-US" sz="2800" b="1" dirty="0"/>
              <a:t>examine the results of requirements</a:t>
            </a:r>
            <a:r>
              <a:rPr lang="en-US" sz="2800" dirty="0"/>
              <a:t> gathering, to identify business requirements, and to translate those requirements into a concept for the new system</a:t>
            </a:r>
          </a:p>
        </p:txBody>
      </p:sp>
      <p:sp>
        <p:nvSpPr>
          <p:cNvPr id="7" name="TextBox 6">
            <a:extLst>
              <a:ext uri="{FF2B5EF4-FFF2-40B4-BE49-F238E27FC236}">
                <a16:creationId xmlns:a16="http://schemas.microsoft.com/office/drawing/2014/main" id="{C716D840-006D-4088-A512-8C52BD6BEF74}"/>
              </a:ext>
            </a:extLst>
          </p:cNvPr>
          <p:cNvSpPr txBox="1"/>
          <p:nvPr/>
        </p:nvSpPr>
        <p:spPr>
          <a:xfrm>
            <a:off x="295382" y="6096000"/>
            <a:ext cx="8839200" cy="646331"/>
          </a:xfrm>
          <a:prstGeom prst="rect">
            <a:avLst/>
          </a:prstGeom>
          <a:noFill/>
        </p:spPr>
        <p:txBody>
          <a:bodyPr wrap="square" rtlCol="0">
            <a:spAutoFit/>
          </a:bodyPr>
          <a:lstStyle/>
          <a:p>
            <a:r>
              <a:rPr lang="en-US" dirty="0">
                <a:solidFill>
                  <a:schemeClr val="tx1">
                    <a:lumMod val="65000"/>
                    <a:lumOff val="35000"/>
                  </a:schemeClr>
                </a:solidFill>
              </a:rPr>
              <a:t>A. Dennis et al.,(2015). Systems Analysis and Design An Object-Oriented Approach with UML, 5th ed. ISBN: 978-1-118-80467-4</a:t>
            </a:r>
          </a:p>
        </p:txBody>
      </p:sp>
    </p:spTree>
    <p:extLst>
      <p:ext uri="{BB962C8B-B14F-4D97-AF65-F5344CB8AC3E}">
        <p14:creationId xmlns:p14="http://schemas.microsoft.com/office/powerpoint/2010/main" val="3815663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533400"/>
            <a:ext cx="5791200" cy="792088"/>
          </a:xfrm>
        </p:spPr>
        <p:txBody>
          <a:bodyPr>
            <a:normAutofit fontScale="90000"/>
          </a:bodyPr>
          <a:lstStyle/>
          <a:p>
            <a:r>
              <a:rPr lang="en-US" dirty="0"/>
              <a:t>Requirement Analysis Strategies</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sp>
        <p:nvSpPr>
          <p:cNvPr id="6" name="TextBox 5">
            <a:extLst>
              <a:ext uri="{FF2B5EF4-FFF2-40B4-BE49-F238E27FC236}">
                <a16:creationId xmlns:a16="http://schemas.microsoft.com/office/drawing/2014/main" id="{F8D257A4-5D7F-4D0A-85AA-FA54FC5C85BB}"/>
              </a:ext>
            </a:extLst>
          </p:cNvPr>
          <p:cNvSpPr txBox="1"/>
          <p:nvPr/>
        </p:nvSpPr>
        <p:spPr>
          <a:xfrm>
            <a:off x="990600" y="1524000"/>
            <a:ext cx="7620000" cy="4524315"/>
          </a:xfrm>
          <a:prstGeom prst="rect">
            <a:avLst/>
          </a:prstGeom>
          <a:noFill/>
        </p:spPr>
        <p:txBody>
          <a:bodyPr wrap="square">
            <a:spAutoFit/>
          </a:bodyPr>
          <a:lstStyle/>
          <a:p>
            <a:pPr marL="285750" indent="-285750">
              <a:buFont typeface="Arial" panose="020B0604020202020204" pitchFamily="34" charset="0"/>
              <a:buChar char="•"/>
            </a:pPr>
            <a:r>
              <a:rPr lang="en-US" sz="2400" b="1" dirty="0"/>
              <a:t>1. Problem Analysis</a:t>
            </a:r>
          </a:p>
          <a:p>
            <a:pPr marL="742950" lvl="1" indent="-285750">
              <a:buFont typeface="Arial" panose="020B0604020202020204" pitchFamily="34" charset="0"/>
              <a:buChar char="•"/>
            </a:pPr>
            <a:r>
              <a:rPr lang="en-US" sz="2400" dirty="0"/>
              <a:t>Asking the users and managers to </a:t>
            </a:r>
            <a:r>
              <a:rPr lang="en-US" sz="2400" b="1" dirty="0"/>
              <a:t>identify problems</a:t>
            </a:r>
            <a:r>
              <a:rPr lang="en-US" sz="2400" dirty="0"/>
              <a:t> with the as-is system (current) and to describe how to solve them in the to-be system. </a:t>
            </a:r>
          </a:p>
          <a:p>
            <a:pPr marL="742950" lvl="1" indent="-285750">
              <a:buFont typeface="Arial" panose="020B0604020202020204" pitchFamily="34" charset="0"/>
              <a:buChar char="•"/>
            </a:pPr>
            <a:r>
              <a:rPr lang="en-US" sz="2400" dirty="0"/>
              <a:t>Most users have a very good idea of the changes they would like to see, and most are quite vocal about suggesting them</a:t>
            </a:r>
          </a:p>
          <a:p>
            <a:pPr marL="285750" indent="-285750">
              <a:buFont typeface="Arial" panose="020B0604020202020204" pitchFamily="34" charset="0"/>
              <a:buChar char="•"/>
            </a:pPr>
            <a:r>
              <a:rPr lang="en-US" sz="2400" b="1" dirty="0"/>
              <a:t>2. Root Cause Analysis</a:t>
            </a:r>
          </a:p>
          <a:p>
            <a:pPr marL="742950" lvl="1" indent="-285750">
              <a:buFont typeface="Arial" panose="020B0604020202020204" pitchFamily="34" charset="0"/>
              <a:buChar char="•"/>
            </a:pPr>
            <a:r>
              <a:rPr lang="en-US" sz="2400" dirty="0"/>
              <a:t>Focuses on problems, not solutions</a:t>
            </a:r>
          </a:p>
          <a:p>
            <a:pPr marL="742950" lvl="1" indent="-285750">
              <a:buFont typeface="Arial" panose="020B0604020202020204" pitchFamily="34" charset="0"/>
              <a:buChar char="•"/>
            </a:pPr>
            <a:r>
              <a:rPr lang="en-US" sz="2400" dirty="0"/>
              <a:t>Have users generate a list of problems with the current system and then </a:t>
            </a:r>
            <a:r>
              <a:rPr lang="en-US" sz="2400" b="1" dirty="0"/>
              <a:t>prioritize the problems in order of importance</a:t>
            </a:r>
          </a:p>
        </p:txBody>
      </p:sp>
    </p:spTree>
    <p:extLst>
      <p:ext uri="{BB962C8B-B14F-4D97-AF65-F5344CB8AC3E}">
        <p14:creationId xmlns:p14="http://schemas.microsoft.com/office/powerpoint/2010/main" val="2597089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iagram&#10;&#10;Description automatically generated">
            <a:extLst>
              <a:ext uri="{FF2B5EF4-FFF2-40B4-BE49-F238E27FC236}">
                <a16:creationId xmlns:a16="http://schemas.microsoft.com/office/drawing/2014/main" id="{FD6C5049-17BD-4742-B790-C85CB0295E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752600"/>
            <a:ext cx="7450667" cy="4191000"/>
          </a:xfrm>
          <a:prstGeom prst="rect">
            <a:avLst/>
          </a:prstGeom>
        </p:spPr>
      </p:pic>
    </p:spTree>
    <p:extLst>
      <p:ext uri="{BB962C8B-B14F-4D97-AF65-F5344CB8AC3E}">
        <p14:creationId xmlns:p14="http://schemas.microsoft.com/office/powerpoint/2010/main" val="4279172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CEAC14C-9CB5-4DA2-AE72-021F0C8B1DE6}"/>
              </a:ext>
            </a:extLst>
          </p:cNvPr>
          <p:cNvPicPr>
            <a:picLocks noChangeAspect="1"/>
          </p:cNvPicPr>
          <p:nvPr/>
        </p:nvPicPr>
        <p:blipFill>
          <a:blip r:embed="rId2"/>
          <a:stretch>
            <a:fillRect/>
          </a:stretch>
        </p:blipFill>
        <p:spPr>
          <a:xfrm>
            <a:off x="1066800" y="1524000"/>
            <a:ext cx="7715250" cy="4867275"/>
          </a:xfrm>
          <a:prstGeom prst="rect">
            <a:avLst/>
          </a:prstGeom>
        </p:spPr>
      </p:pic>
    </p:spTree>
    <p:extLst>
      <p:ext uri="{BB962C8B-B14F-4D97-AF65-F5344CB8AC3E}">
        <p14:creationId xmlns:p14="http://schemas.microsoft.com/office/powerpoint/2010/main" val="2633548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533400"/>
            <a:ext cx="5791200" cy="792088"/>
          </a:xfrm>
        </p:spPr>
        <p:txBody>
          <a:bodyPr>
            <a:normAutofit fontScale="90000"/>
          </a:bodyPr>
          <a:lstStyle/>
          <a:p>
            <a:r>
              <a:rPr lang="en-US" dirty="0"/>
              <a:t>Requirement Analysis Strategies</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sp>
        <p:nvSpPr>
          <p:cNvPr id="6" name="TextBox 5">
            <a:extLst>
              <a:ext uri="{FF2B5EF4-FFF2-40B4-BE49-F238E27FC236}">
                <a16:creationId xmlns:a16="http://schemas.microsoft.com/office/drawing/2014/main" id="{F8D257A4-5D7F-4D0A-85AA-FA54FC5C85BB}"/>
              </a:ext>
            </a:extLst>
          </p:cNvPr>
          <p:cNvSpPr txBox="1"/>
          <p:nvPr/>
        </p:nvSpPr>
        <p:spPr>
          <a:xfrm>
            <a:off x="990600" y="1430953"/>
            <a:ext cx="7848600" cy="4893647"/>
          </a:xfrm>
          <a:prstGeom prst="rect">
            <a:avLst/>
          </a:prstGeom>
          <a:noFill/>
        </p:spPr>
        <p:txBody>
          <a:bodyPr wrap="square">
            <a:spAutoFit/>
          </a:bodyPr>
          <a:lstStyle/>
          <a:p>
            <a:pPr marL="285750" indent="-285750">
              <a:buFont typeface="Arial" panose="020B0604020202020204" pitchFamily="34" charset="0"/>
              <a:buChar char="•"/>
            </a:pPr>
            <a:r>
              <a:rPr lang="en-US" sz="2400" b="1" dirty="0"/>
              <a:t>3. Duration Analysis</a:t>
            </a:r>
          </a:p>
          <a:p>
            <a:pPr marL="742950" lvl="1" indent="-285750">
              <a:buFont typeface="Arial" panose="020B0604020202020204" pitchFamily="34" charset="0"/>
              <a:buChar char="•"/>
            </a:pPr>
            <a:r>
              <a:rPr lang="en-US" sz="2400" dirty="0"/>
              <a:t>Detailed </a:t>
            </a:r>
            <a:r>
              <a:rPr lang="en-US" sz="2400" b="1" dirty="0"/>
              <a:t>examination of the amount of time</a:t>
            </a:r>
            <a:r>
              <a:rPr lang="en-US" sz="2400" dirty="0"/>
              <a:t> it takes to perform each process in the current as-is system. The analysts begin by determining the total amount of time it takes, on average, to perform a set of business processes for a typical input.</a:t>
            </a:r>
          </a:p>
          <a:p>
            <a:pPr marL="285750" indent="-285750">
              <a:buFont typeface="Arial" panose="020B0604020202020204" pitchFamily="34" charset="0"/>
              <a:buChar char="•"/>
            </a:pPr>
            <a:r>
              <a:rPr lang="en-US" sz="2400" b="1" dirty="0"/>
              <a:t>4. Activity-Based Costing</a:t>
            </a:r>
          </a:p>
          <a:p>
            <a:pPr marL="742950" lvl="1" indent="-285750">
              <a:buFont typeface="Arial" panose="020B0604020202020204" pitchFamily="34" charset="0"/>
              <a:buChar char="•"/>
            </a:pPr>
            <a:r>
              <a:rPr lang="en-US" sz="2400" b="1" dirty="0"/>
              <a:t>Examines the cost of each major process</a:t>
            </a:r>
            <a:r>
              <a:rPr lang="en-US" sz="2400" dirty="0"/>
              <a:t> or step in a business process rather than the time taken</a:t>
            </a:r>
          </a:p>
          <a:p>
            <a:pPr marL="742950" lvl="1" indent="-285750">
              <a:buFont typeface="Arial" panose="020B0604020202020204" pitchFamily="34" charset="0"/>
              <a:buChar char="•"/>
            </a:pPr>
            <a:r>
              <a:rPr lang="en-US" sz="2400" dirty="0"/>
              <a:t>The analysts identify the costs associated with each of the basic functional steps or processes, identify the most costly processes, and  focus their improvement efforts on them.</a:t>
            </a:r>
          </a:p>
        </p:txBody>
      </p:sp>
    </p:spTree>
    <p:extLst>
      <p:ext uri="{BB962C8B-B14F-4D97-AF65-F5344CB8AC3E}">
        <p14:creationId xmlns:p14="http://schemas.microsoft.com/office/powerpoint/2010/main" val="3631298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533400"/>
            <a:ext cx="5791200" cy="792088"/>
          </a:xfrm>
        </p:spPr>
        <p:txBody>
          <a:bodyPr>
            <a:normAutofit fontScale="90000"/>
          </a:bodyPr>
          <a:lstStyle/>
          <a:p>
            <a:r>
              <a:rPr lang="en-US" dirty="0"/>
              <a:t>Requirement Analysis Strategies</a:t>
            </a:r>
          </a:p>
        </p:txBody>
      </p:sp>
      <p:sp>
        <p:nvSpPr>
          <p:cNvPr id="6" name="TextBox 5">
            <a:extLst>
              <a:ext uri="{FF2B5EF4-FFF2-40B4-BE49-F238E27FC236}">
                <a16:creationId xmlns:a16="http://schemas.microsoft.com/office/drawing/2014/main" id="{F8D257A4-5D7F-4D0A-85AA-FA54FC5C85BB}"/>
              </a:ext>
            </a:extLst>
          </p:cNvPr>
          <p:cNvSpPr txBox="1"/>
          <p:nvPr/>
        </p:nvSpPr>
        <p:spPr>
          <a:xfrm>
            <a:off x="990600" y="1600200"/>
            <a:ext cx="7696200" cy="4893647"/>
          </a:xfrm>
          <a:prstGeom prst="rect">
            <a:avLst/>
          </a:prstGeom>
          <a:noFill/>
        </p:spPr>
        <p:txBody>
          <a:bodyPr wrap="square">
            <a:spAutoFit/>
          </a:bodyPr>
          <a:lstStyle/>
          <a:p>
            <a:pPr marL="285750" indent="-285750">
              <a:buFont typeface="Arial" panose="020B0604020202020204" pitchFamily="34" charset="0"/>
              <a:buChar char="•"/>
            </a:pPr>
            <a:r>
              <a:rPr lang="en-US" sz="2400" b="1" dirty="0"/>
              <a:t>5. Informal Benchmarking</a:t>
            </a:r>
          </a:p>
          <a:p>
            <a:pPr marL="742950" lvl="1" indent="-285750">
              <a:buFont typeface="Arial" panose="020B0604020202020204" pitchFamily="34" charset="0"/>
              <a:buChar char="•"/>
            </a:pPr>
            <a:r>
              <a:rPr lang="en-US" sz="2400" dirty="0"/>
              <a:t>Benchmarking refers to </a:t>
            </a:r>
            <a:r>
              <a:rPr lang="en-US" sz="2400" b="1" dirty="0"/>
              <a:t>studying how other organizations perform</a:t>
            </a:r>
            <a:r>
              <a:rPr lang="en-US" sz="2400" dirty="0"/>
              <a:t> a business process in order to learn how your organization can do something better. Benchmarking helps the organization by introducing ideas that employees may never have considered but that have the potential to add value.</a:t>
            </a:r>
          </a:p>
          <a:p>
            <a:pPr marL="285750" indent="-285750">
              <a:buFont typeface="Arial" panose="020B0604020202020204" pitchFamily="34" charset="0"/>
              <a:buChar char="•"/>
            </a:pPr>
            <a:r>
              <a:rPr lang="en-US" sz="2400" b="1" dirty="0"/>
              <a:t>6. Outcome Analysis</a:t>
            </a:r>
          </a:p>
          <a:p>
            <a:pPr marL="742950" lvl="1" indent="-285750">
              <a:buFont typeface="Arial" panose="020B0604020202020204" pitchFamily="34" charset="0"/>
              <a:buChar char="•"/>
            </a:pPr>
            <a:r>
              <a:rPr lang="en-US" sz="2400" dirty="0"/>
              <a:t>Outcome analysis focuses on understanding the fundamental </a:t>
            </a:r>
            <a:r>
              <a:rPr lang="en-US" sz="2400" b="1" dirty="0"/>
              <a:t>outcomes that provide value</a:t>
            </a:r>
            <a:r>
              <a:rPr lang="en-US" sz="2400" dirty="0"/>
              <a:t> to customers</a:t>
            </a:r>
          </a:p>
          <a:p>
            <a:pPr marL="742950" lvl="1" indent="-285750">
              <a:buFont typeface="Arial" panose="020B0604020202020204" pitchFamily="34" charset="0"/>
              <a:buChar char="•"/>
            </a:pPr>
            <a:endParaRPr lang="en-US" sz="2400" dirty="0"/>
          </a:p>
          <a:p>
            <a:pPr marL="742950" lvl="1" indent="-285750">
              <a:buFont typeface="Arial" panose="020B0604020202020204" pitchFamily="34" charset="0"/>
              <a:buChar char="•"/>
            </a:pPr>
            <a:endParaRPr lang="en-US" sz="2400" dirty="0"/>
          </a:p>
        </p:txBody>
      </p:sp>
      <p:sp>
        <p:nvSpPr>
          <p:cNvPr id="7" name="TextBox 6">
            <a:extLst>
              <a:ext uri="{FF2B5EF4-FFF2-40B4-BE49-F238E27FC236}">
                <a16:creationId xmlns:a16="http://schemas.microsoft.com/office/drawing/2014/main" id="{D58564E2-210A-4349-8C60-58D4A0DC8F51}"/>
              </a:ext>
            </a:extLst>
          </p:cNvPr>
          <p:cNvSpPr txBox="1"/>
          <p:nvPr/>
        </p:nvSpPr>
        <p:spPr>
          <a:xfrm>
            <a:off x="295382" y="6096000"/>
            <a:ext cx="8839200" cy="646331"/>
          </a:xfrm>
          <a:prstGeom prst="rect">
            <a:avLst/>
          </a:prstGeom>
          <a:noFill/>
        </p:spPr>
        <p:txBody>
          <a:bodyPr wrap="square" rtlCol="0">
            <a:spAutoFit/>
          </a:bodyPr>
          <a:lstStyle/>
          <a:p>
            <a:r>
              <a:rPr lang="en-US" dirty="0">
                <a:solidFill>
                  <a:schemeClr val="tx1">
                    <a:lumMod val="65000"/>
                    <a:lumOff val="35000"/>
                  </a:schemeClr>
                </a:solidFill>
              </a:rPr>
              <a:t>A. Dennis et al.,(2015). Systems Analysis and Design An Object-Oriented Approach with UML, 5th ed. ISBN: 978-1-118-80467-4</a:t>
            </a:r>
          </a:p>
        </p:txBody>
      </p:sp>
    </p:spTree>
    <p:extLst>
      <p:ext uri="{BB962C8B-B14F-4D97-AF65-F5344CB8AC3E}">
        <p14:creationId xmlns:p14="http://schemas.microsoft.com/office/powerpoint/2010/main" val="475385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533400"/>
            <a:ext cx="5791200" cy="792088"/>
          </a:xfrm>
        </p:spPr>
        <p:txBody>
          <a:bodyPr>
            <a:normAutofit fontScale="90000"/>
          </a:bodyPr>
          <a:lstStyle/>
          <a:p>
            <a:r>
              <a:rPr lang="en-US" dirty="0"/>
              <a:t>Requirement Analysis Strategies</a:t>
            </a:r>
          </a:p>
        </p:txBody>
      </p:sp>
      <p:sp>
        <p:nvSpPr>
          <p:cNvPr id="6" name="TextBox 5">
            <a:extLst>
              <a:ext uri="{FF2B5EF4-FFF2-40B4-BE49-F238E27FC236}">
                <a16:creationId xmlns:a16="http://schemas.microsoft.com/office/drawing/2014/main" id="{F8D257A4-5D7F-4D0A-85AA-FA54FC5C85BB}"/>
              </a:ext>
            </a:extLst>
          </p:cNvPr>
          <p:cNvSpPr txBox="1"/>
          <p:nvPr/>
        </p:nvSpPr>
        <p:spPr>
          <a:xfrm>
            <a:off x="990600" y="1325488"/>
            <a:ext cx="7848600" cy="4154984"/>
          </a:xfrm>
          <a:prstGeom prst="rect">
            <a:avLst/>
          </a:prstGeom>
          <a:noFill/>
        </p:spPr>
        <p:txBody>
          <a:bodyPr wrap="square">
            <a:spAutoFit/>
          </a:bodyPr>
          <a:lstStyle/>
          <a:p>
            <a:pPr marL="285750" indent="-285750">
              <a:buFont typeface="Arial" panose="020B0604020202020204" pitchFamily="34" charset="0"/>
              <a:buChar char="•"/>
            </a:pPr>
            <a:r>
              <a:rPr lang="en-US" sz="2400" b="1" dirty="0"/>
              <a:t>7. Technology Analysis</a:t>
            </a:r>
          </a:p>
          <a:p>
            <a:pPr marL="742950" lvl="1" indent="-285750">
              <a:buFont typeface="Arial" panose="020B0604020202020204" pitchFamily="34" charset="0"/>
              <a:buChar char="•"/>
            </a:pPr>
            <a:r>
              <a:rPr lang="en-US" sz="2400" dirty="0"/>
              <a:t>Starts by having the analysts and managers develop a list of important and interesting technologies. Then the group systematically identifies </a:t>
            </a:r>
            <a:r>
              <a:rPr lang="en-US" sz="2400" b="1" dirty="0"/>
              <a:t>how every technology could be applied</a:t>
            </a:r>
            <a:r>
              <a:rPr lang="en-US" sz="2400" dirty="0"/>
              <a:t> to the business process and identifies how the business would benefit.</a:t>
            </a:r>
          </a:p>
          <a:p>
            <a:pPr marL="285750" indent="-285750">
              <a:buFont typeface="Arial" panose="020B0604020202020204" pitchFamily="34" charset="0"/>
              <a:buChar char="•"/>
            </a:pPr>
            <a:r>
              <a:rPr lang="en-US" sz="2400" b="1" dirty="0"/>
              <a:t>8. Activity Elimination</a:t>
            </a:r>
          </a:p>
          <a:p>
            <a:pPr marL="742950" lvl="1" indent="-285750">
              <a:buFont typeface="Arial" panose="020B0604020202020204" pitchFamily="34" charset="0"/>
              <a:buChar char="•"/>
            </a:pPr>
            <a:r>
              <a:rPr lang="en-US" sz="2400" dirty="0"/>
              <a:t>The analysts and managers work together to identify how the organization could </a:t>
            </a:r>
            <a:r>
              <a:rPr lang="en-US" sz="2400" b="1" dirty="0"/>
              <a:t>eliminate each activity</a:t>
            </a:r>
            <a:r>
              <a:rPr lang="en-US" sz="2400" dirty="0"/>
              <a:t> in the business process, how the function could operate without it, and what effects are likely to occur</a:t>
            </a:r>
          </a:p>
        </p:txBody>
      </p:sp>
      <p:sp>
        <p:nvSpPr>
          <p:cNvPr id="7" name="TextBox 6">
            <a:extLst>
              <a:ext uri="{FF2B5EF4-FFF2-40B4-BE49-F238E27FC236}">
                <a16:creationId xmlns:a16="http://schemas.microsoft.com/office/drawing/2014/main" id="{D6FE94BF-79AE-4F9F-8E59-A9D4E139C3B2}"/>
              </a:ext>
            </a:extLst>
          </p:cNvPr>
          <p:cNvSpPr txBox="1"/>
          <p:nvPr/>
        </p:nvSpPr>
        <p:spPr>
          <a:xfrm>
            <a:off x="295382" y="6096000"/>
            <a:ext cx="8839200" cy="646331"/>
          </a:xfrm>
          <a:prstGeom prst="rect">
            <a:avLst/>
          </a:prstGeom>
          <a:noFill/>
        </p:spPr>
        <p:txBody>
          <a:bodyPr wrap="square" rtlCol="0">
            <a:spAutoFit/>
          </a:bodyPr>
          <a:lstStyle/>
          <a:p>
            <a:r>
              <a:rPr lang="en-US" dirty="0">
                <a:solidFill>
                  <a:schemeClr val="tx1">
                    <a:lumMod val="65000"/>
                    <a:lumOff val="35000"/>
                  </a:schemeClr>
                </a:solidFill>
              </a:rPr>
              <a:t>A. Dennis et al.,(2015). Systems Analysis and Design An Object-Oriented Approach with UML, 5th ed. ISBN: 978-1-118-80467-4</a:t>
            </a:r>
          </a:p>
        </p:txBody>
      </p:sp>
    </p:spTree>
    <p:extLst>
      <p:ext uri="{BB962C8B-B14F-4D97-AF65-F5344CB8AC3E}">
        <p14:creationId xmlns:p14="http://schemas.microsoft.com/office/powerpoint/2010/main" val="3305731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533400"/>
            <a:ext cx="5791200" cy="792088"/>
          </a:xfrm>
        </p:spPr>
        <p:txBody>
          <a:bodyPr>
            <a:normAutofit fontScale="90000"/>
          </a:bodyPr>
          <a:lstStyle/>
          <a:p>
            <a:r>
              <a:rPr lang="en-US" dirty="0"/>
              <a:t>Requirement Gathering Techniques</a:t>
            </a:r>
          </a:p>
        </p:txBody>
      </p:sp>
      <p:sp>
        <p:nvSpPr>
          <p:cNvPr id="7" name="TextBox 6">
            <a:extLst>
              <a:ext uri="{FF2B5EF4-FFF2-40B4-BE49-F238E27FC236}">
                <a16:creationId xmlns:a16="http://schemas.microsoft.com/office/drawing/2014/main" id="{D6FE94BF-79AE-4F9F-8E59-A9D4E139C3B2}"/>
              </a:ext>
            </a:extLst>
          </p:cNvPr>
          <p:cNvSpPr txBox="1"/>
          <p:nvPr/>
        </p:nvSpPr>
        <p:spPr>
          <a:xfrm>
            <a:off x="295382" y="6096000"/>
            <a:ext cx="8839200" cy="646331"/>
          </a:xfrm>
          <a:prstGeom prst="rect">
            <a:avLst/>
          </a:prstGeom>
          <a:noFill/>
        </p:spPr>
        <p:txBody>
          <a:bodyPr wrap="square" rtlCol="0">
            <a:spAutoFit/>
          </a:bodyPr>
          <a:lstStyle/>
          <a:p>
            <a:r>
              <a:rPr lang="en-US" dirty="0">
                <a:solidFill>
                  <a:schemeClr val="tx1">
                    <a:lumMod val="65000"/>
                    <a:lumOff val="35000"/>
                  </a:schemeClr>
                </a:solidFill>
              </a:rPr>
              <a:t>A. Dennis et al.,(2015). Systems Analysis and Design An Object-Oriented Approach with UML, 5th ed. ISBN: 978-1-118-80467-4</a:t>
            </a:r>
          </a:p>
        </p:txBody>
      </p:sp>
      <p:sp>
        <p:nvSpPr>
          <p:cNvPr id="9" name="TextBox 8">
            <a:extLst>
              <a:ext uri="{FF2B5EF4-FFF2-40B4-BE49-F238E27FC236}">
                <a16:creationId xmlns:a16="http://schemas.microsoft.com/office/drawing/2014/main" id="{2559D4CA-B390-4FFC-8B98-B9E9B7F60C10}"/>
              </a:ext>
            </a:extLst>
          </p:cNvPr>
          <p:cNvSpPr txBox="1"/>
          <p:nvPr/>
        </p:nvSpPr>
        <p:spPr>
          <a:xfrm>
            <a:off x="1524000" y="1676400"/>
            <a:ext cx="5791200" cy="3724096"/>
          </a:xfrm>
          <a:prstGeom prst="rect">
            <a:avLst/>
          </a:prstGeom>
          <a:noFill/>
        </p:spPr>
        <p:txBody>
          <a:bodyPr wrap="square">
            <a:spAutoFit/>
          </a:bodyPr>
          <a:lstStyle/>
          <a:p>
            <a:pPr marL="285750" indent="-285750">
              <a:buFont typeface="Arial" panose="020B0604020202020204" pitchFamily="34" charset="0"/>
              <a:buChar char="•"/>
            </a:pPr>
            <a:r>
              <a:rPr lang="en-US" sz="3200" dirty="0"/>
              <a:t>Interviews</a:t>
            </a:r>
          </a:p>
          <a:p>
            <a:pPr marL="800100" lvl="1" indent="-342900">
              <a:buAutoNum type="arabicPeriod"/>
            </a:pPr>
            <a:r>
              <a:rPr lang="en-US" sz="2800" i="0" u="none" strike="noStrike" baseline="0" dirty="0">
                <a:solidFill>
                  <a:srgbClr val="231F20"/>
                </a:solidFill>
                <a:latin typeface="OptimaLTStd-Bold"/>
              </a:rPr>
              <a:t>Select Interviewees</a:t>
            </a:r>
          </a:p>
          <a:p>
            <a:pPr marL="800100" lvl="1" indent="-342900">
              <a:buAutoNum type="arabicPeriod"/>
            </a:pPr>
            <a:r>
              <a:rPr lang="en-US" sz="2800" dirty="0"/>
              <a:t>Design Interview Questions</a:t>
            </a:r>
          </a:p>
          <a:p>
            <a:pPr marL="800100" lvl="1" indent="-342900">
              <a:buAutoNum type="arabicPeriod"/>
            </a:pPr>
            <a:r>
              <a:rPr lang="en-US" sz="2800" dirty="0"/>
              <a:t>Prepare for the Interview</a:t>
            </a:r>
          </a:p>
          <a:p>
            <a:pPr marL="800100" lvl="1" indent="-342900">
              <a:buAutoNum type="arabicPeriod"/>
            </a:pPr>
            <a:r>
              <a:rPr lang="en-US" sz="2800" dirty="0"/>
              <a:t>Conduct the Interview</a:t>
            </a:r>
          </a:p>
          <a:p>
            <a:pPr marL="800100" lvl="1" indent="-342900">
              <a:buAutoNum type="arabicPeriod"/>
            </a:pPr>
            <a:r>
              <a:rPr lang="en-US" sz="2800" dirty="0"/>
              <a:t>Post-Interview Follow-up</a:t>
            </a:r>
          </a:p>
          <a:p>
            <a:pPr marL="742950" lvl="1" indent="-285750">
              <a:buFont typeface="Arial" panose="020B0604020202020204" pitchFamily="34" charset="0"/>
              <a:buChar char="•"/>
            </a:pPr>
            <a:endParaRPr lang="en-US" sz="3200" dirty="0"/>
          </a:p>
          <a:p>
            <a:r>
              <a:rPr lang="en-US" sz="3200" dirty="0"/>
              <a:t>	</a:t>
            </a:r>
          </a:p>
        </p:txBody>
      </p:sp>
    </p:spTree>
    <p:extLst>
      <p:ext uri="{BB962C8B-B14F-4D97-AF65-F5344CB8AC3E}">
        <p14:creationId xmlns:p14="http://schemas.microsoft.com/office/powerpoint/2010/main" val="3226449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90600" y="76200"/>
            <a:ext cx="7067128" cy="1143000"/>
          </a:xfrm>
        </p:spPr>
        <p:txBody>
          <a:bodyPr/>
          <a:lstStyle/>
          <a:p>
            <a:r>
              <a:rPr lang="id-ID" dirty="0"/>
              <a:t>Sub Topics</a:t>
            </a:r>
            <a:endParaRPr lang="en-US" dirty="0"/>
          </a:p>
        </p:txBody>
      </p:sp>
      <p:sp>
        <p:nvSpPr>
          <p:cNvPr id="6" name="Content Placeholder 2"/>
          <p:cNvSpPr txBox="1">
            <a:spLocks/>
          </p:cNvSpPr>
          <p:nvPr/>
        </p:nvSpPr>
        <p:spPr>
          <a:xfrm>
            <a:off x="609600" y="1066800"/>
            <a:ext cx="8077200" cy="5638799"/>
          </a:xfrm>
          <a:prstGeom prst="rect">
            <a:avLst/>
          </a:prstGeom>
        </p:spPr>
        <p:txBody>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3200" dirty="0">
              <a:solidFill>
                <a:schemeClr val="bg1"/>
              </a:solidFill>
            </a:endParaRPr>
          </a:p>
        </p:txBody>
      </p:sp>
      <p:sp>
        <p:nvSpPr>
          <p:cNvPr id="5" name="Content Placeholder 2"/>
          <p:cNvSpPr txBox="1">
            <a:spLocks/>
          </p:cNvSpPr>
          <p:nvPr/>
        </p:nvSpPr>
        <p:spPr>
          <a:xfrm>
            <a:off x="471055" y="1524000"/>
            <a:ext cx="8229600" cy="3714750"/>
          </a:xfrm>
          <a:prstGeom prst="rect">
            <a:avLst/>
          </a:prstGeom>
        </p:spPr>
        <p:txBody>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dirty="0">
                <a:solidFill>
                  <a:schemeClr val="bg1"/>
                </a:solidFill>
              </a:rPr>
              <a:t>Requirement Determination</a:t>
            </a:r>
          </a:p>
          <a:p>
            <a:pPr>
              <a:defRPr/>
            </a:pPr>
            <a:r>
              <a:rPr lang="en-US" dirty="0">
                <a:solidFill>
                  <a:schemeClr val="bg1"/>
                </a:solidFill>
              </a:rPr>
              <a:t>Requirement Analysis Strategies</a:t>
            </a:r>
          </a:p>
          <a:p>
            <a:pPr>
              <a:defRPr/>
            </a:pPr>
            <a:r>
              <a:rPr lang="en-US" dirty="0">
                <a:solidFill>
                  <a:schemeClr val="bg1"/>
                </a:solidFill>
              </a:rPr>
              <a:t>Requirement Gathering Techniques</a:t>
            </a:r>
          </a:p>
          <a:p>
            <a:pPr>
              <a:defRPr/>
            </a:pPr>
            <a:r>
              <a:rPr lang="en-US" dirty="0">
                <a:solidFill>
                  <a:schemeClr val="bg1"/>
                </a:solidFill>
              </a:rPr>
              <a:t>Creating Requirement Definition</a:t>
            </a:r>
          </a:p>
          <a:p>
            <a:pPr>
              <a:defRPr/>
            </a:pPr>
            <a:r>
              <a:rPr lang="en-US" dirty="0">
                <a:solidFill>
                  <a:schemeClr val="bg1"/>
                </a:solidFill>
              </a:rPr>
              <a:t>System Proposal</a:t>
            </a:r>
          </a:p>
          <a:p>
            <a:pPr>
              <a:defRPr/>
            </a:pPr>
            <a:r>
              <a:rPr lang="en-US" dirty="0">
                <a:solidFill>
                  <a:schemeClr val="bg1"/>
                </a:solidFill>
              </a:rPr>
              <a:t>Applying the concepts</a:t>
            </a:r>
            <a:endParaRPr lang="en-US" dirty="0"/>
          </a:p>
        </p:txBody>
      </p:sp>
    </p:spTree>
    <p:extLst>
      <p:ext uri="{BB962C8B-B14F-4D97-AF65-F5344CB8AC3E}">
        <p14:creationId xmlns:p14="http://schemas.microsoft.com/office/powerpoint/2010/main" val="758115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533400"/>
            <a:ext cx="5791200" cy="792088"/>
          </a:xfrm>
        </p:spPr>
        <p:txBody>
          <a:bodyPr>
            <a:normAutofit fontScale="90000"/>
          </a:bodyPr>
          <a:lstStyle/>
          <a:p>
            <a:r>
              <a:rPr lang="en-US" dirty="0"/>
              <a:t>Requirement Gathering Techniques</a:t>
            </a:r>
          </a:p>
        </p:txBody>
      </p:sp>
      <p:sp>
        <p:nvSpPr>
          <p:cNvPr id="7" name="TextBox 6">
            <a:extLst>
              <a:ext uri="{FF2B5EF4-FFF2-40B4-BE49-F238E27FC236}">
                <a16:creationId xmlns:a16="http://schemas.microsoft.com/office/drawing/2014/main" id="{D6FE94BF-79AE-4F9F-8E59-A9D4E139C3B2}"/>
              </a:ext>
            </a:extLst>
          </p:cNvPr>
          <p:cNvSpPr txBox="1"/>
          <p:nvPr/>
        </p:nvSpPr>
        <p:spPr>
          <a:xfrm>
            <a:off x="295382" y="6096000"/>
            <a:ext cx="8839200" cy="646331"/>
          </a:xfrm>
          <a:prstGeom prst="rect">
            <a:avLst/>
          </a:prstGeom>
          <a:noFill/>
        </p:spPr>
        <p:txBody>
          <a:bodyPr wrap="square" rtlCol="0">
            <a:spAutoFit/>
          </a:bodyPr>
          <a:lstStyle/>
          <a:p>
            <a:r>
              <a:rPr lang="en-US" dirty="0">
                <a:solidFill>
                  <a:schemeClr val="tx1">
                    <a:lumMod val="65000"/>
                    <a:lumOff val="35000"/>
                  </a:schemeClr>
                </a:solidFill>
              </a:rPr>
              <a:t>A. Dennis et al.,(2015). Systems Analysis and Design An Object-Oriented Approach with UML, 5th ed. ISBN: 978-1-118-80467-4</a:t>
            </a:r>
          </a:p>
        </p:txBody>
      </p:sp>
      <p:pic>
        <p:nvPicPr>
          <p:cNvPr id="5" name="Picture 4">
            <a:extLst>
              <a:ext uri="{FF2B5EF4-FFF2-40B4-BE49-F238E27FC236}">
                <a16:creationId xmlns:a16="http://schemas.microsoft.com/office/drawing/2014/main" id="{92945063-07FB-4D90-8ADA-BBFC53A642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6469" y="1437383"/>
            <a:ext cx="4137025" cy="4212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7">
            <a:extLst>
              <a:ext uri="{FF2B5EF4-FFF2-40B4-BE49-F238E27FC236}">
                <a16:creationId xmlns:a16="http://schemas.microsoft.com/office/drawing/2014/main" id="{847486B0-B4E7-4E83-9F89-51C135701316}"/>
              </a:ext>
            </a:extLst>
          </p:cNvPr>
          <p:cNvSpPr txBox="1">
            <a:spLocks noChangeArrowheads="1"/>
          </p:cNvSpPr>
          <p:nvPr/>
        </p:nvSpPr>
        <p:spPr bwMode="auto">
          <a:xfrm>
            <a:off x="1908175" y="5649480"/>
            <a:ext cx="633571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defTabSz="520700" rtl="0" eaLnBrk="0" fontAlgn="base" hangingPunct="0">
              <a:spcBef>
                <a:spcPct val="0"/>
              </a:spcBef>
              <a:spcAft>
                <a:spcPct val="0"/>
              </a:spcAft>
              <a:defRPr sz="2100" kern="1200">
                <a:solidFill>
                  <a:schemeClr val="tx1"/>
                </a:solidFill>
                <a:latin typeface="Calibri" panose="020F0502020204030204" pitchFamily="34" charset="0"/>
                <a:ea typeface="ＭＳ Ｐゴシック" panose="020B0600070205080204" pitchFamily="34" charset="-128"/>
                <a:cs typeface="+mn-cs"/>
              </a:defRPr>
            </a:lvl1pPr>
            <a:lvl2pPr marL="520700" indent="-63500" algn="l" defTabSz="520700" rtl="0" eaLnBrk="0" fontAlgn="base" hangingPunct="0">
              <a:spcBef>
                <a:spcPct val="0"/>
              </a:spcBef>
              <a:spcAft>
                <a:spcPct val="0"/>
              </a:spcAft>
              <a:defRPr sz="2100" kern="1200">
                <a:solidFill>
                  <a:schemeClr val="tx1"/>
                </a:solidFill>
                <a:latin typeface="Calibri" panose="020F0502020204030204" pitchFamily="34" charset="0"/>
                <a:ea typeface="ＭＳ Ｐゴシック" panose="020B0600070205080204" pitchFamily="34" charset="-128"/>
                <a:cs typeface="+mn-cs"/>
              </a:defRPr>
            </a:lvl2pPr>
            <a:lvl3pPr marL="1041400" indent="-127000" algn="l" defTabSz="520700" rtl="0" eaLnBrk="0" fontAlgn="base" hangingPunct="0">
              <a:spcBef>
                <a:spcPct val="0"/>
              </a:spcBef>
              <a:spcAft>
                <a:spcPct val="0"/>
              </a:spcAft>
              <a:defRPr sz="2100" kern="1200">
                <a:solidFill>
                  <a:schemeClr val="tx1"/>
                </a:solidFill>
                <a:latin typeface="Calibri" panose="020F0502020204030204" pitchFamily="34" charset="0"/>
                <a:ea typeface="ＭＳ Ｐゴシック" panose="020B0600070205080204" pitchFamily="34" charset="-128"/>
                <a:cs typeface="+mn-cs"/>
              </a:defRPr>
            </a:lvl3pPr>
            <a:lvl4pPr marL="1563688" indent="-192088" algn="l" defTabSz="520700" rtl="0" eaLnBrk="0" fontAlgn="base" hangingPunct="0">
              <a:spcBef>
                <a:spcPct val="0"/>
              </a:spcBef>
              <a:spcAft>
                <a:spcPct val="0"/>
              </a:spcAft>
              <a:defRPr sz="2100" kern="1200">
                <a:solidFill>
                  <a:schemeClr val="tx1"/>
                </a:solidFill>
                <a:latin typeface="Calibri" panose="020F0502020204030204" pitchFamily="34" charset="0"/>
                <a:ea typeface="ＭＳ Ｐゴシック" panose="020B0600070205080204" pitchFamily="34" charset="-128"/>
                <a:cs typeface="+mn-cs"/>
              </a:defRPr>
            </a:lvl4pPr>
            <a:lvl5pPr marL="2084388" indent="-255588" algn="l" defTabSz="520700" rtl="0" eaLnBrk="0" fontAlgn="base" hangingPunct="0">
              <a:spcBef>
                <a:spcPct val="0"/>
              </a:spcBef>
              <a:spcAft>
                <a:spcPct val="0"/>
              </a:spcAft>
              <a:defRPr sz="2100"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sz="2100"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sz="2100"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sz="2100"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sz="2100" kern="1200">
                <a:solidFill>
                  <a:schemeClr val="tx1"/>
                </a:solidFill>
                <a:latin typeface="Calibri" panose="020F0502020204030204" pitchFamily="34" charset="0"/>
                <a:ea typeface="ＭＳ Ｐゴシック" panose="020B0600070205080204" pitchFamily="34" charset="-128"/>
                <a:cs typeface="+mn-cs"/>
              </a:defRPr>
            </a:lvl9pPr>
          </a:lstStyle>
          <a:p>
            <a:r>
              <a:rPr lang="en-US" altLang="en-US" sz="2400">
                <a:latin typeface="SabonLTStd-Roman"/>
              </a:rPr>
              <a:t>Interviews is a “conversation with a purpose”</a:t>
            </a:r>
            <a:endParaRPr lang="en-US" altLang="en-US"/>
          </a:p>
        </p:txBody>
      </p:sp>
    </p:spTree>
    <p:extLst>
      <p:ext uri="{BB962C8B-B14F-4D97-AF65-F5344CB8AC3E}">
        <p14:creationId xmlns:p14="http://schemas.microsoft.com/office/powerpoint/2010/main" val="2014097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2F41113C-4AAD-4541-B3EE-4C9C1DE7B608}"/>
              </a:ext>
            </a:extLst>
          </p:cNvPr>
          <p:cNvSpPr>
            <a:spLocks noGrp="1"/>
          </p:cNvSpPr>
          <p:nvPr/>
        </p:nvSpPr>
        <p:spPr bwMode="auto">
          <a:xfrm>
            <a:off x="1143000" y="1600200"/>
            <a:ext cx="7793038" cy="469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4287" tIns="52144" rIns="104287" bIns="52144" numCol="1" anchor="t" anchorCtr="0" compatLnSpc="1">
            <a:prstTxWarp prst="textNoShape">
              <a:avLst/>
            </a:prstTxWarp>
          </a:bodyPr>
          <a:lstStyle>
            <a:lvl1pPr marL="390525" indent="-390525" algn="l" defTabSz="520700" rtl="0" eaLnBrk="0" fontAlgn="base" hangingPunct="0">
              <a:spcBef>
                <a:spcPct val="20000"/>
              </a:spcBef>
              <a:spcAft>
                <a:spcPct val="0"/>
              </a:spcAft>
              <a:buFont typeface="Arial" panose="020B0604020202020204" pitchFamily="34" charset="0"/>
              <a:buChar char="•"/>
              <a:defRPr sz="3600" kern="1200">
                <a:solidFill>
                  <a:schemeClr val="tx1"/>
                </a:solidFill>
                <a:latin typeface="Open Sans"/>
                <a:ea typeface="ＭＳ Ｐゴシック" charset="0"/>
                <a:cs typeface="ＭＳ Ｐゴシック" charset="0"/>
              </a:defRPr>
            </a:lvl1pPr>
            <a:lvl2pPr marL="846138" indent="-325438" algn="l" defTabSz="520700" rtl="0" eaLnBrk="0" fontAlgn="base" hangingPunct="0">
              <a:spcBef>
                <a:spcPct val="20000"/>
              </a:spcBef>
              <a:spcAft>
                <a:spcPct val="0"/>
              </a:spcAft>
              <a:buFont typeface="Arial" panose="020B0604020202020204" pitchFamily="34" charset="0"/>
              <a:buChar char="–"/>
              <a:defRPr sz="3200" kern="1200">
                <a:solidFill>
                  <a:schemeClr val="tx1"/>
                </a:solidFill>
                <a:latin typeface="Open Sans"/>
                <a:ea typeface="ＭＳ Ｐゴシック" charset="0"/>
                <a:cs typeface="+mn-cs"/>
              </a:defRPr>
            </a:lvl2pPr>
            <a:lvl3pPr marL="1303338" indent="-260350" algn="l" defTabSz="520700" rtl="0" eaLnBrk="0" fontAlgn="base" hangingPunct="0">
              <a:spcBef>
                <a:spcPct val="20000"/>
              </a:spcBef>
              <a:spcAft>
                <a:spcPct val="0"/>
              </a:spcAft>
              <a:buFont typeface="Arial" panose="020B0604020202020204" pitchFamily="34" charset="0"/>
              <a:buChar char="•"/>
              <a:defRPr sz="2700" kern="1200">
                <a:solidFill>
                  <a:schemeClr val="tx1"/>
                </a:solidFill>
                <a:latin typeface="Open Sans"/>
                <a:ea typeface="ＭＳ Ｐゴシック" charset="0"/>
                <a:cs typeface="+mn-cs"/>
              </a:defRPr>
            </a:lvl3pPr>
            <a:lvl4pPr marL="1824038" indent="-260350" algn="l" defTabSz="520700" rtl="0" eaLnBrk="0" fontAlgn="base" hangingPunct="0">
              <a:spcBef>
                <a:spcPct val="20000"/>
              </a:spcBef>
              <a:spcAft>
                <a:spcPct val="0"/>
              </a:spcAft>
              <a:buFont typeface="Arial" panose="020B0604020202020204" pitchFamily="34" charset="0"/>
              <a:buChar char="–"/>
              <a:defRPr sz="2300" kern="1200">
                <a:solidFill>
                  <a:schemeClr val="tx1"/>
                </a:solidFill>
                <a:latin typeface="Open Sans"/>
                <a:ea typeface="ＭＳ Ｐゴシック" charset="0"/>
                <a:cs typeface="+mn-cs"/>
              </a:defRPr>
            </a:lvl4pPr>
            <a:lvl5pPr marL="2346325" indent="-260350" algn="l" defTabSz="520700" rtl="0" eaLnBrk="0" fontAlgn="base" hangingPunct="0">
              <a:spcBef>
                <a:spcPct val="20000"/>
              </a:spcBef>
              <a:spcAft>
                <a:spcPct val="0"/>
              </a:spcAft>
              <a:buFont typeface="Arial" panose="020B0604020202020204" pitchFamily="34" charset="0"/>
              <a:buChar char="»"/>
              <a:defRPr sz="2300" kern="1200">
                <a:solidFill>
                  <a:schemeClr val="tx1"/>
                </a:solidFill>
                <a:latin typeface="Open Sans"/>
                <a:ea typeface="ＭＳ Ｐゴシック" charset="0"/>
                <a:cs typeface="+mn-cs"/>
              </a:defRPr>
            </a:lvl5pPr>
            <a:lvl6pPr marL="2867901" indent="-260718" algn="l" defTabSz="521437" rtl="0" eaLnBrk="1" latinLnBrk="0" hangingPunct="1">
              <a:spcBef>
                <a:spcPct val="20000"/>
              </a:spcBef>
              <a:buFont typeface="Arial"/>
              <a:buChar char="•"/>
              <a:defRPr sz="2300" kern="1200">
                <a:solidFill>
                  <a:schemeClr val="tx1"/>
                </a:solidFill>
                <a:latin typeface="+mn-lt"/>
                <a:ea typeface="+mn-ea"/>
                <a:cs typeface="+mn-cs"/>
              </a:defRPr>
            </a:lvl6pPr>
            <a:lvl7pPr marL="3389338" indent="-260718" algn="l" defTabSz="521437" rtl="0" eaLnBrk="1" latinLnBrk="0" hangingPunct="1">
              <a:spcBef>
                <a:spcPct val="20000"/>
              </a:spcBef>
              <a:buFont typeface="Arial"/>
              <a:buChar char="•"/>
              <a:defRPr sz="2300" kern="1200">
                <a:solidFill>
                  <a:schemeClr val="tx1"/>
                </a:solidFill>
                <a:latin typeface="+mn-lt"/>
                <a:ea typeface="+mn-ea"/>
                <a:cs typeface="+mn-cs"/>
              </a:defRPr>
            </a:lvl7pPr>
            <a:lvl8pPr marL="3910775" indent="-260718" algn="l" defTabSz="521437" rtl="0" eaLnBrk="1" latinLnBrk="0" hangingPunct="1">
              <a:spcBef>
                <a:spcPct val="20000"/>
              </a:spcBef>
              <a:buFont typeface="Arial"/>
              <a:buChar char="•"/>
              <a:defRPr sz="2300" kern="1200">
                <a:solidFill>
                  <a:schemeClr val="tx1"/>
                </a:solidFill>
                <a:latin typeface="+mn-lt"/>
                <a:ea typeface="+mn-ea"/>
                <a:cs typeface="+mn-cs"/>
              </a:defRPr>
            </a:lvl8pPr>
            <a:lvl9pPr marL="4432211" indent="-260718" algn="l" defTabSz="521437" rtl="0" eaLnBrk="1" latinLnBrk="0" hangingPunct="1">
              <a:spcBef>
                <a:spcPct val="20000"/>
              </a:spcBef>
              <a:buFont typeface="Arial"/>
              <a:buChar char="•"/>
              <a:defRPr sz="2300" kern="1200">
                <a:solidFill>
                  <a:schemeClr val="tx1"/>
                </a:solidFill>
                <a:latin typeface="+mn-lt"/>
                <a:ea typeface="+mn-ea"/>
                <a:cs typeface="+mn-cs"/>
              </a:defRPr>
            </a:lvl9pPr>
          </a:lstStyle>
          <a:p>
            <a:pPr marL="742950" indent="-742950" eaLnBrk="1" hangingPunct="1">
              <a:buFont typeface="Arial" panose="020B0604020202020204" pitchFamily="34" charset="0"/>
              <a:buNone/>
              <a:defRPr/>
            </a:pPr>
            <a:r>
              <a:rPr lang="en-US" altLang="zh-TW" sz="2800" dirty="0">
                <a:latin typeface="Open Sans" pitchFamily="-84" charset="0"/>
                <a:ea typeface="ＭＳ Ｐゴシック" panose="020B0600070205080204" pitchFamily="34" charset="-128"/>
              </a:rPr>
              <a:t>Interview:</a:t>
            </a:r>
          </a:p>
          <a:p>
            <a:pPr eaLnBrk="1" hangingPunct="1">
              <a:defRPr/>
            </a:pPr>
            <a:r>
              <a:rPr lang="en-US" altLang="zh-TW" sz="2800" dirty="0">
                <a:latin typeface="Open Sans" pitchFamily="-84" charset="0"/>
                <a:ea typeface="ＭＳ Ｐゴシック" panose="020B0600070205080204" pitchFamily="34" charset="-128"/>
              </a:rPr>
              <a:t>Unstructured Interviews: Open-ended conversations around a particular topic</a:t>
            </a:r>
          </a:p>
          <a:p>
            <a:pPr eaLnBrk="1" hangingPunct="1">
              <a:defRPr/>
            </a:pPr>
            <a:r>
              <a:rPr lang="en-US" altLang="zh-TW" sz="2800" dirty="0">
                <a:latin typeface="Open Sans" pitchFamily="-84" charset="0"/>
                <a:ea typeface="ＭＳ Ｐゴシック" panose="020B0600070205080204" pitchFamily="34" charset="-128"/>
              </a:rPr>
              <a:t>Structured Interviews: Predetermined questions like questionnaire, same questions are used with each participant</a:t>
            </a:r>
          </a:p>
          <a:p>
            <a:pPr eaLnBrk="1" hangingPunct="1">
              <a:defRPr/>
            </a:pPr>
            <a:r>
              <a:rPr lang="en-US" altLang="zh-TW" sz="2800" dirty="0">
                <a:latin typeface="Open Sans" pitchFamily="-84" charset="0"/>
                <a:ea typeface="ＭＳ Ｐゴシック" panose="020B0600070205080204" pitchFamily="34" charset="-128"/>
              </a:rPr>
              <a:t>Semi-Structured Interviews: Mixed (combination)</a:t>
            </a:r>
          </a:p>
          <a:p>
            <a:pPr eaLnBrk="1" hangingPunct="1">
              <a:defRPr/>
            </a:pPr>
            <a:r>
              <a:rPr lang="en-US" altLang="zh-TW" sz="2800" dirty="0">
                <a:latin typeface="Open Sans" pitchFamily="-84" charset="0"/>
                <a:ea typeface="ＭＳ Ｐゴシック" panose="020B0600070205080204" pitchFamily="34" charset="-128"/>
              </a:rPr>
              <a:t>Focus Group / Forum Group: Interview people in group</a:t>
            </a:r>
          </a:p>
          <a:p>
            <a:pPr eaLnBrk="1" hangingPunct="1">
              <a:defRPr/>
            </a:pPr>
            <a:endParaRPr lang="zh-TW" altLang="en-US" sz="2800" dirty="0">
              <a:latin typeface="Open Sans" pitchFamily="-84" charset="0"/>
              <a:ea typeface="ＭＳ Ｐゴシック" panose="020B0600070205080204" pitchFamily="34" charset="-128"/>
            </a:endParaRPr>
          </a:p>
        </p:txBody>
      </p:sp>
    </p:spTree>
    <p:extLst>
      <p:ext uri="{BB962C8B-B14F-4D97-AF65-F5344CB8AC3E}">
        <p14:creationId xmlns:p14="http://schemas.microsoft.com/office/powerpoint/2010/main" val="1411801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53D90B2-CE17-44A8-9841-2F46B9F0B5F9}"/>
              </a:ext>
            </a:extLst>
          </p:cNvPr>
          <p:cNvPicPr>
            <a:picLocks noChangeAspect="1"/>
          </p:cNvPicPr>
          <p:nvPr/>
        </p:nvPicPr>
        <p:blipFill>
          <a:blip r:embed="rId2"/>
          <a:stretch>
            <a:fillRect/>
          </a:stretch>
        </p:blipFill>
        <p:spPr>
          <a:xfrm>
            <a:off x="990600" y="1600200"/>
            <a:ext cx="8034694" cy="3810000"/>
          </a:xfrm>
          <a:prstGeom prst="rect">
            <a:avLst/>
          </a:prstGeom>
        </p:spPr>
      </p:pic>
      <p:pic>
        <p:nvPicPr>
          <p:cNvPr id="10" name="Picture 9">
            <a:extLst>
              <a:ext uri="{FF2B5EF4-FFF2-40B4-BE49-F238E27FC236}">
                <a16:creationId xmlns:a16="http://schemas.microsoft.com/office/drawing/2014/main" id="{83BE5F9B-B7D8-4AA7-A356-E5AB5586ACDC}"/>
              </a:ext>
            </a:extLst>
          </p:cNvPr>
          <p:cNvPicPr>
            <a:picLocks noChangeAspect="1"/>
          </p:cNvPicPr>
          <p:nvPr/>
        </p:nvPicPr>
        <p:blipFill>
          <a:blip r:embed="rId3"/>
          <a:stretch>
            <a:fillRect/>
          </a:stretch>
        </p:blipFill>
        <p:spPr>
          <a:xfrm>
            <a:off x="3886200" y="5562600"/>
            <a:ext cx="1987399" cy="955964"/>
          </a:xfrm>
          <a:prstGeom prst="rect">
            <a:avLst/>
          </a:prstGeom>
        </p:spPr>
      </p:pic>
    </p:spTree>
    <p:extLst>
      <p:ext uri="{BB962C8B-B14F-4D97-AF65-F5344CB8AC3E}">
        <p14:creationId xmlns:p14="http://schemas.microsoft.com/office/powerpoint/2010/main" val="4318405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AAA8275-1496-4D67-88CE-B7014F5A942F}"/>
              </a:ext>
            </a:extLst>
          </p:cNvPr>
          <p:cNvPicPr>
            <a:picLocks noChangeAspect="1"/>
          </p:cNvPicPr>
          <p:nvPr/>
        </p:nvPicPr>
        <p:blipFill>
          <a:blip r:embed="rId2"/>
          <a:stretch>
            <a:fillRect/>
          </a:stretch>
        </p:blipFill>
        <p:spPr>
          <a:xfrm>
            <a:off x="1066800" y="1676400"/>
            <a:ext cx="7843598" cy="3276600"/>
          </a:xfrm>
          <a:prstGeom prst="rect">
            <a:avLst/>
          </a:prstGeom>
        </p:spPr>
      </p:pic>
      <p:pic>
        <p:nvPicPr>
          <p:cNvPr id="8" name="Picture 7">
            <a:extLst>
              <a:ext uri="{FF2B5EF4-FFF2-40B4-BE49-F238E27FC236}">
                <a16:creationId xmlns:a16="http://schemas.microsoft.com/office/drawing/2014/main" id="{135FBB65-13EE-40AA-85AF-49019A0BB5F8}"/>
              </a:ext>
            </a:extLst>
          </p:cNvPr>
          <p:cNvPicPr>
            <a:picLocks noChangeAspect="1"/>
          </p:cNvPicPr>
          <p:nvPr/>
        </p:nvPicPr>
        <p:blipFill>
          <a:blip r:embed="rId3"/>
          <a:stretch>
            <a:fillRect/>
          </a:stretch>
        </p:blipFill>
        <p:spPr>
          <a:xfrm>
            <a:off x="3962400" y="5105400"/>
            <a:ext cx="1750646" cy="1066800"/>
          </a:xfrm>
          <a:prstGeom prst="rect">
            <a:avLst/>
          </a:prstGeom>
        </p:spPr>
      </p:pic>
    </p:spTree>
    <p:extLst>
      <p:ext uri="{BB962C8B-B14F-4D97-AF65-F5344CB8AC3E}">
        <p14:creationId xmlns:p14="http://schemas.microsoft.com/office/powerpoint/2010/main" val="26930288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533400"/>
            <a:ext cx="5791200" cy="792088"/>
          </a:xfrm>
        </p:spPr>
        <p:txBody>
          <a:bodyPr>
            <a:normAutofit fontScale="90000"/>
          </a:bodyPr>
          <a:lstStyle/>
          <a:p>
            <a:r>
              <a:rPr lang="en-US" dirty="0"/>
              <a:t>Requirement Gathering Techniques</a:t>
            </a:r>
          </a:p>
        </p:txBody>
      </p:sp>
      <p:sp>
        <p:nvSpPr>
          <p:cNvPr id="7" name="TextBox 6">
            <a:extLst>
              <a:ext uri="{FF2B5EF4-FFF2-40B4-BE49-F238E27FC236}">
                <a16:creationId xmlns:a16="http://schemas.microsoft.com/office/drawing/2014/main" id="{D6FE94BF-79AE-4F9F-8E59-A9D4E139C3B2}"/>
              </a:ext>
            </a:extLst>
          </p:cNvPr>
          <p:cNvSpPr txBox="1"/>
          <p:nvPr/>
        </p:nvSpPr>
        <p:spPr>
          <a:xfrm>
            <a:off x="295382" y="6096000"/>
            <a:ext cx="8839200" cy="646331"/>
          </a:xfrm>
          <a:prstGeom prst="rect">
            <a:avLst/>
          </a:prstGeom>
          <a:noFill/>
        </p:spPr>
        <p:txBody>
          <a:bodyPr wrap="square" rtlCol="0">
            <a:spAutoFit/>
          </a:bodyPr>
          <a:lstStyle/>
          <a:p>
            <a:r>
              <a:rPr lang="en-US" dirty="0">
                <a:solidFill>
                  <a:schemeClr val="tx1">
                    <a:lumMod val="65000"/>
                    <a:lumOff val="35000"/>
                  </a:schemeClr>
                </a:solidFill>
              </a:rPr>
              <a:t>A. Dennis et al.,(2015). Systems Analysis and Design An Object-Oriented Approach with UML, 5th ed. ISBN: 978-1-118-80467-4</a:t>
            </a:r>
          </a:p>
        </p:txBody>
      </p:sp>
      <p:sp>
        <p:nvSpPr>
          <p:cNvPr id="9" name="TextBox 8">
            <a:extLst>
              <a:ext uri="{FF2B5EF4-FFF2-40B4-BE49-F238E27FC236}">
                <a16:creationId xmlns:a16="http://schemas.microsoft.com/office/drawing/2014/main" id="{2559D4CA-B390-4FFC-8B98-B9E9B7F60C10}"/>
              </a:ext>
            </a:extLst>
          </p:cNvPr>
          <p:cNvSpPr txBox="1"/>
          <p:nvPr/>
        </p:nvSpPr>
        <p:spPr>
          <a:xfrm>
            <a:off x="1524000" y="1676400"/>
            <a:ext cx="5867400" cy="3293209"/>
          </a:xfrm>
          <a:prstGeom prst="rect">
            <a:avLst/>
          </a:prstGeom>
          <a:noFill/>
        </p:spPr>
        <p:txBody>
          <a:bodyPr wrap="square">
            <a:spAutoFit/>
          </a:bodyPr>
          <a:lstStyle/>
          <a:p>
            <a:pPr marL="285750" indent="-285750">
              <a:buFont typeface="Arial" panose="020B0604020202020204" pitchFamily="34" charset="0"/>
              <a:buChar char="•"/>
            </a:pPr>
            <a:r>
              <a:rPr lang="en-US" sz="3200" dirty="0"/>
              <a:t>Questionnaire</a:t>
            </a:r>
          </a:p>
          <a:p>
            <a:pPr marL="800100" lvl="1" indent="-342900">
              <a:buAutoNum type="arabicPeriod"/>
            </a:pPr>
            <a:r>
              <a:rPr lang="en-US" sz="2800" i="0" u="none" strike="noStrike" baseline="0" dirty="0">
                <a:solidFill>
                  <a:srgbClr val="231F20"/>
                </a:solidFill>
                <a:latin typeface="OptimaLTStd-Bold"/>
              </a:rPr>
              <a:t>Select participants</a:t>
            </a:r>
          </a:p>
          <a:p>
            <a:pPr marL="800100" lvl="1" indent="-342900">
              <a:buAutoNum type="arabicPeriod"/>
            </a:pPr>
            <a:r>
              <a:rPr lang="en-US" sz="2800" dirty="0"/>
              <a:t>Design questionnaire</a:t>
            </a:r>
          </a:p>
          <a:p>
            <a:pPr marL="800100" lvl="1" indent="-342900">
              <a:buAutoNum type="arabicPeriod"/>
            </a:pPr>
            <a:r>
              <a:rPr lang="en-US" sz="2800" dirty="0"/>
              <a:t>Administering the Questionnaire</a:t>
            </a:r>
          </a:p>
          <a:p>
            <a:pPr marL="800100" lvl="1" indent="-342900">
              <a:buAutoNum type="arabicPeriod"/>
            </a:pPr>
            <a:r>
              <a:rPr lang="en-US" sz="2800" dirty="0"/>
              <a:t>Questionnaire Follow-up</a:t>
            </a:r>
          </a:p>
          <a:p>
            <a:pPr lvl="1"/>
            <a:endParaRPr lang="en-US" sz="3200" dirty="0"/>
          </a:p>
          <a:p>
            <a:r>
              <a:rPr lang="en-US" sz="3200" dirty="0"/>
              <a:t>	</a:t>
            </a:r>
          </a:p>
        </p:txBody>
      </p:sp>
    </p:spTree>
    <p:extLst>
      <p:ext uri="{BB962C8B-B14F-4D97-AF65-F5344CB8AC3E}">
        <p14:creationId xmlns:p14="http://schemas.microsoft.com/office/powerpoint/2010/main" val="26511085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7">
            <a:extLst>
              <a:ext uri="{FF2B5EF4-FFF2-40B4-BE49-F238E27FC236}">
                <a16:creationId xmlns:a16="http://schemas.microsoft.com/office/drawing/2014/main" id="{7A04F07B-75FA-4249-A020-F9F65C0224CC}"/>
              </a:ext>
            </a:extLst>
          </p:cNvPr>
          <p:cNvSpPr txBox="1">
            <a:spLocks noChangeArrowheads="1"/>
          </p:cNvSpPr>
          <p:nvPr/>
        </p:nvSpPr>
        <p:spPr bwMode="auto">
          <a:xfrm>
            <a:off x="1214437" y="6299200"/>
            <a:ext cx="7543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defTabSz="520700" rtl="0" eaLnBrk="0" fontAlgn="base" hangingPunct="0">
              <a:spcBef>
                <a:spcPct val="0"/>
              </a:spcBef>
              <a:spcAft>
                <a:spcPct val="0"/>
              </a:spcAft>
              <a:defRPr sz="2100" kern="1200">
                <a:solidFill>
                  <a:schemeClr val="tx1"/>
                </a:solidFill>
                <a:latin typeface="Calibri" panose="020F0502020204030204" pitchFamily="34" charset="0"/>
                <a:ea typeface="ＭＳ Ｐゴシック" panose="020B0600070205080204" pitchFamily="34" charset="-128"/>
                <a:cs typeface="+mn-cs"/>
              </a:defRPr>
            </a:lvl1pPr>
            <a:lvl2pPr marL="520700" indent="-63500" algn="l" defTabSz="520700" rtl="0" eaLnBrk="0" fontAlgn="base" hangingPunct="0">
              <a:spcBef>
                <a:spcPct val="0"/>
              </a:spcBef>
              <a:spcAft>
                <a:spcPct val="0"/>
              </a:spcAft>
              <a:defRPr sz="2100" kern="1200">
                <a:solidFill>
                  <a:schemeClr val="tx1"/>
                </a:solidFill>
                <a:latin typeface="Calibri" panose="020F0502020204030204" pitchFamily="34" charset="0"/>
                <a:ea typeface="ＭＳ Ｐゴシック" panose="020B0600070205080204" pitchFamily="34" charset="-128"/>
                <a:cs typeface="+mn-cs"/>
              </a:defRPr>
            </a:lvl2pPr>
            <a:lvl3pPr marL="1041400" indent="-127000" algn="l" defTabSz="520700" rtl="0" eaLnBrk="0" fontAlgn="base" hangingPunct="0">
              <a:spcBef>
                <a:spcPct val="0"/>
              </a:spcBef>
              <a:spcAft>
                <a:spcPct val="0"/>
              </a:spcAft>
              <a:defRPr sz="2100" kern="1200">
                <a:solidFill>
                  <a:schemeClr val="tx1"/>
                </a:solidFill>
                <a:latin typeface="Calibri" panose="020F0502020204030204" pitchFamily="34" charset="0"/>
                <a:ea typeface="ＭＳ Ｐゴシック" panose="020B0600070205080204" pitchFamily="34" charset="-128"/>
                <a:cs typeface="+mn-cs"/>
              </a:defRPr>
            </a:lvl3pPr>
            <a:lvl4pPr marL="1563688" indent="-192088" algn="l" defTabSz="520700" rtl="0" eaLnBrk="0" fontAlgn="base" hangingPunct="0">
              <a:spcBef>
                <a:spcPct val="0"/>
              </a:spcBef>
              <a:spcAft>
                <a:spcPct val="0"/>
              </a:spcAft>
              <a:defRPr sz="2100" kern="1200">
                <a:solidFill>
                  <a:schemeClr val="tx1"/>
                </a:solidFill>
                <a:latin typeface="Calibri" panose="020F0502020204030204" pitchFamily="34" charset="0"/>
                <a:ea typeface="ＭＳ Ｐゴシック" panose="020B0600070205080204" pitchFamily="34" charset="-128"/>
                <a:cs typeface="+mn-cs"/>
              </a:defRPr>
            </a:lvl4pPr>
            <a:lvl5pPr marL="2084388" indent="-255588" algn="l" defTabSz="520700" rtl="0" eaLnBrk="0" fontAlgn="base" hangingPunct="0">
              <a:spcBef>
                <a:spcPct val="0"/>
              </a:spcBef>
              <a:spcAft>
                <a:spcPct val="0"/>
              </a:spcAft>
              <a:defRPr sz="2100"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sz="2100"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sz="2100"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sz="2100"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sz="2100" kern="1200">
                <a:solidFill>
                  <a:schemeClr val="tx1"/>
                </a:solidFill>
                <a:latin typeface="Calibri" panose="020F0502020204030204" pitchFamily="34" charset="0"/>
                <a:ea typeface="ＭＳ Ｐゴシック" panose="020B0600070205080204" pitchFamily="34" charset="-128"/>
                <a:cs typeface="+mn-cs"/>
              </a:defRPr>
            </a:lvl9pPr>
          </a:lstStyle>
          <a:p>
            <a:r>
              <a:rPr lang="en-US" altLang="en-US" sz="2400">
                <a:latin typeface="SabonLTStd-Roman"/>
              </a:rPr>
              <a:t>Questionnaire is technique for collecting data and opinions</a:t>
            </a:r>
            <a:endParaRPr lang="en-US" altLang="en-US"/>
          </a:p>
        </p:txBody>
      </p:sp>
      <p:pic>
        <p:nvPicPr>
          <p:cNvPr id="6" name="Picture 5">
            <a:extLst>
              <a:ext uri="{FF2B5EF4-FFF2-40B4-BE49-F238E27FC236}">
                <a16:creationId xmlns:a16="http://schemas.microsoft.com/office/drawing/2014/main" id="{3D33DDF1-1B85-4953-ACE6-24599996A1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447800"/>
            <a:ext cx="6010275"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72286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7">
            <a:extLst>
              <a:ext uri="{FF2B5EF4-FFF2-40B4-BE49-F238E27FC236}">
                <a16:creationId xmlns:a16="http://schemas.microsoft.com/office/drawing/2014/main" id="{B42E31C7-8845-4B22-8638-4BAACCEF347E}"/>
              </a:ext>
            </a:extLst>
          </p:cNvPr>
          <p:cNvSpPr txBox="1">
            <a:spLocks noChangeArrowheads="1"/>
          </p:cNvSpPr>
          <p:nvPr/>
        </p:nvSpPr>
        <p:spPr bwMode="auto">
          <a:xfrm>
            <a:off x="3362325" y="6375255"/>
            <a:ext cx="27860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defTabSz="520700" rtl="0" eaLnBrk="0" fontAlgn="base" hangingPunct="0">
              <a:spcBef>
                <a:spcPct val="0"/>
              </a:spcBef>
              <a:spcAft>
                <a:spcPct val="0"/>
              </a:spcAft>
              <a:defRPr sz="2100" kern="1200">
                <a:solidFill>
                  <a:schemeClr val="tx1"/>
                </a:solidFill>
                <a:latin typeface="Calibri" panose="020F0502020204030204" pitchFamily="34" charset="0"/>
                <a:ea typeface="ＭＳ Ｐゴシック" panose="020B0600070205080204" pitchFamily="34" charset="-128"/>
                <a:cs typeface="+mn-cs"/>
              </a:defRPr>
            </a:lvl1pPr>
            <a:lvl2pPr marL="520700" indent="-63500" algn="l" defTabSz="520700" rtl="0" eaLnBrk="0" fontAlgn="base" hangingPunct="0">
              <a:spcBef>
                <a:spcPct val="0"/>
              </a:spcBef>
              <a:spcAft>
                <a:spcPct val="0"/>
              </a:spcAft>
              <a:defRPr sz="2100" kern="1200">
                <a:solidFill>
                  <a:schemeClr val="tx1"/>
                </a:solidFill>
                <a:latin typeface="Calibri" panose="020F0502020204030204" pitchFamily="34" charset="0"/>
                <a:ea typeface="ＭＳ Ｐゴシック" panose="020B0600070205080204" pitchFamily="34" charset="-128"/>
                <a:cs typeface="+mn-cs"/>
              </a:defRPr>
            </a:lvl2pPr>
            <a:lvl3pPr marL="1041400" indent="-127000" algn="l" defTabSz="520700" rtl="0" eaLnBrk="0" fontAlgn="base" hangingPunct="0">
              <a:spcBef>
                <a:spcPct val="0"/>
              </a:spcBef>
              <a:spcAft>
                <a:spcPct val="0"/>
              </a:spcAft>
              <a:defRPr sz="2100" kern="1200">
                <a:solidFill>
                  <a:schemeClr val="tx1"/>
                </a:solidFill>
                <a:latin typeface="Calibri" panose="020F0502020204030204" pitchFamily="34" charset="0"/>
                <a:ea typeface="ＭＳ Ｐゴシック" panose="020B0600070205080204" pitchFamily="34" charset="-128"/>
                <a:cs typeface="+mn-cs"/>
              </a:defRPr>
            </a:lvl3pPr>
            <a:lvl4pPr marL="1563688" indent="-192088" algn="l" defTabSz="520700" rtl="0" eaLnBrk="0" fontAlgn="base" hangingPunct="0">
              <a:spcBef>
                <a:spcPct val="0"/>
              </a:spcBef>
              <a:spcAft>
                <a:spcPct val="0"/>
              </a:spcAft>
              <a:defRPr sz="2100" kern="1200">
                <a:solidFill>
                  <a:schemeClr val="tx1"/>
                </a:solidFill>
                <a:latin typeface="Calibri" panose="020F0502020204030204" pitchFamily="34" charset="0"/>
                <a:ea typeface="ＭＳ Ｐゴシック" panose="020B0600070205080204" pitchFamily="34" charset="-128"/>
                <a:cs typeface="+mn-cs"/>
              </a:defRPr>
            </a:lvl4pPr>
            <a:lvl5pPr marL="2084388" indent="-255588" algn="l" defTabSz="520700" rtl="0" eaLnBrk="0" fontAlgn="base" hangingPunct="0">
              <a:spcBef>
                <a:spcPct val="0"/>
              </a:spcBef>
              <a:spcAft>
                <a:spcPct val="0"/>
              </a:spcAft>
              <a:defRPr sz="2100"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sz="2100"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sz="2100"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sz="2100"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sz="2100" kern="1200">
                <a:solidFill>
                  <a:schemeClr val="tx1"/>
                </a:solidFill>
                <a:latin typeface="Calibri" panose="020F0502020204030204" pitchFamily="34" charset="0"/>
                <a:ea typeface="ＭＳ Ｐゴシック" panose="020B0600070205080204" pitchFamily="34" charset="-128"/>
                <a:cs typeface="+mn-cs"/>
              </a:defRPr>
            </a:lvl9pPr>
          </a:lstStyle>
          <a:p>
            <a:pPr algn="ctr"/>
            <a:r>
              <a:rPr lang="en-US" altLang="en-US" sz="2400">
                <a:latin typeface="SabonLTStd-Roman"/>
              </a:rPr>
              <a:t>Data Scale</a:t>
            </a:r>
            <a:endParaRPr lang="en-US" altLang="en-US"/>
          </a:p>
        </p:txBody>
      </p:sp>
      <p:pic>
        <p:nvPicPr>
          <p:cNvPr id="6" name="Picture 5">
            <a:extLst>
              <a:ext uri="{FF2B5EF4-FFF2-40B4-BE49-F238E27FC236}">
                <a16:creationId xmlns:a16="http://schemas.microsoft.com/office/drawing/2014/main" id="{0218A04B-A61F-4223-90B9-B3C0C71712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1" y="1447800"/>
            <a:ext cx="6941628" cy="4965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43945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533400"/>
            <a:ext cx="5791200" cy="792088"/>
          </a:xfrm>
        </p:spPr>
        <p:txBody>
          <a:bodyPr>
            <a:normAutofit fontScale="90000"/>
          </a:bodyPr>
          <a:lstStyle/>
          <a:p>
            <a:r>
              <a:rPr lang="en-US" dirty="0"/>
              <a:t>Requirement Gathering Techniques</a:t>
            </a:r>
          </a:p>
        </p:txBody>
      </p:sp>
      <p:sp>
        <p:nvSpPr>
          <p:cNvPr id="7" name="TextBox 6">
            <a:extLst>
              <a:ext uri="{FF2B5EF4-FFF2-40B4-BE49-F238E27FC236}">
                <a16:creationId xmlns:a16="http://schemas.microsoft.com/office/drawing/2014/main" id="{D6FE94BF-79AE-4F9F-8E59-A9D4E139C3B2}"/>
              </a:ext>
            </a:extLst>
          </p:cNvPr>
          <p:cNvSpPr txBox="1"/>
          <p:nvPr/>
        </p:nvSpPr>
        <p:spPr>
          <a:xfrm>
            <a:off x="295382" y="6096000"/>
            <a:ext cx="8839200" cy="646331"/>
          </a:xfrm>
          <a:prstGeom prst="rect">
            <a:avLst/>
          </a:prstGeom>
          <a:noFill/>
        </p:spPr>
        <p:txBody>
          <a:bodyPr wrap="square" rtlCol="0">
            <a:spAutoFit/>
          </a:bodyPr>
          <a:lstStyle/>
          <a:p>
            <a:r>
              <a:rPr lang="en-US" dirty="0">
                <a:solidFill>
                  <a:schemeClr val="tx1">
                    <a:lumMod val="65000"/>
                    <a:lumOff val="35000"/>
                  </a:schemeClr>
                </a:solidFill>
              </a:rPr>
              <a:t>A. Dennis et al.,(2015). Systems Analysis and Design An Object-Oriented Approach with UML, 5th ed. ISBN: 978-1-118-80467-4</a:t>
            </a:r>
          </a:p>
        </p:txBody>
      </p:sp>
      <p:sp>
        <p:nvSpPr>
          <p:cNvPr id="9" name="TextBox 8">
            <a:extLst>
              <a:ext uri="{FF2B5EF4-FFF2-40B4-BE49-F238E27FC236}">
                <a16:creationId xmlns:a16="http://schemas.microsoft.com/office/drawing/2014/main" id="{2559D4CA-B390-4FFC-8B98-B9E9B7F60C10}"/>
              </a:ext>
            </a:extLst>
          </p:cNvPr>
          <p:cNvSpPr txBox="1"/>
          <p:nvPr/>
        </p:nvSpPr>
        <p:spPr>
          <a:xfrm>
            <a:off x="1524000" y="1676400"/>
            <a:ext cx="4602822" cy="1200329"/>
          </a:xfrm>
          <a:prstGeom prst="rect">
            <a:avLst/>
          </a:prstGeom>
          <a:noFill/>
        </p:spPr>
        <p:txBody>
          <a:bodyPr wrap="square">
            <a:spAutoFit/>
          </a:bodyPr>
          <a:lstStyle/>
          <a:p>
            <a:pPr marL="285750" indent="-285750">
              <a:buFont typeface="Arial" panose="020B0604020202020204" pitchFamily="34" charset="0"/>
              <a:buChar char="•"/>
            </a:pPr>
            <a:r>
              <a:rPr lang="en-US" sz="2400" dirty="0"/>
              <a:t>Document Analysis</a:t>
            </a:r>
          </a:p>
          <a:p>
            <a:pPr lvl="1"/>
            <a:endParaRPr lang="en-US" sz="2400" dirty="0"/>
          </a:p>
          <a:p>
            <a:r>
              <a:rPr lang="en-US" sz="2400" dirty="0"/>
              <a:t>	</a:t>
            </a:r>
          </a:p>
        </p:txBody>
      </p:sp>
      <p:pic>
        <p:nvPicPr>
          <p:cNvPr id="4" name="Picture 3">
            <a:extLst>
              <a:ext uri="{FF2B5EF4-FFF2-40B4-BE49-F238E27FC236}">
                <a16:creationId xmlns:a16="http://schemas.microsoft.com/office/drawing/2014/main" id="{2C04B3FD-A9D6-4990-9144-D66DDA39BE56}"/>
              </a:ext>
            </a:extLst>
          </p:cNvPr>
          <p:cNvPicPr>
            <a:picLocks noChangeAspect="1"/>
          </p:cNvPicPr>
          <p:nvPr/>
        </p:nvPicPr>
        <p:blipFill>
          <a:blip r:embed="rId2"/>
          <a:stretch>
            <a:fillRect/>
          </a:stretch>
        </p:blipFill>
        <p:spPr>
          <a:xfrm>
            <a:off x="1828800" y="2131868"/>
            <a:ext cx="6040558" cy="3950277"/>
          </a:xfrm>
          <a:prstGeom prst="rect">
            <a:avLst/>
          </a:prstGeom>
        </p:spPr>
      </p:pic>
    </p:spTree>
    <p:extLst>
      <p:ext uri="{BB962C8B-B14F-4D97-AF65-F5344CB8AC3E}">
        <p14:creationId xmlns:p14="http://schemas.microsoft.com/office/powerpoint/2010/main" val="17661129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533400"/>
            <a:ext cx="5791200" cy="792088"/>
          </a:xfrm>
        </p:spPr>
        <p:txBody>
          <a:bodyPr>
            <a:normAutofit fontScale="90000"/>
          </a:bodyPr>
          <a:lstStyle/>
          <a:p>
            <a:r>
              <a:rPr lang="en-US" dirty="0"/>
              <a:t>Requirement Gathering Techniques</a:t>
            </a:r>
          </a:p>
        </p:txBody>
      </p:sp>
      <p:sp>
        <p:nvSpPr>
          <p:cNvPr id="7" name="TextBox 6">
            <a:extLst>
              <a:ext uri="{FF2B5EF4-FFF2-40B4-BE49-F238E27FC236}">
                <a16:creationId xmlns:a16="http://schemas.microsoft.com/office/drawing/2014/main" id="{D6FE94BF-79AE-4F9F-8E59-A9D4E139C3B2}"/>
              </a:ext>
            </a:extLst>
          </p:cNvPr>
          <p:cNvSpPr txBox="1"/>
          <p:nvPr/>
        </p:nvSpPr>
        <p:spPr>
          <a:xfrm>
            <a:off x="295382" y="6096000"/>
            <a:ext cx="8839200" cy="646331"/>
          </a:xfrm>
          <a:prstGeom prst="rect">
            <a:avLst/>
          </a:prstGeom>
          <a:noFill/>
        </p:spPr>
        <p:txBody>
          <a:bodyPr wrap="square" rtlCol="0">
            <a:spAutoFit/>
          </a:bodyPr>
          <a:lstStyle/>
          <a:p>
            <a:r>
              <a:rPr lang="en-US" dirty="0">
                <a:solidFill>
                  <a:schemeClr val="tx1">
                    <a:lumMod val="65000"/>
                    <a:lumOff val="35000"/>
                  </a:schemeClr>
                </a:solidFill>
              </a:rPr>
              <a:t>A. Dennis et al.,(2015). Systems Analysis and Design An Object-Oriented Approach with UML, 5th ed. ISBN: 978-1-118-80467-4</a:t>
            </a:r>
          </a:p>
        </p:txBody>
      </p:sp>
      <p:sp>
        <p:nvSpPr>
          <p:cNvPr id="9" name="TextBox 8">
            <a:extLst>
              <a:ext uri="{FF2B5EF4-FFF2-40B4-BE49-F238E27FC236}">
                <a16:creationId xmlns:a16="http://schemas.microsoft.com/office/drawing/2014/main" id="{2559D4CA-B390-4FFC-8B98-B9E9B7F60C10}"/>
              </a:ext>
            </a:extLst>
          </p:cNvPr>
          <p:cNvSpPr txBox="1"/>
          <p:nvPr/>
        </p:nvSpPr>
        <p:spPr>
          <a:xfrm>
            <a:off x="1524000" y="1676400"/>
            <a:ext cx="4602822" cy="1200329"/>
          </a:xfrm>
          <a:prstGeom prst="rect">
            <a:avLst/>
          </a:prstGeom>
          <a:noFill/>
        </p:spPr>
        <p:txBody>
          <a:bodyPr wrap="square">
            <a:spAutoFit/>
          </a:bodyPr>
          <a:lstStyle/>
          <a:p>
            <a:pPr marL="285750" indent="-285750">
              <a:buFont typeface="Arial" panose="020B0604020202020204" pitchFamily="34" charset="0"/>
              <a:buChar char="•"/>
            </a:pPr>
            <a:r>
              <a:rPr lang="en-US" sz="2400" dirty="0"/>
              <a:t>Document Analysis</a:t>
            </a:r>
          </a:p>
          <a:p>
            <a:pPr lvl="1"/>
            <a:endParaRPr lang="en-US" sz="2400" dirty="0"/>
          </a:p>
          <a:p>
            <a:r>
              <a:rPr lang="en-US" sz="2400" dirty="0"/>
              <a:t>	</a:t>
            </a:r>
          </a:p>
        </p:txBody>
      </p:sp>
      <p:pic>
        <p:nvPicPr>
          <p:cNvPr id="5" name="Picture 4">
            <a:extLst>
              <a:ext uri="{FF2B5EF4-FFF2-40B4-BE49-F238E27FC236}">
                <a16:creationId xmlns:a16="http://schemas.microsoft.com/office/drawing/2014/main" id="{298F61E9-51B3-4132-854F-BF9D37FB1B66}"/>
              </a:ext>
            </a:extLst>
          </p:cNvPr>
          <p:cNvPicPr>
            <a:picLocks noChangeAspect="1"/>
          </p:cNvPicPr>
          <p:nvPr/>
        </p:nvPicPr>
        <p:blipFill>
          <a:blip r:embed="rId2"/>
          <a:stretch>
            <a:fillRect/>
          </a:stretch>
        </p:blipFill>
        <p:spPr>
          <a:xfrm>
            <a:off x="1752600" y="2096893"/>
            <a:ext cx="6380018" cy="3999107"/>
          </a:xfrm>
          <a:prstGeom prst="rect">
            <a:avLst/>
          </a:prstGeom>
        </p:spPr>
      </p:pic>
    </p:spTree>
    <p:extLst>
      <p:ext uri="{BB962C8B-B14F-4D97-AF65-F5344CB8AC3E}">
        <p14:creationId xmlns:p14="http://schemas.microsoft.com/office/powerpoint/2010/main" val="3990985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533400"/>
            <a:ext cx="5791200" cy="792088"/>
          </a:xfrm>
        </p:spPr>
        <p:txBody>
          <a:bodyPr>
            <a:normAutofit fontScale="90000"/>
          </a:bodyPr>
          <a:lstStyle/>
          <a:p>
            <a:r>
              <a:rPr lang="en-US" dirty="0"/>
              <a:t>Requirement Gathering Techniques</a:t>
            </a:r>
          </a:p>
        </p:txBody>
      </p:sp>
      <p:sp>
        <p:nvSpPr>
          <p:cNvPr id="7" name="TextBox 6">
            <a:extLst>
              <a:ext uri="{FF2B5EF4-FFF2-40B4-BE49-F238E27FC236}">
                <a16:creationId xmlns:a16="http://schemas.microsoft.com/office/drawing/2014/main" id="{D6FE94BF-79AE-4F9F-8E59-A9D4E139C3B2}"/>
              </a:ext>
            </a:extLst>
          </p:cNvPr>
          <p:cNvSpPr txBox="1"/>
          <p:nvPr/>
        </p:nvSpPr>
        <p:spPr>
          <a:xfrm>
            <a:off x="295382" y="6096000"/>
            <a:ext cx="8839200" cy="646331"/>
          </a:xfrm>
          <a:prstGeom prst="rect">
            <a:avLst/>
          </a:prstGeom>
          <a:noFill/>
        </p:spPr>
        <p:txBody>
          <a:bodyPr wrap="square" rtlCol="0">
            <a:spAutoFit/>
          </a:bodyPr>
          <a:lstStyle/>
          <a:p>
            <a:r>
              <a:rPr lang="en-US" dirty="0">
                <a:solidFill>
                  <a:schemeClr val="tx1">
                    <a:lumMod val="65000"/>
                    <a:lumOff val="35000"/>
                  </a:schemeClr>
                </a:solidFill>
              </a:rPr>
              <a:t>A. Dennis et al.,(2015). Systems Analysis and Design An Object-Oriented Approach with UML, 5th ed. ISBN: 978-1-118-80467-4</a:t>
            </a:r>
          </a:p>
        </p:txBody>
      </p:sp>
      <p:sp>
        <p:nvSpPr>
          <p:cNvPr id="9" name="TextBox 8">
            <a:extLst>
              <a:ext uri="{FF2B5EF4-FFF2-40B4-BE49-F238E27FC236}">
                <a16:creationId xmlns:a16="http://schemas.microsoft.com/office/drawing/2014/main" id="{2559D4CA-B390-4FFC-8B98-B9E9B7F60C10}"/>
              </a:ext>
            </a:extLst>
          </p:cNvPr>
          <p:cNvSpPr txBox="1"/>
          <p:nvPr/>
        </p:nvSpPr>
        <p:spPr>
          <a:xfrm>
            <a:off x="1524000" y="1676400"/>
            <a:ext cx="6934200" cy="3539430"/>
          </a:xfrm>
          <a:prstGeom prst="rect">
            <a:avLst/>
          </a:prstGeom>
          <a:noFill/>
        </p:spPr>
        <p:txBody>
          <a:bodyPr wrap="square">
            <a:spAutoFit/>
          </a:bodyPr>
          <a:lstStyle/>
          <a:p>
            <a:pPr marL="285750" indent="-285750">
              <a:buFont typeface="Arial" panose="020B0604020202020204" pitchFamily="34" charset="0"/>
              <a:buChar char="•"/>
            </a:pPr>
            <a:r>
              <a:rPr lang="en-US" sz="2800" dirty="0"/>
              <a:t>Observation</a:t>
            </a:r>
          </a:p>
          <a:p>
            <a:pPr marL="742950" lvl="1" indent="-285750">
              <a:buFont typeface="Arial" panose="020B0604020202020204" pitchFamily="34" charset="0"/>
              <a:buChar char="•"/>
            </a:pPr>
            <a:r>
              <a:rPr lang="en-US" sz="2800" dirty="0"/>
              <a:t>The act of watching processes being performed, is a powerful tool for gathering information about the as-is system</a:t>
            </a:r>
          </a:p>
          <a:p>
            <a:pPr marL="742950" lvl="1" indent="-285750">
              <a:buFont typeface="Arial" panose="020B0604020202020204" pitchFamily="34" charset="0"/>
              <a:buChar char="•"/>
            </a:pPr>
            <a:r>
              <a:rPr lang="en-US" sz="2800" dirty="0"/>
              <a:t>Enables the analyst to see the reality of a situation</a:t>
            </a:r>
          </a:p>
          <a:p>
            <a:r>
              <a:rPr lang="en-US" sz="2800" dirty="0"/>
              <a:t>	</a:t>
            </a:r>
          </a:p>
        </p:txBody>
      </p:sp>
    </p:spTree>
    <p:extLst>
      <p:ext uri="{BB962C8B-B14F-4D97-AF65-F5344CB8AC3E}">
        <p14:creationId xmlns:p14="http://schemas.microsoft.com/office/powerpoint/2010/main" val="59951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828800"/>
            <a:ext cx="7453064" cy="4492352"/>
          </a:xfrm>
        </p:spPr>
        <p:txBody>
          <a:bodyPr>
            <a:normAutofit/>
          </a:bodyPr>
          <a:lstStyle/>
          <a:p>
            <a:pPr algn="ctr"/>
            <a:br>
              <a:rPr lang="en-US" sz="2400" dirty="0"/>
            </a:br>
            <a:r>
              <a:rPr lang="en-US" sz="2400" dirty="0"/>
              <a:t>These slides have been adapted from:</a:t>
            </a:r>
            <a:br>
              <a:rPr lang="en-US" sz="2400" dirty="0"/>
            </a:br>
            <a:br>
              <a:rPr lang="en-US" sz="2400" dirty="0"/>
            </a:br>
            <a:r>
              <a:rPr lang="sv-SE" sz="2400" dirty="0"/>
              <a:t>Alan Dennis, Barbara Haley Wixom, David Tegarden (2015).</a:t>
            </a:r>
            <a:r>
              <a:rPr lang="en-US" sz="2400" dirty="0"/>
              <a:t> Systems Analysis and Design_ An Object-Oriented Approach with UML, 5</a:t>
            </a:r>
            <a:r>
              <a:rPr lang="en-US" sz="2400" baseline="30000" dirty="0"/>
              <a:t>th</a:t>
            </a:r>
            <a:r>
              <a:rPr lang="en-US" sz="2400" dirty="0"/>
              <a:t> ed.</a:t>
            </a:r>
            <a:br>
              <a:rPr lang="id-ID" sz="2400" baseline="30000" dirty="0"/>
            </a:br>
            <a:r>
              <a:rPr lang="en-US" sz="2400" dirty="0"/>
              <a:t>ISBN: </a:t>
            </a:r>
            <a:r>
              <a:rPr lang="id-ID" sz="2400" dirty="0"/>
              <a:t>978-1-118-80467-4</a:t>
            </a:r>
            <a:br>
              <a:rPr lang="id-ID" sz="2400" dirty="0"/>
            </a:br>
            <a:br>
              <a:rPr lang="en-US" sz="2400" dirty="0"/>
            </a:br>
            <a:br>
              <a:rPr lang="en-US" sz="2400" dirty="0"/>
            </a:br>
            <a:r>
              <a:rPr lang="en-US" sz="2400" dirty="0"/>
              <a:t>Chapter 3</a:t>
            </a:r>
            <a:br>
              <a:rPr lang="en-US" sz="2400" dirty="0"/>
            </a:br>
            <a:endParaRPr lang="id-ID" dirty="0"/>
          </a:p>
        </p:txBody>
      </p:sp>
      <p:sp>
        <p:nvSpPr>
          <p:cNvPr id="5" name="TextBox 4"/>
          <p:cNvSpPr txBox="1"/>
          <p:nvPr/>
        </p:nvSpPr>
        <p:spPr>
          <a:xfrm>
            <a:off x="3048000" y="816114"/>
            <a:ext cx="4169668" cy="707886"/>
          </a:xfrm>
          <a:prstGeom prst="rect">
            <a:avLst/>
          </a:prstGeom>
          <a:noFill/>
        </p:spPr>
        <p:txBody>
          <a:bodyPr wrap="none" rtlCol="0">
            <a:spAutoFit/>
          </a:bodyPr>
          <a:lstStyle/>
          <a:p>
            <a:r>
              <a:rPr lang="en-US" sz="4000" b="1" dirty="0"/>
              <a:t>Acknowledgement</a:t>
            </a:r>
          </a:p>
        </p:txBody>
      </p:sp>
    </p:spTree>
    <p:extLst>
      <p:ext uri="{BB962C8B-B14F-4D97-AF65-F5344CB8AC3E}">
        <p14:creationId xmlns:p14="http://schemas.microsoft.com/office/powerpoint/2010/main" val="9949088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7">
            <a:extLst>
              <a:ext uri="{FF2B5EF4-FFF2-40B4-BE49-F238E27FC236}">
                <a16:creationId xmlns:a16="http://schemas.microsoft.com/office/drawing/2014/main" id="{0D7E721E-C79B-4926-A76A-77F3E1A7E684}"/>
              </a:ext>
            </a:extLst>
          </p:cNvPr>
          <p:cNvSpPr txBox="1">
            <a:spLocks noChangeArrowheads="1"/>
          </p:cNvSpPr>
          <p:nvPr/>
        </p:nvSpPr>
        <p:spPr bwMode="auto">
          <a:xfrm>
            <a:off x="2219325" y="6167438"/>
            <a:ext cx="4705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defTabSz="520700" rtl="0" eaLnBrk="0" fontAlgn="base" hangingPunct="0">
              <a:spcBef>
                <a:spcPct val="0"/>
              </a:spcBef>
              <a:spcAft>
                <a:spcPct val="0"/>
              </a:spcAft>
              <a:defRPr sz="2100" kern="1200">
                <a:solidFill>
                  <a:schemeClr val="tx1"/>
                </a:solidFill>
                <a:latin typeface="Calibri" panose="020F0502020204030204" pitchFamily="34" charset="0"/>
                <a:ea typeface="ＭＳ Ｐゴシック" panose="020B0600070205080204" pitchFamily="34" charset="-128"/>
                <a:cs typeface="+mn-cs"/>
              </a:defRPr>
            </a:lvl1pPr>
            <a:lvl2pPr marL="520700" indent="-63500" algn="l" defTabSz="520700" rtl="0" eaLnBrk="0" fontAlgn="base" hangingPunct="0">
              <a:spcBef>
                <a:spcPct val="0"/>
              </a:spcBef>
              <a:spcAft>
                <a:spcPct val="0"/>
              </a:spcAft>
              <a:defRPr sz="2100" kern="1200">
                <a:solidFill>
                  <a:schemeClr val="tx1"/>
                </a:solidFill>
                <a:latin typeface="Calibri" panose="020F0502020204030204" pitchFamily="34" charset="0"/>
                <a:ea typeface="ＭＳ Ｐゴシック" panose="020B0600070205080204" pitchFamily="34" charset="-128"/>
                <a:cs typeface="+mn-cs"/>
              </a:defRPr>
            </a:lvl2pPr>
            <a:lvl3pPr marL="1041400" indent="-127000" algn="l" defTabSz="520700" rtl="0" eaLnBrk="0" fontAlgn="base" hangingPunct="0">
              <a:spcBef>
                <a:spcPct val="0"/>
              </a:spcBef>
              <a:spcAft>
                <a:spcPct val="0"/>
              </a:spcAft>
              <a:defRPr sz="2100" kern="1200">
                <a:solidFill>
                  <a:schemeClr val="tx1"/>
                </a:solidFill>
                <a:latin typeface="Calibri" panose="020F0502020204030204" pitchFamily="34" charset="0"/>
                <a:ea typeface="ＭＳ Ｐゴシック" panose="020B0600070205080204" pitchFamily="34" charset="-128"/>
                <a:cs typeface="+mn-cs"/>
              </a:defRPr>
            </a:lvl3pPr>
            <a:lvl4pPr marL="1563688" indent="-192088" algn="l" defTabSz="520700" rtl="0" eaLnBrk="0" fontAlgn="base" hangingPunct="0">
              <a:spcBef>
                <a:spcPct val="0"/>
              </a:spcBef>
              <a:spcAft>
                <a:spcPct val="0"/>
              </a:spcAft>
              <a:defRPr sz="2100" kern="1200">
                <a:solidFill>
                  <a:schemeClr val="tx1"/>
                </a:solidFill>
                <a:latin typeface="Calibri" panose="020F0502020204030204" pitchFamily="34" charset="0"/>
                <a:ea typeface="ＭＳ Ｐゴシック" panose="020B0600070205080204" pitchFamily="34" charset="-128"/>
                <a:cs typeface="+mn-cs"/>
              </a:defRPr>
            </a:lvl4pPr>
            <a:lvl5pPr marL="2084388" indent="-255588" algn="l" defTabSz="520700" rtl="0" eaLnBrk="0" fontAlgn="base" hangingPunct="0">
              <a:spcBef>
                <a:spcPct val="0"/>
              </a:spcBef>
              <a:spcAft>
                <a:spcPct val="0"/>
              </a:spcAft>
              <a:defRPr sz="2100"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sz="2100"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sz="2100"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sz="2100"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sz="2100" kern="1200">
                <a:solidFill>
                  <a:schemeClr val="tx1"/>
                </a:solidFill>
                <a:latin typeface="Calibri" panose="020F0502020204030204" pitchFamily="34" charset="0"/>
                <a:ea typeface="ＭＳ Ｐゴシック" panose="020B0600070205080204" pitchFamily="34" charset="-128"/>
                <a:cs typeface="+mn-cs"/>
              </a:defRPr>
            </a:lvl9pPr>
          </a:lstStyle>
          <a:p>
            <a:pPr algn="ctr"/>
            <a:r>
              <a:rPr lang="en-US" altLang="en-US" sz="2400">
                <a:latin typeface="SabonLTStd-Roman"/>
              </a:rPr>
              <a:t>Observation is used to investigate</a:t>
            </a:r>
            <a:endParaRPr lang="en-US" altLang="en-US"/>
          </a:p>
        </p:txBody>
      </p:sp>
      <p:pic>
        <p:nvPicPr>
          <p:cNvPr id="6" name="Picture 5">
            <a:extLst>
              <a:ext uri="{FF2B5EF4-FFF2-40B4-BE49-F238E27FC236}">
                <a16:creationId xmlns:a16="http://schemas.microsoft.com/office/drawing/2014/main" id="{F34CE081-63DF-4D5D-AC9D-040472EDE4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9056" y="1517377"/>
            <a:ext cx="6465887" cy="4643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11790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7">
            <a:extLst>
              <a:ext uri="{FF2B5EF4-FFF2-40B4-BE49-F238E27FC236}">
                <a16:creationId xmlns:a16="http://schemas.microsoft.com/office/drawing/2014/main" id="{A8C2B4E9-7D88-44B0-B63A-02B66B3B8A3D}"/>
              </a:ext>
            </a:extLst>
          </p:cNvPr>
          <p:cNvSpPr txBox="1">
            <a:spLocks noChangeArrowheads="1"/>
          </p:cNvSpPr>
          <p:nvPr/>
        </p:nvSpPr>
        <p:spPr bwMode="auto">
          <a:xfrm>
            <a:off x="194541" y="5071268"/>
            <a:ext cx="38893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defTabSz="520700" rtl="0" eaLnBrk="0" fontAlgn="base" hangingPunct="0">
              <a:spcBef>
                <a:spcPct val="0"/>
              </a:spcBef>
              <a:spcAft>
                <a:spcPct val="0"/>
              </a:spcAft>
              <a:defRPr sz="2100" kern="1200">
                <a:solidFill>
                  <a:schemeClr val="tx1"/>
                </a:solidFill>
                <a:latin typeface="Calibri" panose="020F0502020204030204" pitchFamily="34" charset="0"/>
                <a:ea typeface="ＭＳ Ｐゴシック" panose="020B0600070205080204" pitchFamily="34" charset="-128"/>
                <a:cs typeface="+mn-cs"/>
              </a:defRPr>
            </a:lvl1pPr>
            <a:lvl2pPr marL="520700" indent="-63500" algn="l" defTabSz="520700" rtl="0" eaLnBrk="0" fontAlgn="base" hangingPunct="0">
              <a:spcBef>
                <a:spcPct val="0"/>
              </a:spcBef>
              <a:spcAft>
                <a:spcPct val="0"/>
              </a:spcAft>
              <a:defRPr sz="2100" kern="1200">
                <a:solidFill>
                  <a:schemeClr val="tx1"/>
                </a:solidFill>
                <a:latin typeface="Calibri" panose="020F0502020204030204" pitchFamily="34" charset="0"/>
                <a:ea typeface="ＭＳ Ｐゴシック" panose="020B0600070205080204" pitchFamily="34" charset="-128"/>
                <a:cs typeface="+mn-cs"/>
              </a:defRPr>
            </a:lvl2pPr>
            <a:lvl3pPr marL="1041400" indent="-127000" algn="l" defTabSz="520700" rtl="0" eaLnBrk="0" fontAlgn="base" hangingPunct="0">
              <a:spcBef>
                <a:spcPct val="0"/>
              </a:spcBef>
              <a:spcAft>
                <a:spcPct val="0"/>
              </a:spcAft>
              <a:defRPr sz="2100" kern="1200">
                <a:solidFill>
                  <a:schemeClr val="tx1"/>
                </a:solidFill>
                <a:latin typeface="Calibri" panose="020F0502020204030204" pitchFamily="34" charset="0"/>
                <a:ea typeface="ＭＳ Ｐゴシック" panose="020B0600070205080204" pitchFamily="34" charset="-128"/>
                <a:cs typeface="+mn-cs"/>
              </a:defRPr>
            </a:lvl3pPr>
            <a:lvl4pPr marL="1563688" indent="-192088" algn="l" defTabSz="520700" rtl="0" eaLnBrk="0" fontAlgn="base" hangingPunct="0">
              <a:spcBef>
                <a:spcPct val="0"/>
              </a:spcBef>
              <a:spcAft>
                <a:spcPct val="0"/>
              </a:spcAft>
              <a:defRPr sz="2100" kern="1200">
                <a:solidFill>
                  <a:schemeClr val="tx1"/>
                </a:solidFill>
                <a:latin typeface="Calibri" panose="020F0502020204030204" pitchFamily="34" charset="0"/>
                <a:ea typeface="ＭＳ Ｐゴシック" panose="020B0600070205080204" pitchFamily="34" charset="-128"/>
                <a:cs typeface="+mn-cs"/>
              </a:defRPr>
            </a:lvl4pPr>
            <a:lvl5pPr marL="2084388" indent="-255588" algn="l" defTabSz="520700" rtl="0" eaLnBrk="0" fontAlgn="base" hangingPunct="0">
              <a:spcBef>
                <a:spcPct val="0"/>
              </a:spcBef>
              <a:spcAft>
                <a:spcPct val="0"/>
              </a:spcAft>
              <a:defRPr sz="2100"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sz="2100"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sz="2100"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sz="2100"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sz="2100" kern="1200">
                <a:solidFill>
                  <a:schemeClr val="tx1"/>
                </a:solidFill>
                <a:latin typeface="Calibri" panose="020F0502020204030204" pitchFamily="34" charset="0"/>
                <a:ea typeface="ＭＳ Ｐゴシック" panose="020B0600070205080204" pitchFamily="34" charset="-128"/>
                <a:cs typeface="+mn-cs"/>
              </a:defRPr>
            </a:lvl9pPr>
          </a:lstStyle>
          <a:p>
            <a:pPr algn="ctr"/>
            <a:r>
              <a:rPr lang="en-US" altLang="en-US" sz="2400">
                <a:latin typeface="SabonLTStd-Roman"/>
              </a:rPr>
              <a:t>Direct Observation (uncontrolled environment)</a:t>
            </a:r>
            <a:endParaRPr lang="en-US" altLang="en-US"/>
          </a:p>
        </p:txBody>
      </p:sp>
      <p:pic>
        <p:nvPicPr>
          <p:cNvPr id="6" name="Picture 5">
            <a:extLst>
              <a:ext uri="{FF2B5EF4-FFF2-40B4-BE49-F238E27FC236}">
                <a16:creationId xmlns:a16="http://schemas.microsoft.com/office/drawing/2014/main" id="{A96AD0D8-0957-42CC-B8C9-A74B471C4B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03" y="1786731"/>
            <a:ext cx="4379913" cy="328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6F01F993-1F73-4A21-93AA-C208226384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5891" y="1786731"/>
            <a:ext cx="4470400" cy="328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8">
            <a:extLst>
              <a:ext uri="{FF2B5EF4-FFF2-40B4-BE49-F238E27FC236}">
                <a16:creationId xmlns:a16="http://schemas.microsoft.com/office/drawing/2014/main" id="{23329E1D-2653-4D7B-AC91-4F8269BE44DF}"/>
              </a:ext>
            </a:extLst>
          </p:cNvPr>
          <p:cNvSpPr txBox="1">
            <a:spLocks noChangeArrowheads="1"/>
          </p:cNvSpPr>
          <p:nvPr/>
        </p:nvSpPr>
        <p:spPr bwMode="auto">
          <a:xfrm>
            <a:off x="4936403" y="5071268"/>
            <a:ext cx="388778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defTabSz="520700" rtl="0" eaLnBrk="0" fontAlgn="base" hangingPunct="0">
              <a:spcBef>
                <a:spcPct val="0"/>
              </a:spcBef>
              <a:spcAft>
                <a:spcPct val="0"/>
              </a:spcAft>
              <a:defRPr sz="2100" kern="1200">
                <a:solidFill>
                  <a:schemeClr val="tx1"/>
                </a:solidFill>
                <a:latin typeface="Calibri" panose="020F0502020204030204" pitchFamily="34" charset="0"/>
                <a:ea typeface="ＭＳ Ｐゴシック" panose="020B0600070205080204" pitchFamily="34" charset="-128"/>
                <a:cs typeface="+mn-cs"/>
              </a:defRPr>
            </a:lvl1pPr>
            <a:lvl2pPr marL="520700" indent="-63500" algn="l" defTabSz="520700" rtl="0" eaLnBrk="0" fontAlgn="base" hangingPunct="0">
              <a:spcBef>
                <a:spcPct val="0"/>
              </a:spcBef>
              <a:spcAft>
                <a:spcPct val="0"/>
              </a:spcAft>
              <a:defRPr sz="2100" kern="1200">
                <a:solidFill>
                  <a:schemeClr val="tx1"/>
                </a:solidFill>
                <a:latin typeface="Calibri" panose="020F0502020204030204" pitchFamily="34" charset="0"/>
                <a:ea typeface="ＭＳ Ｐゴシック" panose="020B0600070205080204" pitchFamily="34" charset="-128"/>
                <a:cs typeface="+mn-cs"/>
              </a:defRPr>
            </a:lvl2pPr>
            <a:lvl3pPr marL="1041400" indent="-127000" algn="l" defTabSz="520700" rtl="0" eaLnBrk="0" fontAlgn="base" hangingPunct="0">
              <a:spcBef>
                <a:spcPct val="0"/>
              </a:spcBef>
              <a:spcAft>
                <a:spcPct val="0"/>
              </a:spcAft>
              <a:defRPr sz="2100" kern="1200">
                <a:solidFill>
                  <a:schemeClr val="tx1"/>
                </a:solidFill>
                <a:latin typeface="Calibri" panose="020F0502020204030204" pitchFamily="34" charset="0"/>
                <a:ea typeface="ＭＳ Ｐゴシック" panose="020B0600070205080204" pitchFamily="34" charset="-128"/>
                <a:cs typeface="+mn-cs"/>
              </a:defRPr>
            </a:lvl3pPr>
            <a:lvl4pPr marL="1563688" indent="-192088" algn="l" defTabSz="520700" rtl="0" eaLnBrk="0" fontAlgn="base" hangingPunct="0">
              <a:spcBef>
                <a:spcPct val="0"/>
              </a:spcBef>
              <a:spcAft>
                <a:spcPct val="0"/>
              </a:spcAft>
              <a:defRPr sz="2100" kern="1200">
                <a:solidFill>
                  <a:schemeClr val="tx1"/>
                </a:solidFill>
                <a:latin typeface="Calibri" panose="020F0502020204030204" pitchFamily="34" charset="0"/>
                <a:ea typeface="ＭＳ Ｐゴシック" panose="020B0600070205080204" pitchFamily="34" charset="-128"/>
                <a:cs typeface="+mn-cs"/>
              </a:defRPr>
            </a:lvl4pPr>
            <a:lvl5pPr marL="2084388" indent="-255588" algn="l" defTabSz="520700" rtl="0" eaLnBrk="0" fontAlgn="base" hangingPunct="0">
              <a:spcBef>
                <a:spcPct val="0"/>
              </a:spcBef>
              <a:spcAft>
                <a:spcPct val="0"/>
              </a:spcAft>
              <a:defRPr sz="2100"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sz="2100"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sz="2100"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sz="2100"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sz="2100" kern="1200">
                <a:solidFill>
                  <a:schemeClr val="tx1"/>
                </a:solidFill>
                <a:latin typeface="Calibri" panose="020F0502020204030204" pitchFamily="34" charset="0"/>
                <a:ea typeface="ＭＳ Ｐゴシック" panose="020B0600070205080204" pitchFamily="34" charset="-128"/>
                <a:cs typeface="+mn-cs"/>
              </a:defRPr>
            </a:lvl9pPr>
          </a:lstStyle>
          <a:p>
            <a:pPr algn="ctr"/>
            <a:r>
              <a:rPr lang="en-US" altLang="en-US" sz="2400">
                <a:latin typeface="SabonLTStd-Roman"/>
              </a:rPr>
              <a:t>Direct Observation (controlled environment)</a:t>
            </a:r>
            <a:endParaRPr lang="en-US" altLang="en-US"/>
          </a:p>
        </p:txBody>
      </p:sp>
    </p:spTree>
    <p:extLst>
      <p:ext uri="{BB962C8B-B14F-4D97-AF65-F5344CB8AC3E}">
        <p14:creationId xmlns:p14="http://schemas.microsoft.com/office/powerpoint/2010/main" val="11628078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7">
            <a:extLst>
              <a:ext uri="{FF2B5EF4-FFF2-40B4-BE49-F238E27FC236}">
                <a16:creationId xmlns:a16="http://schemas.microsoft.com/office/drawing/2014/main" id="{79D67B15-1387-44FB-9A96-DA0B6F77B024}"/>
              </a:ext>
            </a:extLst>
          </p:cNvPr>
          <p:cNvSpPr txBox="1">
            <a:spLocks noChangeArrowheads="1"/>
          </p:cNvSpPr>
          <p:nvPr/>
        </p:nvSpPr>
        <p:spPr bwMode="auto">
          <a:xfrm>
            <a:off x="-23511" y="5254625"/>
            <a:ext cx="919102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defTabSz="520700" rtl="0" eaLnBrk="0" fontAlgn="base" hangingPunct="0">
              <a:spcBef>
                <a:spcPct val="0"/>
              </a:spcBef>
              <a:spcAft>
                <a:spcPct val="0"/>
              </a:spcAft>
              <a:defRPr sz="2100" kern="1200">
                <a:solidFill>
                  <a:schemeClr val="tx1"/>
                </a:solidFill>
                <a:latin typeface="Calibri" panose="020F0502020204030204" pitchFamily="34" charset="0"/>
                <a:ea typeface="ＭＳ Ｐゴシック" panose="020B0600070205080204" pitchFamily="34" charset="-128"/>
                <a:cs typeface="+mn-cs"/>
              </a:defRPr>
            </a:lvl1pPr>
            <a:lvl2pPr marL="520700" indent="-63500" algn="l" defTabSz="520700" rtl="0" eaLnBrk="0" fontAlgn="base" hangingPunct="0">
              <a:spcBef>
                <a:spcPct val="0"/>
              </a:spcBef>
              <a:spcAft>
                <a:spcPct val="0"/>
              </a:spcAft>
              <a:defRPr sz="2100" kern="1200">
                <a:solidFill>
                  <a:schemeClr val="tx1"/>
                </a:solidFill>
                <a:latin typeface="Calibri" panose="020F0502020204030204" pitchFamily="34" charset="0"/>
                <a:ea typeface="ＭＳ Ｐゴシック" panose="020B0600070205080204" pitchFamily="34" charset="-128"/>
                <a:cs typeface="+mn-cs"/>
              </a:defRPr>
            </a:lvl2pPr>
            <a:lvl3pPr marL="1041400" indent="-127000" algn="l" defTabSz="520700" rtl="0" eaLnBrk="0" fontAlgn="base" hangingPunct="0">
              <a:spcBef>
                <a:spcPct val="0"/>
              </a:spcBef>
              <a:spcAft>
                <a:spcPct val="0"/>
              </a:spcAft>
              <a:defRPr sz="2100" kern="1200">
                <a:solidFill>
                  <a:schemeClr val="tx1"/>
                </a:solidFill>
                <a:latin typeface="Calibri" panose="020F0502020204030204" pitchFamily="34" charset="0"/>
                <a:ea typeface="ＭＳ Ｐゴシック" panose="020B0600070205080204" pitchFamily="34" charset="-128"/>
                <a:cs typeface="+mn-cs"/>
              </a:defRPr>
            </a:lvl3pPr>
            <a:lvl4pPr marL="1563688" indent="-192088" algn="l" defTabSz="520700" rtl="0" eaLnBrk="0" fontAlgn="base" hangingPunct="0">
              <a:spcBef>
                <a:spcPct val="0"/>
              </a:spcBef>
              <a:spcAft>
                <a:spcPct val="0"/>
              </a:spcAft>
              <a:defRPr sz="2100" kern="1200">
                <a:solidFill>
                  <a:schemeClr val="tx1"/>
                </a:solidFill>
                <a:latin typeface="Calibri" panose="020F0502020204030204" pitchFamily="34" charset="0"/>
                <a:ea typeface="ＭＳ Ｐゴシック" panose="020B0600070205080204" pitchFamily="34" charset="-128"/>
                <a:cs typeface="+mn-cs"/>
              </a:defRPr>
            </a:lvl4pPr>
            <a:lvl5pPr marL="2084388" indent="-255588" algn="l" defTabSz="520700" rtl="0" eaLnBrk="0" fontAlgn="base" hangingPunct="0">
              <a:spcBef>
                <a:spcPct val="0"/>
              </a:spcBef>
              <a:spcAft>
                <a:spcPct val="0"/>
              </a:spcAft>
              <a:defRPr sz="2100"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sz="2100"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sz="2100"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sz="2100"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sz="2100" kern="1200">
                <a:solidFill>
                  <a:schemeClr val="tx1"/>
                </a:solidFill>
                <a:latin typeface="Calibri" panose="020F0502020204030204" pitchFamily="34" charset="0"/>
                <a:ea typeface="ＭＳ Ｐゴシック" panose="020B0600070205080204" pitchFamily="34" charset="-128"/>
                <a:cs typeface="+mn-cs"/>
              </a:defRPr>
            </a:lvl9pPr>
          </a:lstStyle>
          <a:p>
            <a:pPr algn="ctr"/>
            <a:r>
              <a:rPr lang="en-US" altLang="en-US" sz="2400">
                <a:latin typeface="SabonLTStd-Roman"/>
              </a:rPr>
              <a:t>Indirect Observation (observe employees’ performance through report)</a:t>
            </a:r>
            <a:endParaRPr lang="en-US" altLang="en-US"/>
          </a:p>
        </p:txBody>
      </p:sp>
      <p:pic>
        <p:nvPicPr>
          <p:cNvPr id="6" name="Picture 5">
            <a:extLst>
              <a:ext uri="{FF2B5EF4-FFF2-40B4-BE49-F238E27FC236}">
                <a16:creationId xmlns:a16="http://schemas.microsoft.com/office/drawing/2014/main" id="{9F07610E-0090-4A50-A8BE-6CC4B92E6C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86" y="1603375"/>
            <a:ext cx="1562563" cy="2455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D687BFCA-494D-4D3A-B9E2-C04ADE1A2A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8797" y="1603375"/>
            <a:ext cx="3687762" cy="2455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AE1A6708-B4BF-4279-801D-E9B3844E90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0704" y="1603375"/>
            <a:ext cx="3569538" cy="2455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Arrow: Curved Right 8">
            <a:extLst>
              <a:ext uri="{FF2B5EF4-FFF2-40B4-BE49-F238E27FC236}">
                <a16:creationId xmlns:a16="http://schemas.microsoft.com/office/drawing/2014/main" id="{EBF980CC-6773-4464-90CB-5FE40431477C}"/>
              </a:ext>
            </a:extLst>
          </p:cNvPr>
          <p:cNvSpPr/>
          <p:nvPr/>
        </p:nvSpPr>
        <p:spPr>
          <a:xfrm rot="16200000">
            <a:off x="1368441" y="3992069"/>
            <a:ext cx="644525" cy="1158875"/>
          </a:xfrm>
          <a:prstGeom prst="curvedRightArrow">
            <a:avLst/>
          </a:prstGeom>
        </p:spPr>
        <p:style>
          <a:lnRef idx="1">
            <a:schemeClr val="accent1"/>
          </a:lnRef>
          <a:fillRef idx="3">
            <a:schemeClr val="accent1"/>
          </a:fillRef>
          <a:effectRef idx="2">
            <a:schemeClr val="accent1"/>
          </a:effectRef>
          <a:fontRef idx="minor">
            <a:schemeClr val="lt1"/>
          </a:fontRef>
        </p:style>
        <p:txBody>
          <a:bodyPr anchor="ctr"/>
          <a:lstStyle>
            <a:defPPr>
              <a:defRPr lang="en-US"/>
            </a:defPPr>
            <a:lvl1pPr algn="l" defTabSz="520700" rtl="0" eaLnBrk="0" fontAlgn="base" hangingPunct="0">
              <a:spcBef>
                <a:spcPct val="0"/>
              </a:spcBef>
              <a:spcAft>
                <a:spcPct val="0"/>
              </a:spcAft>
              <a:defRPr sz="2100" kern="1200">
                <a:solidFill>
                  <a:schemeClr val="lt1"/>
                </a:solidFill>
                <a:latin typeface="+mn-lt"/>
                <a:ea typeface="+mn-ea"/>
                <a:cs typeface="+mn-cs"/>
              </a:defRPr>
            </a:lvl1pPr>
            <a:lvl2pPr marL="520700" indent="-63500" algn="l" defTabSz="520700" rtl="0" eaLnBrk="0" fontAlgn="base" hangingPunct="0">
              <a:spcBef>
                <a:spcPct val="0"/>
              </a:spcBef>
              <a:spcAft>
                <a:spcPct val="0"/>
              </a:spcAft>
              <a:defRPr sz="2100" kern="1200">
                <a:solidFill>
                  <a:schemeClr val="lt1"/>
                </a:solidFill>
                <a:latin typeface="+mn-lt"/>
                <a:ea typeface="+mn-ea"/>
                <a:cs typeface="+mn-cs"/>
              </a:defRPr>
            </a:lvl2pPr>
            <a:lvl3pPr marL="1041400" indent="-127000" algn="l" defTabSz="520700" rtl="0" eaLnBrk="0" fontAlgn="base" hangingPunct="0">
              <a:spcBef>
                <a:spcPct val="0"/>
              </a:spcBef>
              <a:spcAft>
                <a:spcPct val="0"/>
              </a:spcAft>
              <a:defRPr sz="2100" kern="1200">
                <a:solidFill>
                  <a:schemeClr val="lt1"/>
                </a:solidFill>
                <a:latin typeface="+mn-lt"/>
                <a:ea typeface="+mn-ea"/>
                <a:cs typeface="+mn-cs"/>
              </a:defRPr>
            </a:lvl3pPr>
            <a:lvl4pPr marL="1563688" indent="-192088" algn="l" defTabSz="520700" rtl="0" eaLnBrk="0" fontAlgn="base" hangingPunct="0">
              <a:spcBef>
                <a:spcPct val="0"/>
              </a:spcBef>
              <a:spcAft>
                <a:spcPct val="0"/>
              </a:spcAft>
              <a:defRPr sz="2100" kern="1200">
                <a:solidFill>
                  <a:schemeClr val="lt1"/>
                </a:solidFill>
                <a:latin typeface="+mn-lt"/>
                <a:ea typeface="+mn-ea"/>
                <a:cs typeface="+mn-cs"/>
              </a:defRPr>
            </a:lvl4pPr>
            <a:lvl5pPr marL="2084388" indent="-255588" algn="l" defTabSz="520700" rtl="0" eaLnBrk="0" fontAlgn="base" hangingPunct="0">
              <a:spcBef>
                <a:spcPct val="0"/>
              </a:spcBef>
              <a:spcAft>
                <a:spcPct val="0"/>
              </a:spcAft>
              <a:defRPr sz="2100" kern="1200">
                <a:solidFill>
                  <a:schemeClr val="lt1"/>
                </a:solidFill>
                <a:latin typeface="+mn-lt"/>
                <a:ea typeface="+mn-ea"/>
                <a:cs typeface="+mn-cs"/>
              </a:defRPr>
            </a:lvl5pPr>
            <a:lvl6pPr marL="2286000" algn="l" defTabSz="914400" rtl="0" eaLnBrk="1" latinLnBrk="0" hangingPunct="1">
              <a:defRPr sz="2100" kern="1200">
                <a:solidFill>
                  <a:schemeClr val="lt1"/>
                </a:solidFill>
                <a:latin typeface="+mn-lt"/>
                <a:ea typeface="+mn-ea"/>
                <a:cs typeface="+mn-cs"/>
              </a:defRPr>
            </a:lvl6pPr>
            <a:lvl7pPr marL="2743200" algn="l" defTabSz="914400" rtl="0" eaLnBrk="1" latinLnBrk="0" hangingPunct="1">
              <a:defRPr sz="2100" kern="1200">
                <a:solidFill>
                  <a:schemeClr val="lt1"/>
                </a:solidFill>
                <a:latin typeface="+mn-lt"/>
                <a:ea typeface="+mn-ea"/>
                <a:cs typeface="+mn-cs"/>
              </a:defRPr>
            </a:lvl7pPr>
            <a:lvl8pPr marL="3200400" algn="l" defTabSz="914400" rtl="0" eaLnBrk="1" latinLnBrk="0" hangingPunct="1">
              <a:defRPr sz="2100" kern="1200">
                <a:solidFill>
                  <a:schemeClr val="lt1"/>
                </a:solidFill>
                <a:latin typeface="+mn-lt"/>
                <a:ea typeface="+mn-ea"/>
                <a:cs typeface="+mn-cs"/>
              </a:defRPr>
            </a:lvl8pPr>
            <a:lvl9pPr marL="3657600" algn="l" defTabSz="914400" rtl="0" eaLnBrk="1" latinLnBrk="0" hangingPunct="1">
              <a:defRPr sz="2100" kern="1200">
                <a:solidFill>
                  <a:schemeClr val="lt1"/>
                </a:solidFill>
                <a:latin typeface="+mn-lt"/>
                <a:ea typeface="+mn-ea"/>
                <a:cs typeface="+mn-cs"/>
              </a:defRPr>
            </a:lvl9pPr>
          </a:lstStyle>
          <a:p>
            <a:pPr algn="ctr">
              <a:defRPr/>
            </a:pPr>
            <a:endParaRPr lang="en-US">
              <a:solidFill>
                <a:schemeClr val="tx1"/>
              </a:solidFill>
            </a:endParaRPr>
          </a:p>
        </p:txBody>
      </p:sp>
      <p:sp>
        <p:nvSpPr>
          <p:cNvPr id="10" name="Arrow: Curved Right 9">
            <a:extLst>
              <a:ext uri="{FF2B5EF4-FFF2-40B4-BE49-F238E27FC236}">
                <a16:creationId xmlns:a16="http://schemas.microsoft.com/office/drawing/2014/main" id="{A6F535A8-BFBB-4912-B96E-99B17A058815}"/>
              </a:ext>
            </a:extLst>
          </p:cNvPr>
          <p:cNvSpPr/>
          <p:nvPr/>
        </p:nvSpPr>
        <p:spPr>
          <a:xfrm rot="5400000" flipV="1">
            <a:off x="5036535" y="546895"/>
            <a:ext cx="644525" cy="1157288"/>
          </a:xfrm>
          <a:prstGeom prst="curvedRightArrow">
            <a:avLst/>
          </a:prstGeom>
        </p:spPr>
        <p:style>
          <a:lnRef idx="1">
            <a:schemeClr val="accent1"/>
          </a:lnRef>
          <a:fillRef idx="3">
            <a:schemeClr val="accent1"/>
          </a:fillRef>
          <a:effectRef idx="2">
            <a:schemeClr val="accent1"/>
          </a:effectRef>
          <a:fontRef idx="minor">
            <a:schemeClr val="lt1"/>
          </a:fontRef>
        </p:style>
        <p:txBody>
          <a:bodyPr anchor="ctr"/>
          <a:lstStyle>
            <a:defPPr>
              <a:defRPr lang="en-US"/>
            </a:defPPr>
            <a:lvl1pPr algn="l" defTabSz="520700" rtl="0" eaLnBrk="0" fontAlgn="base" hangingPunct="0">
              <a:spcBef>
                <a:spcPct val="0"/>
              </a:spcBef>
              <a:spcAft>
                <a:spcPct val="0"/>
              </a:spcAft>
              <a:defRPr sz="2100" kern="1200">
                <a:solidFill>
                  <a:schemeClr val="lt1"/>
                </a:solidFill>
                <a:latin typeface="+mn-lt"/>
                <a:ea typeface="+mn-ea"/>
                <a:cs typeface="+mn-cs"/>
              </a:defRPr>
            </a:lvl1pPr>
            <a:lvl2pPr marL="520700" indent="-63500" algn="l" defTabSz="520700" rtl="0" eaLnBrk="0" fontAlgn="base" hangingPunct="0">
              <a:spcBef>
                <a:spcPct val="0"/>
              </a:spcBef>
              <a:spcAft>
                <a:spcPct val="0"/>
              </a:spcAft>
              <a:defRPr sz="2100" kern="1200">
                <a:solidFill>
                  <a:schemeClr val="lt1"/>
                </a:solidFill>
                <a:latin typeface="+mn-lt"/>
                <a:ea typeface="+mn-ea"/>
                <a:cs typeface="+mn-cs"/>
              </a:defRPr>
            </a:lvl2pPr>
            <a:lvl3pPr marL="1041400" indent="-127000" algn="l" defTabSz="520700" rtl="0" eaLnBrk="0" fontAlgn="base" hangingPunct="0">
              <a:spcBef>
                <a:spcPct val="0"/>
              </a:spcBef>
              <a:spcAft>
                <a:spcPct val="0"/>
              </a:spcAft>
              <a:defRPr sz="2100" kern="1200">
                <a:solidFill>
                  <a:schemeClr val="lt1"/>
                </a:solidFill>
                <a:latin typeface="+mn-lt"/>
                <a:ea typeface="+mn-ea"/>
                <a:cs typeface="+mn-cs"/>
              </a:defRPr>
            </a:lvl3pPr>
            <a:lvl4pPr marL="1563688" indent="-192088" algn="l" defTabSz="520700" rtl="0" eaLnBrk="0" fontAlgn="base" hangingPunct="0">
              <a:spcBef>
                <a:spcPct val="0"/>
              </a:spcBef>
              <a:spcAft>
                <a:spcPct val="0"/>
              </a:spcAft>
              <a:defRPr sz="2100" kern="1200">
                <a:solidFill>
                  <a:schemeClr val="lt1"/>
                </a:solidFill>
                <a:latin typeface="+mn-lt"/>
                <a:ea typeface="+mn-ea"/>
                <a:cs typeface="+mn-cs"/>
              </a:defRPr>
            </a:lvl4pPr>
            <a:lvl5pPr marL="2084388" indent="-255588" algn="l" defTabSz="520700" rtl="0" eaLnBrk="0" fontAlgn="base" hangingPunct="0">
              <a:spcBef>
                <a:spcPct val="0"/>
              </a:spcBef>
              <a:spcAft>
                <a:spcPct val="0"/>
              </a:spcAft>
              <a:defRPr sz="2100" kern="1200">
                <a:solidFill>
                  <a:schemeClr val="lt1"/>
                </a:solidFill>
                <a:latin typeface="+mn-lt"/>
                <a:ea typeface="+mn-ea"/>
                <a:cs typeface="+mn-cs"/>
              </a:defRPr>
            </a:lvl5pPr>
            <a:lvl6pPr marL="2286000" algn="l" defTabSz="914400" rtl="0" eaLnBrk="1" latinLnBrk="0" hangingPunct="1">
              <a:defRPr sz="2100" kern="1200">
                <a:solidFill>
                  <a:schemeClr val="lt1"/>
                </a:solidFill>
                <a:latin typeface="+mn-lt"/>
                <a:ea typeface="+mn-ea"/>
                <a:cs typeface="+mn-cs"/>
              </a:defRPr>
            </a:lvl6pPr>
            <a:lvl7pPr marL="2743200" algn="l" defTabSz="914400" rtl="0" eaLnBrk="1" latinLnBrk="0" hangingPunct="1">
              <a:defRPr sz="2100" kern="1200">
                <a:solidFill>
                  <a:schemeClr val="lt1"/>
                </a:solidFill>
                <a:latin typeface="+mn-lt"/>
                <a:ea typeface="+mn-ea"/>
                <a:cs typeface="+mn-cs"/>
              </a:defRPr>
            </a:lvl7pPr>
            <a:lvl8pPr marL="3200400" algn="l" defTabSz="914400" rtl="0" eaLnBrk="1" latinLnBrk="0" hangingPunct="1">
              <a:defRPr sz="2100" kern="1200">
                <a:solidFill>
                  <a:schemeClr val="lt1"/>
                </a:solidFill>
                <a:latin typeface="+mn-lt"/>
                <a:ea typeface="+mn-ea"/>
                <a:cs typeface="+mn-cs"/>
              </a:defRPr>
            </a:lvl8pPr>
            <a:lvl9pPr marL="3657600" algn="l" defTabSz="914400" rtl="0" eaLnBrk="1" latinLnBrk="0" hangingPunct="1">
              <a:defRPr sz="2100" kern="1200">
                <a:solidFill>
                  <a:schemeClr val="lt1"/>
                </a:solidFill>
                <a:latin typeface="+mn-lt"/>
                <a:ea typeface="+mn-ea"/>
                <a:cs typeface="+mn-cs"/>
              </a:defRPr>
            </a:lvl9pPr>
          </a:lstStyle>
          <a:p>
            <a:pPr algn="ctr">
              <a:defRPr/>
            </a:pPr>
            <a:endParaRPr lang="en-US">
              <a:solidFill>
                <a:schemeClr val="tx1"/>
              </a:solidFill>
            </a:endParaRPr>
          </a:p>
        </p:txBody>
      </p:sp>
    </p:spTree>
    <p:extLst>
      <p:ext uri="{BB962C8B-B14F-4D97-AF65-F5344CB8AC3E}">
        <p14:creationId xmlns:p14="http://schemas.microsoft.com/office/powerpoint/2010/main" val="1311724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9A6EDB-B1C8-4B58-A801-CE632001A6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836" y="1905000"/>
            <a:ext cx="3938885" cy="2899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12">
            <a:extLst>
              <a:ext uri="{FF2B5EF4-FFF2-40B4-BE49-F238E27FC236}">
                <a16:creationId xmlns:a16="http://schemas.microsoft.com/office/drawing/2014/main" id="{0AAF06DD-BA22-4633-8941-8FE8FCE9E9ED}"/>
              </a:ext>
            </a:extLst>
          </p:cNvPr>
          <p:cNvSpPr txBox="1">
            <a:spLocks noChangeArrowheads="1"/>
          </p:cNvSpPr>
          <p:nvPr/>
        </p:nvSpPr>
        <p:spPr bwMode="auto">
          <a:xfrm>
            <a:off x="381000" y="5486400"/>
            <a:ext cx="6046788" cy="106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defTabSz="520700" rtl="0" eaLnBrk="0" fontAlgn="base" hangingPunct="0">
              <a:spcBef>
                <a:spcPct val="0"/>
              </a:spcBef>
              <a:spcAft>
                <a:spcPct val="0"/>
              </a:spcAft>
              <a:defRPr sz="2100" kern="1200">
                <a:solidFill>
                  <a:schemeClr val="tx1"/>
                </a:solidFill>
                <a:latin typeface="Calibri" panose="020F0502020204030204" pitchFamily="34" charset="0"/>
                <a:ea typeface="ＭＳ Ｐゴシック" panose="020B0600070205080204" pitchFamily="34" charset="-128"/>
                <a:cs typeface="+mn-cs"/>
              </a:defRPr>
            </a:lvl1pPr>
            <a:lvl2pPr marL="520700" indent="-63500" algn="l" defTabSz="520700" rtl="0" eaLnBrk="0" fontAlgn="base" hangingPunct="0">
              <a:spcBef>
                <a:spcPct val="0"/>
              </a:spcBef>
              <a:spcAft>
                <a:spcPct val="0"/>
              </a:spcAft>
              <a:defRPr sz="2100" kern="1200">
                <a:solidFill>
                  <a:schemeClr val="tx1"/>
                </a:solidFill>
                <a:latin typeface="Calibri" panose="020F0502020204030204" pitchFamily="34" charset="0"/>
                <a:ea typeface="ＭＳ Ｐゴシック" panose="020B0600070205080204" pitchFamily="34" charset="-128"/>
                <a:cs typeface="+mn-cs"/>
              </a:defRPr>
            </a:lvl2pPr>
            <a:lvl3pPr marL="1041400" indent="-127000" algn="l" defTabSz="520700" rtl="0" eaLnBrk="0" fontAlgn="base" hangingPunct="0">
              <a:spcBef>
                <a:spcPct val="0"/>
              </a:spcBef>
              <a:spcAft>
                <a:spcPct val="0"/>
              </a:spcAft>
              <a:defRPr sz="2100" kern="1200">
                <a:solidFill>
                  <a:schemeClr val="tx1"/>
                </a:solidFill>
                <a:latin typeface="Calibri" panose="020F0502020204030204" pitchFamily="34" charset="0"/>
                <a:ea typeface="ＭＳ Ｐゴシック" panose="020B0600070205080204" pitchFamily="34" charset="-128"/>
                <a:cs typeface="+mn-cs"/>
              </a:defRPr>
            </a:lvl3pPr>
            <a:lvl4pPr marL="1563688" indent="-192088" algn="l" defTabSz="520700" rtl="0" eaLnBrk="0" fontAlgn="base" hangingPunct="0">
              <a:spcBef>
                <a:spcPct val="0"/>
              </a:spcBef>
              <a:spcAft>
                <a:spcPct val="0"/>
              </a:spcAft>
              <a:defRPr sz="2100" kern="1200">
                <a:solidFill>
                  <a:schemeClr val="tx1"/>
                </a:solidFill>
                <a:latin typeface="Calibri" panose="020F0502020204030204" pitchFamily="34" charset="0"/>
                <a:ea typeface="ＭＳ Ｐゴシック" panose="020B0600070205080204" pitchFamily="34" charset="-128"/>
                <a:cs typeface="+mn-cs"/>
              </a:defRPr>
            </a:lvl4pPr>
            <a:lvl5pPr marL="2084388" indent="-255588" algn="l" defTabSz="520700" rtl="0" eaLnBrk="0" fontAlgn="base" hangingPunct="0">
              <a:spcBef>
                <a:spcPct val="0"/>
              </a:spcBef>
              <a:spcAft>
                <a:spcPct val="0"/>
              </a:spcAft>
              <a:defRPr sz="2100"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sz="2100"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sz="2100"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sz="2100"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sz="2100" kern="1200">
                <a:solidFill>
                  <a:schemeClr val="tx1"/>
                </a:solidFill>
                <a:latin typeface="Calibri" panose="020F0502020204030204" pitchFamily="34" charset="0"/>
                <a:ea typeface="ＭＳ Ｐゴシック" panose="020B0600070205080204" pitchFamily="34" charset="-128"/>
                <a:cs typeface="+mn-cs"/>
              </a:defRPr>
            </a:lvl9pPr>
          </a:lstStyle>
          <a:p>
            <a:r>
              <a:rPr lang="en-US" altLang="en-US" b="1" dirty="0"/>
              <a:t>Observation of how bat takes flight:</a:t>
            </a:r>
            <a:r>
              <a:rPr lang="en-US" altLang="en-US" dirty="0"/>
              <a:t> https://www.youtube.com/watch?v=BNNAxCuaYoc</a:t>
            </a:r>
          </a:p>
          <a:p>
            <a:r>
              <a:rPr lang="en-US" altLang="en-US" dirty="0"/>
              <a:t>https://www.youtube.com/watch?v=aWBG53OwBRc</a:t>
            </a:r>
          </a:p>
        </p:txBody>
      </p:sp>
      <p:pic>
        <p:nvPicPr>
          <p:cNvPr id="7" name="Picture 6">
            <a:extLst>
              <a:ext uri="{FF2B5EF4-FFF2-40B4-BE49-F238E27FC236}">
                <a16:creationId xmlns:a16="http://schemas.microsoft.com/office/drawing/2014/main" id="{B221BA7D-6087-4F51-A7C6-69AFBFEC82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5252" y="1905000"/>
            <a:ext cx="4964112" cy="2899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15590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533400"/>
            <a:ext cx="5791200" cy="792088"/>
          </a:xfrm>
        </p:spPr>
        <p:txBody>
          <a:bodyPr>
            <a:normAutofit/>
          </a:bodyPr>
          <a:lstStyle/>
          <a:p>
            <a:r>
              <a:rPr lang="en-US" dirty="0"/>
              <a:t>System Proposal</a:t>
            </a:r>
          </a:p>
        </p:txBody>
      </p:sp>
      <p:sp>
        <p:nvSpPr>
          <p:cNvPr id="7" name="TextBox 6">
            <a:extLst>
              <a:ext uri="{FF2B5EF4-FFF2-40B4-BE49-F238E27FC236}">
                <a16:creationId xmlns:a16="http://schemas.microsoft.com/office/drawing/2014/main" id="{D6FE94BF-79AE-4F9F-8E59-A9D4E139C3B2}"/>
              </a:ext>
            </a:extLst>
          </p:cNvPr>
          <p:cNvSpPr txBox="1"/>
          <p:nvPr/>
        </p:nvSpPr>
        <p:spPr>
          <a:xfrm>
            <a:off x="295382" y="6096000"/>
            <a:ext cx="8839200" cy="646331"/>
          </a:xfrm>
          <a:prstGeom prst="rect">
            <a:avLst/>
          </a:prstGeom>
          <a:noFill/>
        </p:spPr>
        <p:txBody>
          <a:bodyPr wrap="square" rtlCol="0">
            <a:spAutoFit/>
          </a:bodyPr>
          <a:lstStyle/>
          <a:p>
            <a:r>
              <a:rPr lang="en-US" dirty="0">
                <a:solidFill>
                  <a:schemeClr val="tx1">
                    <a:lumMod val="65000"/>
                    <a:lumOff val="35000"/>
                  </a:schemeClr>
                </a:solidFill>
              </a:rPr>
              <a:t>A. Dennis et al.,(2015). Systems Analysis and Design An Object-Oriented Approach with UML, 5th ed. ISBN: 978-1-118-80467-4</a:t>
            </a:r>
          </a:p>
        </p:txBody>
      </p:sp>
      <p:sp>
        <p:nvSpPr>
          <p:cNvPr id="9" name="TextBox 8">
            <a:extLst>
              <a:ext uri="{FF2B5EF4-FFF2-40B4-BE49-F238E27FC236}">
                <a16:creationId xmlns:a16="http://schemas.microsoft.com/office/drawing/2014/main" id="{2559D4CA-B390-4FFC-8B98-B9E9B7F60C10}"/>
              </a:ext>
            </a:extLst>
          </p:cNvPr>
          <p:cNvSpPr txBox="1"/>
          <p:nvPr/>
        </p:nvSpPr>
        <p:spPr>
          <a:xfrm>
            <a:off x="990600" y="1588094"/>
            <a:ext cx="7848600" cy="4401205"/>
          </a:xfrm>
          <a:prstGeom prst="rect">
            <a:avLst/>
          </a:prstGeom>
          <a:noFill/>
        </p:spPr>
        <p:txBody>
          <a:bodyPr wrap="square">
            <a:spAutoFit/>
          </a:bodyPr>
          <a:lstStyle/>
          <a:p>
            <a:pPr marL="800100" lvl="1" indent="-342900">
              <a:buFont typeface="Arial" panose="020B0604020202020204" pitchFamily="34" charset="0"/>
              <a:buChar char="•"/>
            </a:pPr>
            <a:r>
              <a:rPr lang="en-US" sz="2800" dirty="0"/>
              <a:t>A system proposal brings together into a single comprehensive document the material created during planning and analysis. </a:t>
            </a:r>
          </a:p>
          <a:p>
            <a:pPr marL="800100" lvl="1" indent="-342900">
              <a:buFont typeface="Arial" panose="020B0604020202020204" pitchFamily="34" charset="0"/>
              <a:buChar char="•"/>
            </a:pPr>
            <a:endParaRPr lang="en-US" sz="2800" dirty="0"/>
          </a:p>
          <a:p>
            <a:pPr marL="800100" lvl="1" indent="-342900">
              <a:buFont typeface="Arial" panose="020B0604020202020204" pitchFamily="34" charset="0"/>
              <a:buChar char="•"/>
            </a:pPr>
            <a:r>
              <a:rPr lang="en-US" sz="2800" dirty="0"/>
              <a:t>The system proposal typically includes an executive summary, the system request, the workplan, the feasibility analysis, the requirements definition, and the evolving models that describe the new system</a:t>
            </a:r>
          </a:p>
          <a:p>
            <a:r>
              <a:rPr lang="en-US" sz="2800" dirty="0"/>
              <a:t>	</a:t>
            </a:r>
          </a:p>
        </p:txBody>
      </p:sp>
    </p:spTree>
    <p:extLst>
      <p:ext uri="{BB962C8B-B14F-4D97-AF65-F5344CB8AC3E}">
        <p14:creationId xmlns:p14="http://schemas.microsoft.com/office/powerpoint/2010/main" val="42339550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533400"/>
            <a:ext cx="5791200" cy="792088"/>
          </a:xfrm>
        </p:spPr>
        <p:txBody>
          <a:bodyPr>
            <a:normAutofit fontScale="90000"/>
          </a:bodyPr>
          <a:lstStyle/>
          <a:p>
            <a:r>
              <a:rPr lang="en-US" dirty="0"/>
              <a:t>System Proposal: Sample Contents </a:t>
            </a:r>
          </a:p>
        </p:txBody>
      </p:sp>
      <p:pic>
        <p:nvPicPr>
          <p:cNvPr id="5" name="Picture 4">
            <a:extLst>
              <a:ext uri="{FF2B5EF4-FFF2-40B4-BE49-F238E27FC236}">
                <a16:creationId xmlns:a16="http://schemas.microsoft.com/office/drawing/2014/main" id="{A4CD3F28-6E60-4A23-B6C8-3855F07D414B}"/>
              </a:ext>
            </a:extLst>
          </p:cNvPr>
          <p:cNvPicPr>
            <a:picLocks noChangeAspect="1"/>
          </p:cNvPicPr>
          <p:nvPr/>
        </p:nvPicPr>
        <p:blipFill>
          <a:blip r:embed="rId2"/>
          <a:stretch>
            <a:fillRect/>
          </a:stretch>
        </p:blipFill>
        <p:spPr>
          <a:xfrm>
            <a:off x="1628774" y="1418540"/>
            <a:ext cx="6372225" cy="5413298"/>
          </a:xfrm>
          <a:prstGeom prst="rect">
            <a:avLst/>
          </a:prstGeom>
        </p:spPr>
      </p:pic>
    </p:spTree>
    <p:extLst>
      <p:ext uri="{BB962C8B-B14F-4D97-AF65-F5344CB8AC3E}">
        <p14:creationId xmlns:p14="http://schemas.microsoft.com/office/powerpoint/2010/main" val="2346070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4FAE786-ACE3-4D89-9110-048170E8EC28}"/>
              </a:ext>
            </a:extLst>
          </p:cNvPr>
          <p:cNvSpPr txBox="1">
            <a:spLocks noChangeArrowheads="1"/>
          </p:cNvSpPr>
          <p:nvPr/>
        </p:nvSpPr>
        <p:spPr bwMode="auto">
          <a:xfrm>
            <a:off x="1741487" y="5864225"/>
            <a:ext cx="6046788"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defTabSz="520700" rtl="0" eaLnBrk="0" fontAlgn="base" hangingPunct="0">
              <a:spcBef>
                <a:spcPct val="0"/>
              </a:spcBef>
              <a:spcAft>
                <a:spcPct val="0"/>
              </a:spcAft>
              <a:defRPr sz="2100" kern="1200">
                <a:solidFill>
                  <a:schemeClr val="tx1"/>
                </a:solidFill>
                <a:latin typeface="Calibri" panose="020F0502020204030204" pitchFamily="34" charset="0"/>
                <a:ea typeface="ＭＳ Ｐゴシック" panose="020B0600070205080204" pitchFamily="34" charset="-128"/>
                <a:cs typeface="+mn-cs"/>
              </a:defRPr>
            </a:lvl1pPr>
            <a:lvl2pPr marL="520700" indent="-63500" algn="l" defTabSz="520700" rtl="0" eaLnBrk="0" fontAlgn="base" hangingPunct="0">
              <a:spcBef>
                <a:spcPct val="0"/>
              </a:spcBef>
              <a:spcAft>
                <a:spcPct val="0"/>
              </a:spcAft>
              <a:defRPr sz="2100" kern="1200">
                <a:solidFill>
                  <a:schemeClr val="tx1"/>
                </a:solidFill>
                <a:latin typeface="Calibri" panose="020F0502020204030204" pitchFamily="34" charset="0"/>
                <a:ea typeface="ＭＳ Ｐゴシック" panose="020B0600070205080204" pitchFamily="34" charset="-128"/>
                <a:cs typeface="+mn-cs"/>
              </a:defRPr>
            </a:lvl2pPr>
            <a:lvl3pPr marL="1041400" indent="-127000" algn="l" defTabSz="520700" rtl="0" eaLnBrk="0" fontAlgn="base" hangingPunct="0">
              <a:spcBef>
                <a:spcPct val="0"/>
              </a:spcBef>
              <a:spcAft>
                <a:spcPct val="0"/>
              </a:spcAft>
              <a:defRPr sz="2100" kern="1200">
                <a:solidFill>
                  <a:schemeClr val="tx1"/>
                </a:solidFill>
                <a:latin typeface="Calibri" panose="020F0502020204030204" pitchFamily="34" charset="0"/>
                <a:ea typeface="ＭＳ Ｐゴシック" panose="020B0600070205080204" pitchFamily="34" charset="-128"/>
                <a:cs typeface="+mn-cs"/>
              </a:defRPr>
            </a:lvl3pPr>
            <a:lvl4pPr marL="1563688" indent="-192088" algn="l" defTabSz="520700" rtl="0" eaLnBrk="0" fontAlgn="base" hangingPunct="0">
              <a:spcBef>
                <a:spcPct val="0"/>
              </a:spcBef>
              <a:spcAft>
                <a:spcPct val="0"/>
              </a:spcAft>
              <a:defRPr sz="2100" kern="1200">
                <a:solidFill>
                  <a:schemeClr val="tx1"/>
                </a:solidFill>
                <a:latin typeface="Calibri" panose="020F0502020204030204" pitchFamily="34" charset="0"/>
                <a:ea typeface="ＭＳ Ｐゴシック" panose="020B0600070205080204" pitchFamily="34" charset="-128"/>
                <a:cs typeface="+mn-cs"/>
              </a:defRPr>
            </a:lvl4pPr>
            <a:lvl5pPr marL="2084388" indent="-255588" algn="l" defTabSz="520700" rtl="0" eaLnBrk="0" fontAlgn="base" hangingPunct="0">
              <a:spcBef>
                <a:spcPct val="0"/>
              </a:spcBef>
              <a:spcAft>
                <a:spcPct val="0"/>
              </a:spcAft>
              <a:defRPr sz="2100"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sz="2100"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sz="2100"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sz="2100"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sz="2100" kern="1200">
                <a:solidFill>
                  <a:schemeClr val="tx1"/>
                </a:solidFill>
                <a:latin typeface="Calibri" panose="020F0502020204030204" pitchFamily="34" charset="0"/>
                <a:ea typeface="ＭＳ Ｐゴシック" panose="020B0600070205080204" pitchFamily="34" charset="-128"/>
                <a:cs typeface="+mn-cs"/>
              </a:defRPr>
            </a:lvl9pPr>
          </a:lstStyle>
          <a:p>
            <a:r>
              <a:rPr lang="en-US" altLang="en-US" b="1" dirty="0"/>
              <a:t>User Requirement:</a:t>
            </a:r>
            <a:r>
              <a:rPr lang="en-US" altLang="en-US" dirty="0"/>
              <a:t> https://www.youtube.com/watch?v=BKorP55Aqvg</a:t>
            </a:r>
          </a:p>
        </p:txBody>
      </p:sp>
      <p:pic>
        <p:nvPicPr>
          <p:cNvPr id="6" name="Picture 5">
            <a:extLst>
              <a:ext uri="{FF2B5EF4-FFF2-40B4-BE49-F238E27FC236}">
                <a16:creationId xmlns:a16="http://schemas.microsoft.com/office/drawing/2014/main" id="{759FA6CF-B6E7-4C63-B121-A77335C34C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4234" y="1527288"/>
            <a:ext cx="7075531" cy="4313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65171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752600"/>
            <a:ext cx="6837114" cy="3040422"/>
          </a:xfrm>
        </p:spPr>
        <p:txBody>
          <a:bodyPr>
            <a:normAutofit/>
          </a:bodyPr>
          <a:lstStyle/>
          <a:p>
            <a:pPr marL="0" indent="0">
              <a:buNone/>
            </a:pPr>
            <a:br>
              <a:rPr lang="en-US" dirty="0"/>
            </a:br>
            <a:r>
              <a:rPr lang="en-US" dirty="0"/>
              <a:t>Alan Dennis, Barbara Haley Wixom, David </a:t>
            </a:r>
            <a:r>
              <a:rPr lang="en-US" dirty="0" err="1"/>
              <a:t>Tegarden</a:t>
            </a:r>
            <a:r>
              <a:rPr lang="en-US" dirty="0"/>
              <a:t> (2015). Systems Analysis and Design_ An Object-Oriented Approach with UML, 5th ed.</a:t>
            </a:r>
            <a:br>
              <a:rPr lang="en-US" dirty="0"/>
            </a:br>
            <a:r>
              <a:rPr lang="en-US" dirty="0"/>
              <a:t>ISBN: 978-1-118-80467-4</a:t>
            </a:r>
            <a:endParaRPr lang="id-ID" dirty="0"/>
          </a:p>
          <a:p>
            <a:pPr marL="0" indent="0">
              <a:buNone/>
            </a:pPr>
            <a:r>
              <a:rPr lang="id-ID" dirty="0"/>
              <a:t> 	</a:t>
            </a:r>
            <a:endParaRPr lang="en-US" dirty="0"/>
          </a:p>
          <a:p>
            <a:pPr>
              <a:buNone/>
            </a:pPr>
            <a:endParaRPr lang="id-ID" dirty="0"/>
          </a:p>
        </p:txBody>
      </p:sp>
      <p:sp>
        <p:nvSpPr>
          <p:cNvPr id="5" name="TextBox 4"/>
          <p:cNvSpPr txBox="1"/>
          <p:nvPr/>
        </p:nvSpPr>
        <p:spPr>
          <a:xfrm>
            <a:off x="3048000" y="816114"/>
            <a:ext cx="2519792" cy="707886"/>
          </a:xfrm>
          <a:prstGeom prst="rect">
            <a:avLst/>
          </a:prstGeom>
          <a:noFill/>
        </p:spPr>
        <p:txBody>
          <a:bodyPr wrap="none" rtlCol="0">
            <a:spAutoFit/>
          </a:bodyPr>
          <a:lstStyle/>
          <a:p>
            <a:r>
              <a:rPr lang="en-US" sz="4000" b="1" dirty="0"/>
              <a:t>References</a:t>
            </a:r>
          </a:p>
        </p:txBody>
      </p:sp>
    </p:spTree>
    <p:extLst>
      <p:ext uri="{BB962C8B-B14F-4D97-AF65-F5344CB8AC3E}">
        <p14:creationId xmlns:p14="http://schemas.microsoft.com/office/powerpoint/2010/main" val="994908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0" y="816114"/>
            <a:ext cx="4363759" cy="707886"/>
          </a:xfrm>
          <a:prstGeom prst="rect">
            <a:avLst/>
          </a:prstGeom>
          <a:noFill/>
        </p:spPr>
        <p:txBody>
          <a:bodyPr wrap="none" rtlCol="0">
            <a:spAutoFit/>
          </a:bodyPr>
          <a:lstStyle/>
          <a:p>
            <a:r>
              <a:rPr lang="en-US" sz="4000" b="1" dirty="0"/>
              <a:t>Learning Objectives</a:t>
            </a:r>
          </a:p>
        </p:txBody>
      </p:sp>
      <p:sp>
        <p:nvSpPr>
          <p:cNvPr id="4" name="Content Placeholder 2"/>
          <p:cNvSpPr>
            <a:spLocks noGrp="1"/>
          </p:cNvSpPr>
          <p:nvPr>
            <p:ph idx="1"/>
          </p:nvPr>
        </p:nvSpPr>
        <p:spPr>
          <a:xfrm>
            <a:off x="1828800" y="1628775"/>
            <a:ext cx="6858000" cy="3517900"/>
          </a:xfrm>
        </p:spPr>
        <p:txBody>
          <a:bodyPr/>
          <a:lstStyle/>
          <a:p>
            <a:pPr>
              <a:buFontTx/>
              <a:buNone/>
            </a:pPr>
            <a:r>
              <a:rPr lang="en-US" altLang="en-US" dirty="0"/>
              <a:t>At the end of this lecture, students are able to:</a:t>
            </a:r>
          </a:p>
          <a:p>
            <a:pPr>
              <a:buFontTx/>
              <a:buNone/>
            </a:pPr>
            <a:r>
              <a:rPr lang="en-US" altLang="en-US" dirty="0"/>
              <a:t>LO3: To analyze the requirement of a system</a:t>
            </a:r>
          </a:p>
        </p:txBody>
      </p:sp>
    </p:spTree>
    <p:extLst>
      <p:ext uri="{BB962C8B-B14F-4D97-AF65-F5344CB8AC3E}">
        <p14:creationId xmlns:p14="http://schemas.microsoft.com/office/powerpoint/2010/main" val="994908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0" y="533400"/>
            <a:ext cx="5105400" cy="792088"/>
          </a:xfrm>
        </p:spPr>
        <p:txBody>
          <a:bodyPr>
            <a:normAutofit fontScale="90000"/>
          </a:bodyPr>
          <a:lstStyle/>
          <a:p>
            <a:r>
              <a:rPr lang="en-US" dirty="0"/>
              <a:t>Requirement Determination</a:t>
            </a:r>
          </a:p>
        </p:txBody>
      </p:sp>
      <p:sp>
        <p:nvSpPr>
          <p:cNvPr id="9" name="TextBox 8">
            <a:extLst>
              <a:ext uri="{FF2B5EF4-FFF2-40B4-BE49-F238E27FC236}">
                <a16:creationId xmlns:a16="http://schemas.microsoft.com/office/drawing/2014/main" id="{AD52550C-B7FC-43A9-B86E-015423A2F496}"/>
              </a:ext>
            </a:extLst>
          </p:cNvPr>
          <p:cNvSpPr txBox="1"/>
          <p:nvPr/>
        </p:nvSpPr>
        <p:spPr>
          <a:xfrm>
            <a:off x="1295400" y="1600200"/>
            <a:ext cx="7010400" cy="3970318"/>
          </a:xfrm>
          <a:prstGeom prst="rect">
            <a:avLst/>
          </a:prstGeom>
          <a:noFill/>
        </p:spPr>
        <p:txBody>
          <a:bodyPr wrap="square">
            <a:spAutoFit/>
          </a:bodyPr>
          <a:lstStyle/>
          <a:p>
            <a:pPr marL="285750" indent="-285750">
              <a:buFont typeface="Arial" panose="020B0604020202020204" pitchFamily="34" charset="0"/>
              <a:buChar char="•"/>
            </a:pPr>
            <a:r>
              <a:rPr lang="en-US" sz="2800" dirty="0"/>
              <a:t>The purpose of requirements determination is to </a:t>
            </a:r>
            <a:r>
              <a:rPr lang="en-US" sz="2800" b="1" dirty="0"/>
              <a:t>turn the very high-level explanation</a:t>
            </a:r>
            <a:r>
              <a:rPr lang="en-US" sz="2800" dirty="0"/>
              <a:t> of the business requirements stated in the system request </a:t>
            </a:r>
            <a:r>
              <a:rPr lang="en-US" sz="2800" b="1" dirty="0"/>
              <a:t>into a more precise list</a:t>
            </a:r>
            <a:r>
              <a:rPr lang="en-US" sz="2800" dirty="0"/>
              <a:t> of requirements that can be used as inputs to the rest of analysis (creating functional, structural, and behavioral models). </a:t>
            </a:r>
          </a:p>
          <a:p>
            <a:pPr marL="285750" indent="-285750">
              <a:buFont typeface="Arial" panose="020B0604020202020204" pitchFamily="34" charset="0"/>
              <a:buChar char="•"/>
            </a:pPr>
            <a:r>
              <a:rPr lang="en-US" sz="2800" dirty="0"/>
              <a:t>This expansion of the requirements ultimately leads to the </a:t>
            </a:r>
            <a:r>
              <a:rPr lang="en-US" sz="2800" b="1" dirty="0"/>
              <a:t>design of the system</a:t>
            </a:r>
            <a:r>
              <a:rPr lang="en-US" sz="2800" dirty="0"/>
              <a:t>.</a:t>
            </a:r>
          </a:p>
        </p:txBody>
      </p:sp>
      <p:sp>
        <p:nvSpPr>
          <p:cNvPr id="6" name="TextBox 5">
            <a:extLst>
              <a:ext uri="{FF2B5EF4-FFF2-40B4-BE49-F238E27FC236}">
                <a16:creationId xmlns:a16="http://schemas.microsoft.com/office/drawing/2014/main" id="{5EF80F48-3FE3-4863-8237-4542048CA7E5}"/>
              </a:ext>
            </a:extLst>
          </p:cNvPr>
          <p:cNvSpPr txBox="1"/>
          <p:nvPr/>
        </p:nvSpPr>
        <p:spPr>
          <a:xfrm>
            <a:off x="295382" y="6096000"/>
            <a:ext cx="8839200" cy="646331"/>
          </a:xfrm>
          <a:prstGeom prst="rect">
            <a:avLst/>
          </a:prstGeom>
          <a:noFill/>
        </p:spPr>
        <p:txBody>
          <a:bodyPr wrap="square" rtlCol="0">
            <a:spAutoFit/>
          </a:bodyPr>
          <a:lstStyle/>
          <a:p>
            <a:r>
              <a:rPr lang="en-US" dirty="0">
                <a:solidFill>
                  <a:schemeClr val="tx1">
                    <a:lumMod val="65000"/>
                    <a:lumOff val="35000"/>
                  </a:schemeClr>
                </a:solidFill>
              </a:rPr>
              <a:t>A. Dennis et al.,(2015). Systems Analysis and Design An Object-Oriented Approach with UML, 5th ed. ISBN: 978-1-118-80467-4</a:t>
            </a:r>
          </a:p>
        </p:txBody>
      </p:sp>
    </p:spTree>
    <p:extLst>
      <p:ext uri="{BB962C8B-B14F-4D97-AF65-F5344CB8AC3E}">
        <p14:creationId xmlns:p14="http://schemas.microsoft.com/office/powerpoint/2010/main" val="2426210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able&#10;&#10;Description automatically generated">
            <a:extLst>
              <a:ext uri="{FF2B5EF4-FFF2-40B4-BE49-F238E27FC236}">
                <a16:creationId xmlns:a16="http://schemas.microsoft.com/office/drawing/2014/main" id="{983289C6-63E2-4712-AD0F-1FE2710C25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524000"/>
            <a:ext cx="7842778" cy="4800600"/>
          </a:xfrm>
          <a:prstGeom prst="rect">
            <a:avLst/>
          </a:prstGeom>
          <a:ln>
            <a:solidFill>
              <a:schemeClr val="tx1"/>
            </a:solidFill>
          </a:ln>
        </p:spPr>
      </p:pic>
    </p:spTree>
    <p:extLst>
      <p:ext uri="{BB962C8B-B14F-4D97-AF65-F5344CB8AC3E}">
        <p14:creationId xmlns:p14="http://schemas.microsoft.com/office/powerpoint/2010/main" val="3572731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0" y="533400"/>
            <a:ext cx="5105400" cy="792088"/>
          </a:xfrm>
        </p:spPr>
        <p:txBody>
          <a:bodyPr>
            <a:normAutofit/>
          </a:bodyPr>
          <a:lstStyle/>
          <a:p>
            <a:r>
              <a:rPr lang="en-US" dirty="0"/>
              <a:t>Defining Requirement</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sp>
        <p:nvSpPr>
          <p:cNvPr id="6" name="TextBox 5">
            <a:extLst>
              <a:ext uri="{FF2B5EF4-FFF2-40B4-BE49-F238E27FC236}">
                <a16:creationId xmlns:a16="http://schemas.microsoft.com/office/drawing/2014/main" id="{7BFE776E-A244-432A-8662-67E8A17ADC28}"/>
              </a:ext>
            </a:extLst>
          </p:cNvPr>
          <p:cNvSpPr txBox="1"/>
          <p:nvPr/>
        </p:nvSpPr>
        <p:spPr>
          <a:xfrm>
            <a:off x="1447800" y="1600200"/>
            <a:ext cx="7391400" cy="4031873"/>
          </a:xfrm>
          <a:prstGeom prst="rect">
            <a:avLst/>
          </a:prstGeom>
          <a:noFill/>
        </p:spPr>
        <p:txBody>
          <a:bodyPr wrap="square">
            <a:spAutoFit/>
          </a:bodyPr>
          <a:lstStyle/>
          <a:p>
            <a:pPr marL="342900" indent="-342900">
              <a:buFont typeface="Arial" panose="020B0604020202020204" pitchFamily="34" charset="0"/>
              <a:buChar char="•"/>
            </a:pPr>
            <a:r>
              <a:rPr lang="en-US" sz="3200" dirty="0"/>
              <a:t>A requirement is simply a </a:t>
            </a:r>
            <a:r>
              <a:rPr lang="en-US" sz="3200" b="1" dirty="0"/>
              <a:t>statement of what the system must do</a:t>
            </a:r>
            <a:r>
              <a:rPr lang="en-US" sz="3200" dirty="0"/>
              <a:t> or what characteristic it must have.</a:t>
            </a:r>
          </a:p>
          <a:p>
            <a:pPr marL="342900" indent="-342900">
              <a:buFont typeface="Arial" panose="020B0604020202020204" pitchFamily="34" charset="0"/>
              <a:buChar char="•"/>
            </a:pPr>
            <a:r>
              <a:rPr lang="en-US" sz="3200" dirty="0"/>
              <a:t>Requirements are written from the perspective of the businessperson, and they focus on the “what” of the system</a:t>
            </a:r>
          </a:p>
          <a:p>
            <a:pPr marL="342900" indent="-342900">
              <a:buFont typeface="Arial" panose="020B0604020202020204" pitchFamily="34" charset="0"/>
              <a:buChar char="•"/>
            </a:pPr>
            <a:r>
              <a:rPr lang="en-US" sz="3200" dirty="0"/>
              <a:t>Usually called business requirements (and sometimes user requirements)</a:t>
            </a:r>
          </a:p>
        </p:txBody>
      </p:sp>
    </p:spTree>
    <p:extLst>
      <p:ext uri="{BB962C8B-B14F-4D97-AF65-F5344CB8AC3E}">
        <p14:creationId xmlns:p14="http://schemas.microsoft.com/office/powerpoint/2010/main" val="1145072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0" y="533400"/>
            <a:ext cx="5105400" cy="792088"/>
          </a:xfrm>
        </p:spPr>
        <p:txBody>
          <a:bodyPr>
            <a:normAutofit/>
          </a:bodyPr>
          <a:lstStyle/>
          <a:p>
            <a:r>
              <a:rPr lang="en-US" dirty="0"/>
              <a:t>Defining Requirement</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pic>
        <p:nvPicPr>
          <p:cNvPr id="4" name="Picture 3">
            <a:extLst>
              <a:ext uri="{FF2B5EF4-FFF2-40B4-BE49-F238E27FC236}">
                <a16:creationId xmlns:a16="http://schemas.microsoft.com/office/drawing/2014/main" id="{5C647978-A088-429E-B8ED-8B6F1F92257A}"/>
              </a:ext>
            </a:extLst>
          </p:cNvPr>
          <p:cNvPicPr>
            <a:picLocks noChangeAspect="1"/>
          </p:cNvPicPr>
          <p:nvPr/>
        </p:nvPicPr>
        <p:blipFill>
          <a:blip r:embed="rId2"/>
          <a:stretch>
            <a:fillRect/>
          </a:stretch>
        </p:blipFill>
        <p:spPr>
          <a:xfrm>
            <a:off x="1371600" y="1476375"/>
            <a:ext cx="6934200" cy="5000625"/>
          </a:xfrm>
          <a:prstGeom prst="rect">
            <a:avLst/>
          </a:prstGeom>
        </p:spPr>
      </p:pic>
    </p:spTree>
    <p:extLst>
      <p:ext uri="{BB962C8B-B14F-4D97-AF65-F5344CB8AC3E}">
        <p14:creationId xmlns:p14="http://schemas.microsoft.com/office/powerpoint/2010/main" val="2776401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0" y="533400"/>
            <a:ext cx="5105400" cy="792088"/>
          </a:xfrm>
        </p:spPr>
        <p:txBody>
          <a:bodyPr>
            <a:normAutofit/>
          </a:bodyPr>
          <a:lstStyle/>
          <a:p>
            <a:r>
              <a:rPr lang="en-US" dirty="0"/>
              <a:t>Defining Requirement</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sp>
        <p:nvSpPr>
          <p:cNvPr id="6" name="TextBox 5">
            <a:extLst>
              <a:ext uri="{FF2B5EF4-FFF2-40B4-BE49-F238E27FC236}">
                <a16:creationId xmlns:a16="http://schemas.microsoft.com/office/drawing/2014/main" id="{7BFE776E-A244-432A-8662-67E8A17ADC28}"/>
              </a:ext>
            </a:extLst>
          </p:cNvPr>
          <p:cNvSpPr txBox="1"/>
          <p:nvPr/>
        </p:nvSpPr>
        <p:spPr>
          <a:xfrm>
            <a:off x="914400" y="1474619"/>
            <a:ext cx="8142270" cy="3908762"/>
          </a:xfrm>
          <a:prstGeom prst="rect">
            <a:avLst/>
          </a:prstGeom>
          <a:noFill/>
        </p:spPr>
        <p:txBody>
          <a:bodyPr wrap="square">
            <a:spAutoFit/>
          </a:bodyPr>
          <a:lstStyle/>
          <a:p>
            <a:pPr marL="342900" indent="-342900">
              <a:buFont typeface="Arial" panose="020B0604020202020204" pitchFamily="34" charset="0"/>
              <a:buChar char="•"/>
            </a:pPr>
            <a:r>
              <a:rPr lang="en-US" sz="2400" dirty="0"/>
              <a:t>Requirements can be either </a:t>
            </a:r>
            <a:r>
              <a:rPr lang="en-US" sz="2400" b="1" dirty="0"/>
              <a:t>Functional</a:t>
            </a:r>
            <a:r>
              <a:rPr lang="en-US" sz="2400" dirty="0"/>
              <a:t> or </a:t>
            </a:r>
            <a:r>
              <a:rPr lang="en-US" sz="2400" b="1" dirty="0"/>
              <a:t>Non-Functional</a:t>
            </a:r>
            <a:r>
              <a:rPr lang="en-US" sz="2400" dirty="0"/>
              <a:t> in nature</a:t>
            </a:r>
          </a:p>
          <a:p>
            <a:pPr marL="800100" lvl="1" indent="-342900">
              <a:buFont typeface="Arial" panose="020B0604020202020204" pitchFamily="34" charset="0"/>
              <a:buChar char="•"/>
            </a:pPr>
            <a:r>
              <a:rPr lang="en-US" sz="2000" b="1" dirty="0"/>
              <a:t>Functional</a:t>
            </a:r>
            <a:r>
              <a:rPr lang="en-US" sz="2000" dirty="0"/>
              <a:t> requirement relates directly to a process a system has to perform or information it needs to contain.</a:t>
            </a:r>
          </a:p>
          <a:p>
            <a:pPr marL="1257300" lvl="2" indent="-342900">
              <a:buFont typeface="Arial" panose="020B0604020202020204" pitchFamily="34" charset="0"/>
              <a:buChar char="•"/>
            </a:pPr>
            <a:r>
              <a:rPr lang="en-US" sz="2000" dirty="0"/>
              <a:t>For example, requirements stating that a system must have the ability to search for available inventory or to report actual and budgeted expenses are functional requirements. </a:t>
            </a:r>
          </a:p>
          <a:p>
            <a:pPr marL="1257300" lvl="2" indent="-342900">
              <a:buFont typeface="Arial" panose="020B0604020202020204" pitchFamily="34" charset="0"/>
              <a:buChar char="•"/>
            </a:pPr>
            <a:r>
              <a:rPr lang="en-US" sz="2000" dirty="0"/>
              <a:t>Functional requirements flow directly into the creation of functional, structural, and behavioral models that represent the functionality of the evolving system</a:t>
            </a:r>
          </a:p>
          <a:p>
            <a:pPr marL="800100" lvl="1" indent="-342900">
              <a:buFont typeface="Arial" panose="020B0604020202020204" pitchFamily="34" charset="0"/>
              <a:buChar char="•"/>
            </a:pPr>
            <a:r>
              <a:rPr lang="en-US" sz="2000" b="1" dirty="0"/>
              <a:t>Non-Functional</a:t>
            </a:r>
            <a:r>
              <a:rPr lang="en-US" sz="2000" dirty="0"/>
              <a:t> requirements refer to behavioral properties that the system must have, such as performance and usability.</a:t>
            </a:r>
          </a:p>
        </p:txBody>
      </p:sp>
    </p:spTree>
    <p:extLst>
      <p:ext uri="{BB962C8B-B14F-4D97-AF65-F5344CB8AC3E}">
        <p14:creationId xmlns:p14="http://schemas.microsoft.com/office/powerpoint/2010/main" val="2982290145"/>
      </p:ext>
    </p:extLst>
  </p:cSld>
  <p:clrMapOvr>
    <a:masterClrMapping/>
  </p:clrMapOvr>
</p:sld>
</file>

<file path=ppt/theme/theme1.xml><?xml version="1.0" encoding="utf-8"?>
<a:theme xmlns:a="http://schemas.openxmlformats.org/drawingml/2006/main" name="Template PPT 20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7540A85B147B94A8BEF36E500F237CA" ma:contentTypeVersion="2" ma:contentTypeDescription="Create a new document." ma:contentTypeScope="" ma:versionID="73c28917da3d08cd67f743de74e9e0ee">
  <xsd:schema xmlns:xsd="http://www.w3.org/2001/XMLSchema" xmlns:xs="http://www.w3.org/2001/XMLSchema" xmlns:p="http://schemas.microsoft.com/office/2006/metadata/properties" xmlns:ns2="b506bcd2-e397-42c5-ace7-c21b2830179f" targetNamespace="http://schemas.microsoft.com/office/2006/metadata/properties" ma:root="true" ma:fieldsID="4ff9e3a0e271bd291be0e0a525df0af4" ns2:_="">
    <xsd:import namespace="b506bcd2-e397-42c5-ace7-c21b2830179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06bcd2-e397-42c5-ace7-c21b283017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DE1FC3B-338E-43A9-8196-A46B69EAAB0A}"/>
</file>

<file path=customXml/itemProps2.xml><?xml version="1.0" encoding="utf-8"?>
<ds:datastoreItem xmlns:ds="http://schemas.openxmlformats.org/officeDocument/2006/customXml" ds:itemID="{5D3DF266-798E-4F22-A3D4-B82295FD961D}"/>
</file>

<file path=customXml/itemProps3.xml><?xml version="1.0" encoding="utf-8"?>
<ds:datastoreItem xmlns:ds="http://schemas.openxmlformats.org/officeDocument/2006/customXml" ds:itemID="{441FC491-7D5D-4900-A70D-19EA2EFFE277}"/>
</file>

<file path=docProps/app.xml><?xml version="1.0" encoding="utf-8"?>
<Properties xmlns="http://schemas.openxmlformats.org/officeDocument/2006/extended-properties" xmlns:vt="http://schemas.openxmlformats.org/officeDocument/2006/docPropsVTypes">
  <Template>Template PPT 2015</Template>
  <TotalTime>1501</TotalTime>
  <Words>1502</Words>
  <Application>Microsoft Office PowerPoint</Application>
  <PresentationFormat>On-screen Show (4:3)</PresentationFormat>
  <Paragraphs>133</Paragraphs>
  <Slides>37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Open Sans</vt:lpstr>
      <vt:lpstr>OptimaLTStd-Bold</vt:lpstr>
      <vt:lpstr>SabonLTStd-Roman</vt:lpstr>
      <vt:lpstr>Template PPT 2015</vt:lpstr>
      <vt:lpstr>Analysis Modeling Session  15</vt:lpstr>
      <vt:lpstr>Sub Topics</vt:lpstr>
      <vt:lpstr> These slides have been adapted from:  Alan Dennis, Barbara Haley Wixom, David Tegarden (2015). Systems Analysis and Design_ An Object-Oriented Approach with UML, 5th ed. ISBN: 978-1-118-80467-4   Chapter 3 </vt:lpstr>
      <vt:lpstr>PowerPoint Presentation</vt:lpstr>
      <vt:lpstr>Requirement Determination</vt:lpstr>
      <vt:lpstr>PowerPoint Presentation</vt:lpstr>
      <vt:lpstr>Defining Requirement</vt:lpstr>
      <vt:lpstr>Defining Requirement</vt:lpstr>
      <vt:lpstr>Defining Requirement</vt:lpstr>
      <vt:lpstr>Requirement Definition Report</vt:lpstr>
      <vt:lpstr>Requirement Definition Report</vt:lpstr>
      <vt:lpstr>Requirement Analysis Strategies</vt:lpstr>
      <vt:lpstr>Requirement Analysis Strategies</vt:lpstr>
      <vt:lpstr>PowerPoint Presentation</vt:lpstr>
      <vt:lpstr>PowerPoint Presentation</vt:lpstr>
      <vt:lpstr>Requirement Analysis Strategies</vt:lpstr>
      <vt:lpstr>Requirement Analysis Strategies</vt:lpstr>
      <vt:lpstr>Requirement Analysis Strategies</vt:lpstr>
      <vt:lpstr>Requirement Gathering Techniques</vt:lpstr>
      <vt:lpstr>Requirement Gathering Techniques</vt:lpstr>
      <vt:lpstr>PowerPoint Presentation</vt:lpstr>
      <vt:lpstr>PowerPoint Presentation</vt:lpstr>
      <vt:lpstr>PowerPoint Presentation</vt:lpstr>
      <vt:lpstr>Requirement Gathering Techniques</vt:lpstr>
      <vt:lpstr>PowerPoint Presentation</vt:lpstr>
      <vt:lpstr>PowerPoint Presentation</vt:lpstr>
      <vt:lpstr>Requirement Gathering Techniques</vt:lpstr>
      <vt:lpstr>Requirement Gathering Techniques</vt:lpstr>
      <vt:lpstr>Requirement Gathering Techniques</vt:lpstr>
      <vt:lpstr>PowerPoint Presentation</vt:lpstr>
      <vt:lpstr>PowerPoint Presentation</vt:lpstr>
      <vt:lpstr>PowerPoint Presentation</vt:lpstr>
      <vt:lpstr>PowerPoint Presentation</vt:lpstr>
      <vt:lpstr>System Proposal</vt:lpstr>
      <vt:lpstr>System Proposal: Sample Contents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Session  #</dc:title>
  <dc:creator>Yulia</dc:creator>
  <cp:lastModifiedBy>Budi Yulianto, S.Kom., M.M.,CBA.</cp:lastModifiedBy>
  <cp:revision>147</cp:revision>
  <dcterms:created xsi:type="dcterms:W3CDTF">2015-05-04T03:33:03Z</dcterms:created>
  <dcterms:modified xsi:type="dcterms:W3CDTF">2021-12-01T06:33:09Z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0x01010087540A85B147B94A8BEF36E500F237CA</vt:lpwstr>
  </property>
</Properties>
</file>