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61" r:id="rId6"/>
    <p:sldId id="263" r:id="rId7"/>
    <p:sldId id="257" r:id="rId8"/>
    <p:sldId id="274" r:id="rId9"/>
    <p:sldId id="275" r:id="rId10"/>
    <p:sldId id="276" r:id="rId11"/>
    <p:sldId id="277" r:id="rId12"/>
    <p:sldId id="278" r:id="rId13"/>
    <p:sldId id="279" r:id="rId14"/>
    <p:sldId id="280" r:id="rId15"/>
    <p:sldId id="282" r:id="rId16"/>
    <p:sldId id="283" r:id="rId17"/>
    <p:sldId id="284" r:id="rId18"/>
    <p:sldId id="302" r:id="rId19"/>
    <p:sldId id="285" r:id="rId20"/>
    <p:sldId id="291" r:id="rId21"/>
    <p:sldId id="292" r:id="rId22"/>
    <p:sldId id="293" r:id="rId23"/>
    <p:sldId id="310" r:id="rId24"/>
    <p:sldId id="311" r:id="rId25"/>
    <p:sldId id="305" r:id="rId26"/>
    <p:sldId id="286" r:id="rId27"/>
    <p:sldId id="288" r:id="rId28"/>
    <p:sldId id="287" r:id="rId29"/>
    <p:sldId id="289" r:id="rId30"/>
    <p:sldId id="290" r:id="rId31"/>
    <p:sldId id="303" r:id="rId32"/>
    <p:sldId id="268" r:id="rId33"/>
    <p:sldId id="269" r:id="rId34"/>
    <p:sldId id="270" r:id="rId35"/>
    <p:sldId id="271" r:id="rId36"/>
    <p:sldId id="272" r:id="rId37"/>
    <p:sldId id="273" r:id="rId38"/>
    <p:sldId id="294" r:id="rId39"/>
    <p:sldId id="295" r:id="rId40"/>
    <p:sldId id="297" r:id="rId41"/>
    <p:sldId id="298" r:id="rId42"/>
    <p:sldId id="301" r:id="rId43"/>
    <p:sldId id="299" r:id="rId44"/>
    <p:sldId id="300" r:id="rId45"/>
    <p:sldId id="306" r:id="rId46"/>
    <p:sldId id="307" r:id="rId47"/>
    <p:sldId id="308" r:id="rId48"/>
    <p:sldId id="309" r:id="rId49"/>
    <p:sldId id="262" r:id="rId50"/>
  </p:sldIdLst>
  <p:sldSz cx="9144000" cy="6858000" type="screen4x3"/>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id="{727C0728-BFBA-4018-A895-7E45D940962F}">
          <p14:sldIdLst>
            <p14:sldId id="256"/>
          </p14:sldIdLst>
        </p14:section>
        <p14:section name="COURSE CONTENT" id="{F4927CBE-FA17-46D1-BAAE-887D0AF2CCBF}">
          <p14:sldIdLst>
            <p14:sldId id="261"/>
            <p14:sldId id="263"/>
            <p14:sldId id="257"/>
            <p14:sldId id="274"/>
            <p14:sldId id="275"/>
            <p14:sldId id="276"/>
            <p14:sldId id="277"/>
            <p14:sldId id="278"/>
            <p14:sldId id="279"/>
            <p14:sldId id="280"/>
            <p14:sldId id="282"/>
            <p14:sldId id="283"/>
            <p14:sldId id="284"/>
            <p14:sldId id="302"/>
            <p14:sldId id="285"/>
            <p14:sldId id="291"/>
            <p14:sldId id="292"/>
            <p14:sldId id="293"/>
            <p14:sldId id="310"/>
            <p14:sldId id="311"/>
            <p14:sldId id="305"/>
            <p14:sldId id="286"/>
            <p14:sldId id="288"/>
            <p14:sldId id="287"/>
            <p14:sldId id="289"/>
            <p14:sldId id="290"/>
            <p14:sldId id="303"/>
            <p14:sldId id="268"/>
            <p14:sldId id="269"/>
            <p14:sldId id="270"/>
            <p14:sldId id="271"/>
            <p14:sldId id="272"/>
            <p14:sldId id="273"/>
            <p14:sldId id="294"/>
            <p14:sldId id="295"/>
            <p14:sldId id="297"/>
            <p14:sldId id="298"/>
            <p14:sldId id="301"/>
            <p14:sldId id="299"/>
            <p14:sldId id="300"/>
            <p14:sldId id="306"/>
            <p14:sldId id="307"/>
            <p14:sldId id="308"/>
            <p14:sldId id="309"/>
            <p14:sldId id="26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F7F7"/>
    <a:srgbClr val="008FD5"/>
    <a:srgbClr val="558FD5"/>
    <a:srgbClr val="0079B8"/>
    <a:srgbClr val="0081BD"/>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102791-B37D-40DF-A3C5-3D7EC21F6150}" v="1" dt="2021-12-20T07:59:06.6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microsoft.com/office/2016/11/relationships/changesInfo" Target="changesInfos/changesInfo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microsoft.com/office/2015/10/relationships/revisionInfo" Target="revisionInfo.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O GUNAWAN" userId="S::rico.gunawan002@binus.ac.id::427bf085-de67-4d8c-9416-1aac8192576f" providerId="AD" clId="Web-{41102791-B37D-40DF-A3C5-3D7EC21F6150}"/>
    <pc:docChg chg="modSld">
      <pc:chgData name="RICO GUNAWAN" userId="S::rico.gunawan002@binus.ac.id::427bf085-de67-4d8c-9416-1aac8192576f" providerId="AD" clId="Web-{41102791-B37D-40DF-A3C5-3D7EC21F6150}" dt="2021-12-20T07:59:06.628" v="0" actId="1076"/>
      <pc:docMkLst>
        <pc:docMk/>
      </pc:docMkLst>
      <pc:sldChg chg="modSp">
        <pc:chgData name="RICO GUNAWAN" userId="S::rico.gunawan002@binus.ac.id::427bf085-de67-4d8c-9416-1aac8192576f" providerId="AD" clId="Web-{41102791-B37D-40DF-A3C5-3D7EC21F6150}" dt="2021-12-20T07:59:06.628" v="0" actId="1076"/>
        <pc:sldMkLst>
          <pc:docMk/>
          <pc:sldMk cId="2410414343" sldId="279"/>
        </pc:sldMkLst>
        <pc:picChg chg="mod">
          <ac:chgData name="RICO GUNAWAN" userId="S::rico.gunawan002@binus.ac.id::427bf085-de67-4d8c-9416-1aac8192576f" providerId="AD" clId="Web-{41102791-B37D-40DF-A3C5-3D7EC21F6150}" dt="2021-12-20T07:59:06.628" v="0" actId="1076"/>
          <ac:picMkLst>
            <pc:docMk/>
            <pc:sldMk cId="2410414343" sldId="279"/>
            <ac:picMk id="5" creationId="{D0F87156-BF84-4258-B64A-E9D011265A93}"/>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userDrawn="1"/>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a:p>
        </p:txBody>
      </p:sp>
      <p:sp>
        <p:nvSpPr>
          <p:cNvPr id="4"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19/12/2021</a:t>
            </a:fld>
            <a:endParaRPr lang="id-ID"/>
          </a:p>
        </p:txBody>
      </p:sp>
      <p:sp>
        <p:nvSpPr>
          <p:cNvPr id="5" name="Footer Placeholder 4"/>
          <p:cNvSpPr>
            <a:spLocks noGrp="1"/>
          </p:cNvSpPr>
          <p:nvPr>
            <p:ph type="ftr" sz="quarter" idx="11"/>
          </p:nvPr>
        </p:nvSpPr>
        <p:spPr>
          <a:xfrm>
            <a:off x="3124200" y="6453336"/>
            <a:ext cx="2895600" cy="365125"/>
          </a:xfrm>
        </p:spPr>
        <p:txBody>
          <a:bodyPr/>
          <a:lstStyle/>
          <a:p>
            <a:endParaRPr lang="id-ID"/>
          </a:p>
        </p:txBody>
      </p:sp>
      <p:sp>
        <p:nvSpPr>
          <p:cNvPr id="6"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725141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19/12/2021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6359690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84784"/>
            <a:ext cx="2057400" cy="4641379"/>
          </a:xfrm>
        </p:spPr>
        <p:txBody>
          <a:bodyPr vert="eaVert"/>
          <a:lstStyle/>
          <a:p>
            <a:r>
              <a:rPr lang="en-US"/>
              <a:t>Click to edit Master title style</a:t>
            </a:r>
            <a:endParaRPr lang="id-ID"/>
          </a:p>
        </p:txBody>
      </p:sp>
      <p:sp>
        <p:nvSpPr>
          <p:cNvPr id="3" name="Vertical Text Placeholder 2"/>
          <p:cNvSpPr>
            <a:spLocks noGrp="1"/>
          </p:cNvSpPr>
          <p:nvPr>
            <p:ph type="body" orient="vert" idx="1"/>
          </p:nvPr>
        </p:nvSpPr>
        <p:spPr>
          <a:xfrm>
            <a:off x="1043608" y="1484784"/>
            <a:ext cx="5433392" cy="46413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10"/>
          </p:nvPr>
        </p:nvSpPr>
        <p:spPr/>
        <p:txBody>
          <a:bodyPr/>
          <a:lstStyle/>
          <a:p>
            <a:fld id="{5EF9B71C-2D91-4D15-BAB7-ADA66F828B46}" type="datetimeFigureOut">
              <a:rPr lang="id-ID" smtClean="0"/>
              <a:pPr/>
              <a:t>19/12/2021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1188760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7" name="Picture 1" descr="Background 02.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userDrawn="1"/>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911350" y="2060848"/>
            <a:ext cx="6837114" cy="792088"/>
          </a:xfrm>
        </p:spPr>
        <p:txBody>
          <a:bodyPr>
            <a:normAutofit/>
          </a:bodyPr>
          <a:lstStyle>
            <a:lvl1pPr algn="l">
              <a:defRPr sz="3000" b="1">
                <a:solidFill>
                  <a:srgbClr val="0079B8"/>
                </a:solidFill>
                <a:latin typeface="Open Sans"/>
              </a:defRPr>
            </a:lvl1pPr>
          </a:lstStyle>
          <a:p>
            <a:r>
              <a:rPr lang="en-US"/>
              <a:t>Click to edit Master title style</a:t>
            </a:r>
            <a:endParaRPr lang="id-ID"/>
          </a:p>
        </p:txBody>
      </p:sp>
      <p:sp>
        <p:nvSpPr>
          <p:cNvPr id="8" name="Date Placeholder 3"/>
          <p:cNvSpPr>
            <a:spLocks noGrp="1"/>
          </p:cNvSpPr>
          <p:nvPr>
            <p:ph type="dt" sz="half" idx="10"/>
          </p:nvPr>
        </p:nvSpPr>
        <p:spPr>
          <a:xfrm>
            <a:off x="457200" y="6453336"/>
            <a:ext cx="2133600" cy="365125"/>
          </a:xfrm>
        </p:spPr>
        <p:txBody>
          <a:bodyPr/>
          <a:lstStyle/>
          <a:p>
            <a:fld id="{5EF9B71C-2D91-4D15-BAB7-ADA66F828B46}" type="datetimeFigureOut">
              <a:rPr lang="id-ID" smtClean="0"/>
              <a:pPr/>
              <a:t>19/12/2021</a:t>
            </a:fld>
            <a:endParaRPr lang="id-ID"/>
          </a:p>
        </p:txBody>
      </p:sp>
      <p:sp>
        <p:nvSpPr>
          <p:cNvPr id="9" name="Footer Placeholder 4"/>
          <p:cNvSpPr>
            <a:spLocks noGrp="1"/>
          </p:cNvSpPr>
          <p:nvPr>
            <p:ph type="ftr" sz="quarter" idx="11"/>
          </p:nvPr>
        </p:nvSpPr>
        <p:spPr>
          <a:xfrm>
            <a:off x="3124200" y="6453336"/>
            <a:ext cx="2895600" cy="365125"/>
          </a:xfrm>
        </p:spPr>
        <p:txBody>
          <a:bodyPr/>
          <a:lstStyle/>
          <a:p>
            <a:endParaRPr lang="id-ID"/>
          </a:p>
        </p:txBody>
      </p:sp>
      <p:sp>
        <p:nvSpPr>
          <p:cNvPr id="10" name="Slide Number Placeholder 5"/>
          <p:cNvSpPr>
            <a:spLocks noGrp="1"/>
          </p:cNvSpPr>
          <p:nvPr>
            <p:ph type="sldNum" sz="quarter" idx="12"/>
          </p:nvPr>
        </p:nvSpPr>
        <p:spPr>
          <a:xfrm>
            <a:off x="6553200" y="6453336"/>
            <a:ext cx="2133600" cy="365125"/>
          </a:xfrm>
        </p:spPr>
        <p:txBody>
          <a:bodyPr/>
          <a:lstStyle/>
          <a:p>
            <a:fld id="{F173735F-2667-4028-B606-D96AABD86FDB}" type="slidenum">
              <a:rPr lang="id-ID" smtClean="0"/>
              <a:pPr/>
              <a:t>‹#›</a:t>
            </a:fld>
            <a:endParaRPr lang="id-ID"/>
          </a:p>
        </p:txBody>
      </p:sp>
      <p:sp>
        <p:nvSpPr>
          <p:cNvPr id="14" name="Content Placeholder 2"/>
          <p:cNvSpPr>
            <a:spLocks noGrp="1"/>
          </p:cNvSpPr>
          <p:nvPr>
            <p:ph idx="1"/>
          </p:nvPr>
        </p:nvSpPr>
        <p:spPr>
          <a:xfrm>
            <a:off x="1911350" y="3429001"/>
            <a:ext cx="6837114" cy="3040422"/>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16" name="Subtitle 2"/>
          <p:cNvSpPr>
            <a:spLocks noGrp="1"/>
          </p:cNvSpPr>
          <p:nvPr>
            <p:ph type="subTitle" idx="13"/>
          </p:nvPr>
        </p:nvSpPr>
        <p:spPr>
          <a:xfrm>
            <a:off x="1907704" y="2852936"/>
            <a:ext cx="6840760" cy="504056"/>
          </a:xfrm>
        </p:spPr>
        <p:txBody>
          <a:bodyPr vert="horz" lIns="91440" tIns="45720" rIns="91440" bIns="45720" rtlCol="0" anchor="ctr">
            <a:normAutofit/>
          </a:bodyPr>
          <a:lstStyle>
            <a:lvl1pPr>
              <a:defRPr lang="id-ID" sz="2200" b="1" dirty="0">
                <a:solidFill>
                  <a:srgbClr val="0079B8"/>
                </a:solidFill>
                <a:latin typeface="Open Sans"/>
                <a:ea typeface="+mj-ea"/>
                <a:cs typeface="+mj-cs"/>
              </a:defRPr>
            </a:lvl1pPr>
          </a:lstStyle>
          <a:p>
            <a:pPr lvl="0">
              <a:spcBef>
                <a:spcPct val="0"/>
              </a:spcBef>
              <a:buNone/>
            </a:pPr>
            <a:r>
              <a:rPr lang="en-US"/>
              <a:t>Click to edit Master subtitle style</a:t>
            </a:r>
            <a:endParaRPr lang="id-ID"/>
          </a:p>
        </p:txBody>
      </p:sp>
    </p:spTree>
    <p:extLst>
      <p:ext uri="{BB962C8B-B14F-4D97-AF65-F5344CB8AC3E}">
        <p14:creationId xmlns:p14="http://schemas.microsoft.com/office/powerpoint/2010/main" val="761869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31640" y="4406901"/>
            <a:ext cx="7344816" cy="678284"/>
          </a:xfrm>
        </p:spPr>
        <p:txBody>
          <a:bodyPr anchor="t">
            <a:noAutofit/>
          </a:bodyPr>
          <a:lstStyle>
            <a:lvl1pPr algn="l">
              <a:defRPr sz="3000" b="1" cap="all"/>
            </a:lvl1pPr>
          </a:lstStyle>
          <a:p>
            <a:r>
              <a:rPr lang="en-US"/>
              <a:t>Click to edit Master title style</a:t>
            </a:r>
            <a:endParaRPr lang="id-ID"/>
          </a:p>
        </p:txBody>
      </p:sp>
      <p:sp>
        <p:nvSpPr>
          <p:cNvPr id="3" name="Text Placeholder 2"/>
          <p:cNvSpPr>
            <a:spLocks noGrp="1"/>
          </p:cNvSpPr>
          <p:nvPr>
            <p:ph type="body" idx="1"/>
          </p:nvPr>
        </p:nvSpPr>
        <p:spPr>
          <a:xfrm>
            <a:off x="1331640" y="2906713"/>
            <a:ext cx="7344816"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EF9B71C-2D91-4D15-BAB7-ADA66F828B46}" type="datetimeFigureOut">
              <a:rPr lang="id-ID" smtClean="0"/>
              <a:pPr/>
              <a:t>19/12/2021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593648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p:cNvSpPr>
            <a:spLocks noGrp="1"/>
          </p:cNvSpPr>
          <p:nvPr>
            <p:ph type="dt" sz="half" idx="10"/>
          </p:nvPr>
        </p:nvSpPr>
        <p:spPr/>
        <p:txBody>
          <a:bodyPr/>
          <a:lstStyle/>
          <a:p>
            <a:fld id="{5EF9B71C-2D91-4D15-BAB7-ADA66F828B46}" type="datetimeFigureOut">
              <a:rPr lang="id-ID" smtClean="0"/>
              <a:pPr/>
              <a:t>19/12/2021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40163279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p:cNvSpPr>
            <a:spLocks noGrp="1"/>
          </p:cNvSpPr>
          <p:nvPr>
            <p:ph type="dt" sz="half" idx="10"/>
          </p:nvPr>
        </p:nvSpPr>
        <p:spPr/>
        <p:txBody>
          <a:bodyPr/>
          <a:lstStyle/>
          <a:p>
            <a:fld id="{5EF9B71C-2D91-4D15-BAB7-ADA66F828B46}" type="datetimeFigureOut">
              <a:rPr lang="id-ID" smtClean="0"/>
              <a:pPr/>
              <a:t>19/12/2021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F173735F-2667-4028-B606-D96AABD86FDB}" type="slidenum">
              <a:rPr lang="id-ID" smtClean="0"/>
              <a:pPr/>
              <a:t>‹#›</a:t>
            </a:fld>
            <a:endParaRPr lang="id-ID"/>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fld id="{5EF9B71C-2D91-4D15-BAB7-ADA66F828B46}" type="datetimeFigureOut">
              <a:rPr lang="id-ID" smtClean="0"/>
              <a:pPr/>
              <a:t>19/12/2021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435514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F9B71C-2D91-4D15-BAB7-ADA66F828B46}" type="datetimeFigureOut">
              <a:rPr lang="id-ID" smtClean="0"/>
              <a:pPr/>
              <a:t>19/12/2021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F173735F-2667-4028-B606-D96AABD86FDB}" type="slidenum">
              <a:rPr lang="id-ID" smtClean="0"/>
              <a:pPr/>
              <a:t>‹#›</a:t>
            </a:fld>
            <a:endParaRPr lang="id-ID"/>
          </a:p>
        </p:txBody>
      </p:sp>
      <p:pic>
        <p:nvPicPr>
          <p:cNvPr id="5" name="Picture 1" descr="Background 03.jpg"/>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0" y="4763"/>
            <a:ext cx="9693629" cy="685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itle 1"/>
          <p:cNvSpPr>
            <a:spLocks noGrp="1"/>
          </p:cNvSpPr>
          <p:nvPr>
            <p:ph type="title"/>
          </p:nvPr>
        </p:nvSpPr>
        <p:spPr>
          <a:xfrm>
            <a:off x="1313250" y="2859881"/>
            <a:ext cx="7067128" cy="1143000"/>
          </a:xfrm>
        </p:spPr>
        <p:txBody>
          <a:bodyPr>
            <a:normAutofit/>
          </a:bodyPr>
          <a:lstStyle>
            <a:lvl1pPr>
              <a:defRPr sz="3200">
                <a:solidFill>
                  <a:schemeClr val="bg1"/>
                </a:solidFill>
              </a:defRPr>
            </a:lvl1pPr>
          </a:lstStyle>
          <a:p>
            <a:r>
              <a:rPr lang="en-US"/>
              <a:t>Click to edit Master title style</a:t>
            </a:r>
            <a:endParaRPr lang="id-ID"/>
          </a:p>
        </p:txBody>
      </p:sp>
    </p:spTree>
    <p:extLst>
      <p:ext uri="{BB962C8B-B14F-4D97-AF65-F5344CB8AC3E}">
        <p14:creationId xmlns:p14="http://schemas.microsoft.com/office/powerpoint/2010/main" val="3273697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07704" y="1628800"/>
            <a:ext cx="6768752" cy="802010"/>
          </a:xfrm>
        </p:spPr>
        <p:txBody>
          <a:bodyPr anchor="b">
            <a:normAutofit/>
          </a:bodyPr>
          <a:lstStyle>
            <a:lvl1pPr algn="l">
              <a:defRPr sz="3000" b="1"/>
            </a:lvl1pPr>
          </a:lstStyle>
          <a:p>
            <a:r>
              <a:rPr lang="en-US"/>
              <a:t>Click to edit Master title style</a:t>
            </a:r>
            <a:endParaRPr lang="id-ID"/>
          </a:p>
        </p:txBody>
      </p:sp>
      <p:sp>
        <p:nvSpPr>
          <p:cNvPr id="3" name="Content Placeholder 2"/>
          <p:cNvSpPr>
            <a:spLocks noGrp="1"/>
          </p:cNvSpPr>
          <p:nvPr>
            <p:ph idx="1"/>
          </p:nvPr>
        </p:nvSpPr>
        <p:spPr>
          <a:xfrm>
            <a:off x="1907705" y="2564904"/>
            <a:ext cx="3168352" cy="3672408"/>
          </a:xfrm>
        </p:spPr>
        <p:txBody>
          <a:bodyPr/>
          <a:lstStyle>
            <a:lvl1pPr>
              <a:defRPr sz="2000"/>
            </a:lvl1pPr>
            <a:lvl2pPr>
              <a:defRPr sz="20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p:cNvSpPr>
            <a:spLocks noGrp="1"/>
          </p:cNvSpPr>
          <p:nvPr>
            <p:ph type="body" sz="half" idx="2"/>
          </p:nvPr>
        </p:nvSpPr>
        <p:spPr>
          <a:xfrm>
            <a:off x="5220072" y="2564904"/>
            <a:ext cx="3430017" cy="3672160"/>
          </a:xfrm>
        </p:spPr>
        <p:txBody>
          <a:bodyPr>
            <a:normAutofit/>
          </a:bodyPr>
          <a:lstStyle>
            <a:lvl1pPr marL="0" indent="0">
              <a:buNone/>
              <a:defRPr sz="20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19/12/2021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21617041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6884168" cy="566738"/>
          </a:xfrm>
        </p:spPr>
        <p:txBody>
          <a:bodyPr anchor="b"/>
          <a:lstStyle>
            <a:lvl1pPr algn="l">
              <a:defRPr sz="2000" b="1"/>
            </a:lvl1pPr>
          </a:lstStyle>
          <a:p>
            <a:r>
              <a:rPr lang="en-US"/>
              <a:t>Click to edit Master title style</a:t>
            </a:r>
            <a:endParaRPr lang="id-ID"/>
          </a:p>
        </p:txBody>
      </p:sp>
      <p:sp>
        <p:nvSpPr>
          <p:cNvPr id="3" name="Picture Placeholder 2"/>
          <p:cNvSpPr>
            <a:spLocks noGrp="1"/>
          </p:cNvSpPr>
          <p:nvPr>
            <p:ph type="pic" idx="1"/>
          </p:nvPr>
        </p:nvSpPr>
        <p:spPr>
          <a:xfrm>
            <a:off x="1792288" y="1916832"/>
            <a:ext cx="6884168" cy="281074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id-ID"/>
          </a:p>
        </p:txBody>
      </p:sp>
      <p:sp>
        <p:nvSpPr>
          <p:cNvPr id="4" name="Text Placeholder 3"/>
          <p:cNvSpPr>
            <a:spLocks noGrp="1"/>
          </p:cNvSpPr>
          <p:nvPr>
            <p:ph type="body" sz="half" idx="2"/>
          </p:nvPr>
        </p:nvSpPr>
        <p:spPr>
          <a:xfrm>
            <a:off x="1792288" y="5367338"/>
            <a:ext cx="6884168"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F9B71C-2D91-4D15-BAB7-ADA66F828B46}" type="datetimeFigureOut">
              <a:rPr lang="id-ID" smtClean="0"/>
              <a:pPr/>
              <a:t>19/12/2021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F173735F-2667-4028-B606-D96AABD86FDB}" type="slidenum">
              <a:rPr lang="id-ID" smtClean="0"/>
              <a:pPr/>
              <a:t>‹#›</a:t>
            </a:fld>
            <a:endParaRPr lang="id-ID"/>
          </a:p>
        </p:txBody>
      </p:sp>
    </p:spTree>
    <p:extLst>
      <p:ext uri="{BB962C8B-B14F-4D97-AF65-F5344CB8AC3E}">
        <p14:creationId xmlns:p14="http://schemas.microsoft.com/office/powerpoint/2010/main" val="3193814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F9B71C-2D91-4D15-BAB7-ADA66F828B46}" type="datetimeFigureOut">
              <a:rPr lang="id-ID" smtClean="0"/>
              <a:pPr/>
              <a:t>19/12/2021</a:t>
            </a:fld>
            <a:endParaRPr lang="id-ID"/>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173735F-2667-4028-B606-D96AABD86FDB}" type="slidenum">
              <a:rPr lang="id-ID" smtClean="0"/>
              <a:pPr/>
              <a:t>‹#›</a:t>
            </a:fld>
            <a:endParaRPr lang="id-ID"/>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emf"/><Relationship Id="rId4" Type="http://schemas.openxmlformats.org/officeDocument/2006/relationships/image" Target="../media/image27.e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7"/>
          <p:cNvSpPr>
            <a:spLocks noChangeArrowheads="1"/>
          </p:cNvSpPr>
          <p:nvPr/>
        </p:nvSpPr>
        <p:spPr bwMode="auto">
          <a:xfrm>
            <a:off x="1766887" y="1676400"/>
            <a:ext cx="7072313" cy="935038"/>
          </a:xfrm>
          <a:prstGeom prst="rect">
            <a:avLst/>
          </a:prstGeom>
          <a:noFill/>
          <a:ln w="9525">
            <a:noFill/>
            <a:miter lim="800000"/>
            <a:headEnd/>
            <a:tailEnd/>
          </a:ln>
        </p:spPr>
        <p:txBody>
          <a:bodyPr/>
          <a:lstStyle/>
          <a:p>
            <a:pPr>
              <a:spcBef>
                <a:spcPct val="20000"/>
              </a:spcBef>
              <a:tabLst>
                <a:tab pos="1320800" algn="l"/>
                <a:tab pos="2054225" algn="l"/>
              </a:tabLst>
            </a:pPr>
            <a:r>
              <a:rPr lang="en-US" sz="2400">
                <a:solidFill>
                  <a:schemeClr val="bg1"/>
                </a:solidFill>
                <a:latin typeface="Open Sans"/>
              </a:rPr>
              <a:t>Course		: COMP6056</a:t>
            </a:r>
          </a:p>
          <a:p>
            <a:pPr>
              <a:spcBef>
                <a:spcPct val="20000"/>
              </a:spcBef>
              <a:tabLst>
                <a:tab pos="1320800" algn="l"/>
                <a:tab pos="2054225" algn="l"/>
              </a:tabLst>
            </a:pPr>
            <a:r>
              <a:rPr lang="en-US" sz="2400">
                <a:solidFill>
                  <a:schemeClr val="bg1"/>
                </a:solidFill>
                <a:latin typeface="Open Sans"/>
              </a:rPr>
              <a:t>Effective Period	: September 2021</a:t>
            </a:r>
            <a:endParaRPr lang="en-US" sz="1400">
              <a:solidFill>
                <a:schemeClr val="bg1"/>
              </a:solidFill>
              <a:latin typeface="Open Sans"/>
            </a:endParaRPr>
          </a:p>
        </p:txBody>
      </p:sp>
      <p:sp>
        <p:nvSpPr>
          <p:cNvPr id="8" name="Rectangle 6"/>
          <p:cNvSpPr>
            <a:spLocks noGrp="1" noChangeArrowheads="1"/>
          </p:cNvSpPr>
          <p:nvPr>
            <p:ph type="ctrTitle"/>
          </p:nvPr>
        </p:nvSpPr>
        <p:spPr>
          <a:xfrm>
            <a:off x="1676400" y="3352800"/>
            <a:ext cx="7467600" cy="2384425"/>
          </a:xfrm>
          <a:noFill/>
        </p:spPr>
        <p:txBody>
          <a:bodyPr>
            <a:normAutofit/>
          </a:bodyPr>
          <a:lstStyle/>
          <a:p>
            <a:r>
              <a:rPr lang="en-US" sz="4000">
                <a:solidFill>
                  <a:schemeClr val="bg1"/>
                </a:solidFill>
              </a:rPr>
              <a:t>Business Process and Functional Modeling </a:t>
            </a:r>
            <a:br>
              <a:rPr lang="en-US" sz="4000">
                <a:solidFill>
                  <a:schemeClr val="bg1"/>
                </a:solidFill>
              </a:rPr>
            </a:br>
            <a:r>
              <a:rPr lang="en-US" sz="2800">
                <a:solidFill>
                  <a:schemeClr val="bg1"/>
                </a:solidFill>
              </a:rPr>
              <a:t>Session  </a:t>
            </a:r>
            <a:r>
              <a:rPr lang="en-US" sz="2800"/>
              <a:t>17</a:t>
            </a:r>
            <a:endParaRPr lang="en-US" sz="2800">
              <a:solidFill>
                <a:schemeClr val="bg1"/>
              </a:solidFill>
            </a:endParaRP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457200"/>
            <a:ext cx="6248401" cy="792088"/>
          </a:xfrm>
        </p:spPr>
        <p:txBody>
          <a:bodyPr>
            <a:normAutofit fontScale="90000"/>
          </a:bodyPr>
          <a:lstStyle/>
          <a:p>
            <a:r>
              <a:rPr lang="en-US"/>
              <a:t>BUSINESS PROCESS IDENTIFICATION WITH USE CASES AND USE-CASE DIAGRAMS</a:t>
            </a:r>
          </a:p>
        </p:txBody>
      </p:sp>
      <p:sp>
        <p:nvSpPr>
          <p:cNvPr id="9" name="TextBox 8">
            <a:extLst>
              <a:ext uri="{FF2B5EF4-FFF2-40B4-BE49-F238E27FC236}">
                <a16:creationId xmlns:a16="http://schemas.microsoft.com/office/drawing/2014/main" id="{AD52550C-B7FC-43A9-B86E-015423A2F496}"/>
              </a:ext>
            </a:extLst>
          </p:cNvPr>
          <p:cNvSpPr txBox="1"/>
          <p:nvPr/>
        </p:nvSpPr>
        <p:spPr>
          <a:xfrm>
            <a:off x="1295400" y="1600200"/>
            <a:ext cx="7543800" cy="461665"/>
          </a:xfrm>
          <a:prstGeom prst="rect">
            <a:avLst/>
          </a:prstGeom>
          <a:noFill/>
        </p:spPr>
        <p:txBody>
          <a:bodyPr wrap="square">
            <a:spAutoFit/>
          </a:bodyPr>
          <a:lstStyle/>
          <a:p>
            <a:r>
              <a:rPr lang="en-US" sz="2400"/>
              <a:t>Example: Use Case Diagram for Appointment System</a:t>
            </a:r>
          </a:p>
        </p:txBody>
      </p:sp>
      <p:sp>
        <p:nvSpPr>
          <p:cNvPr id="8" name="TextBox 7">
            <a:extLst>
              <a:ext uri="{FF2B5EF4-FFF2-40B4-BE49-F238E27FC236}">
                <a16:creationId xmlns:a16="http://schemas.microsoft.com/office/drawing/2014/main" id="{8AA3470C-B1E9-400B-93A9-8BE77AB48AEB}"/>
              </a:ext>
            </a:extLst>
          </p:cNvPr>
          <p:cNvSpPr txBox="1"/>
          <p:nvPr/>
        </p:nvSpPr>
        <p:spPr>
          <a:xfrm>
            <a:off x="295382" y="6096000"/>
            <a:ext cx="8839200" cy="646331"/>
          </a:xfrm>
          <a:prstGeom prst="rect">
            <a:avLst/>
          </a:prstGeom>
          <a:noFill/>
        </p:spPr>
        <p:txBody>
          <a:bodyPr wrap="square" rtlCol="0">
            <a:spAutoFit/>
          </a:bodyPr>
          <a:lstStyle/>
          <a:p>
            <a:r>
              <a:rPr lang="en-US">
                <a:solidFill>
                  <a:schemeClr val="tx1">
                    <a:lumMod val="65000"/>
                    <a:lumOff val="35000"/>
                  </a:schemeClr>
                </a:solidFill>
              </a:rPr>
              <a:t>A. Dennis et al.,(2015). Systems Analysis and Design An Object-Oriented Approach with UML, 5th ed. ISBN: 978-1-118-80467-4</a:t>
            </a:r>
          </a:p>
        </p:txBody>
      </p:sp>
      <p:pic>
        <p:nvPicPr>
          <p:cNvPr id="5" name="Picture 4">
            <a:extLst>
              <a:ext uri="{FF2B5EF4-FFF2-40B4-BE49-F238E27FC236}">
                <a16:creationId xmlns:a16="http://schemas.microsoft.com/office/drawing/2014/main" id="{D0F87156-BF84-4258-B64A-E9D011265A93}"/>
              </a:ext>
            </a:extLst>
          </p:cNvPr>
          <p:cNvPicPr>
            <a:picLocks noChangeAspect="1"/>
          </p:cNvPicPr>
          <p:nvPr/>
        </p:nvPicPr>
        <p:blipFill>
          <a:blip r:embed="rId2"/>
          <a:stretch>
            <a:fillRect/>
          </a:stretch>
        </p:blipFill>
        <p:spPr>
          <a:xfrm>
            <a:off x="957363" y="2053430"/>
            <a:ext cx="7060566" cy="4635994"/>
          </a:xfrm>
          <a:prstGeom prst="rect">
            <a:avLst/>
          </a:prstGeom>
        </p:spPr>
      </p:pic>
    </p:spTree>
    <p:extLst>
      <p:ext uri="{BB962C8B-B14F-4D97-AF65-F5344CB8AC3E}">
        <p14:creationId xmlns:p14="http://schemas.microsoft.com/office/powerpoint/2010/main" val="2410414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457200"/>
            <a:ext cx="6248401" cy="792088"/>
          </a:xfrm>
        </p:spPr>
        <p:txBody>
          <a:bodyPr>
            <a:normAutofit fontScale="90000"/>
          </a:bodyPr>
          <a:lstStyle/>
          <a:p>
            <a:r>
              <a:rPr lang="en-US"/>
              <a:t>BUSINESS PROCESS IDENTIFICATION WITH USE CASES AND USE-CASE DIAGRAMS</a:t>
            </a:r>
          </a:p>
        </p:txBody>
      </p:sp>
      <p:sp>
        <p:nvSpPr>
          <p:cNvPr id="9" name="TextBox 8">
            <a:extLst>
              <a:ext uri="{FF2B5EF4-FFF2-40B4-BE49-F238E27FC236}">
                <a16:creationId xmlns:a16="http://schemas.microsoft.com/office/drawing/2014/main" id="{AD52550C-B7FC-43A9-B86E-015423A2F496}"/>
              </a:ext>
            </a:extLst>
          </p:cNvPr>
          <p:cNvSpPr txBox="1"/>
          <p:nvPr/>
        </p:nvSpPr>
        <p:spPr>
          <a:xfrm>
            <a:off x="1066800" y="1600200"/>
            <a:ext cx="7781818" cy="3970318"/>
          </a:xfrm>
          <a:prstGeom prst="rect">
            <a:avLst/>
          </a:prstGeom>
          <a:noFill/>
        </p:spPr>
        <p:txBody>
          <a:bodyPr wrap="square">
            <a:spAutoFit/>
          </a:bodyPr>
          <a:lstStyle/>
          <a:p>
            <a:pPr marL="342900" indent="-342900">
              <a:buFont typeface="Arial" panose="020B0604020202020204" pitchFamily="34" charset="0"/>
              <a:buChar char="•"/>
            </a:pPr>
            <a:r>
              <a:rPr lang="en-US" sz="2800"/>
              <a:t>Association Use cases are connected to actors through association relationships. </a:t>
            </a:r>
          </a:p>
          <a:p>
            <a:pPr marL="342900" indent="-342900">
              <a:buFont typeface="Arial" panose="020B0604020202020204" pitchFamily="34" charset="0"/>
              <a:buChar char="•"/>
            </a:pPr>
            <a:r>
              <a:rPr lang="en-US" sz="2800"/>
              <a:t>The association typically represents two-way communication between the use case and the actor. If the communication is only one way, then a solid arrowhead can be used to designate the direction of the flow of information. </a:t>
            </a:r>
          </a:p>
          <a:p>
            <a:pPr marL="342900" indent="-342900">
              <a:buFont typeface="Arial" panose="020B0604020202020204" pitchFamily="34" charset="0"/>
              <a:buChar char="•"/>
            </a:pPr>
            <a:r>
              <a:rPr lang="en-US" sz="2800"/>
              <a:t>It is possible to represent the multiplicity of the association. </a:t>
            </a:r>
          </a:p>
        </p:txBody>
      </p:sp>
      <p:sp>
        <p:nvSpPr>
          <p:cNvPr id="8" name="TextBox 7">
            <a:extLst>
              <a:ext uri="{FF2B5EF4-FFF2-40B4-BE49-F238E27FC236}">
                <a16:creationId xmlns:a16="http://schemas.microsoft.com/office/drawing/2014/main" id="{8AA3470C-B1E9-400B-93A9-8BE77AB48AEB}"/>
              </a:ext>
            </a:extLst>
          </p:cNvPr>
          <p:cNvSpPr txBox="1"/>
          <p:nvPr/>
        </p:nvSpPr>
        <p:spPr>
          <a:xfrm>
            <a:off x="295382" y="6096000"/>
            <a:ext cx="8839200" cy="646331"/>
          </a:xfrm>
          <a:prstGeom prst="rect">
            <a:avLst/>
          </a:prstGeom>
          <a:noFill/>
        </p:spPr>
        <p:txBody>
          <a:bodyPr wrap="square" rtlCol="0">
            <a:spAutoFit/>
          </a:bodyPr>
          <a:lstStyle/>
          <a:p>
            <a:r>
              <a:rPr lang="en-US">
                <a:solidFill>
                  <a:schemeClr val="tx1">
                    <a:lumMod val="65000"/>
                    <a:lumOff val="35000"/>
                  </a:schemeClr>
                </a:solidFill>
              </a:rPr>
              <a:t>A. Dennis et al.,(2015). Systems Analysis and Design An Object-Oriented Approach with UML, 5th ed. ISBN: 978-1-118-80467-4</a:t>
            </a:r>
          </a:p>
        </p:txBody>
      </p:sp>
    </p:spTree>
    <p:extLst>
      <p:ext uri="{BB962C8B-B14F-4D97-AF65-F5344CB8AC3E}">
        <p14:creationId xmlns:p14="http://schemas.microsoft.com/office/powerpoint/2010/main" val="30694001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457200"/>
            <a:ext cx="6248401" cy="792088"/>
          </a:xfrm>
        </p:spPr>
        <p:txBody>
          <a:bodyPr>
            <a:normAutofit fontScale="90000"/>
          </a:bodyPr>
          <a:lstStyle/>
          <a:p>
            <a:r>
              <a:rPr lang="en-US"/>
              <a:t>BUSINESS PROCESS IDENTIFICATION WITH USE CASES AND USE-CASE DIAGRAMS</a:t>
            </a:r>
          </a:p>
        </p:txBody>
      </p:sp>
      <p:sp>
        <p:nvSpPr>
          <p:cNvPr id="9" name="TextBox 8">
            <a:extLst>
              <a:ext uri="{FF2B5EF4-FFF2-40B4-BE49-F238E27FC236}">
                <a16:creationId xmlns:a16="http://schemas.microsoft.com/office/drawing/2014/main" id="{AD52550C-B7FC-43A9-B86E-015423A2F496}"/>
              </a:ext>
            </a:extLst>
          </p:cNvPr>
          <p:cNvSpPr txBox="1"/>
          <p:nvPr/>
        </p:nvSpPr>
        <p:spPr>
          <a:xfrm>
            <a:off x="1295400" y="1600200"/>
            <a:ext cx="7543800" cy="461665"/>
          </a:xfrm>
          <a:prstGeom prst="rect">
            <a:avLst/>
          </a:prstGeom>
          <a:noFill/>
        </p:spPr>
        <p:txBody>
          <a:bodyPr wrap="square">
            <a:spAutoFit/>
          </a:bodyPr>
          <a:lstStyle/>
          <a:p>
            <a:r>
              <a:rPr lang="en-US" sz="2400"/>
              <a:t>Use Case with Specialized Actor</a:t>
            </a:r>
          </a:p>
        </p:txBody>
      </p:sp>
      <p:sp>
        <p:nvSpPr>
          <p:cNvPr id="8" name="TextBox 7">
            <a:extLst>
              <a:ext uri="{FF2B5EF4-FFF2-40B4-BE49-F238E27FC236}">
                <a16:creationId xmlns:a16="http://schemas.microsoft.com/office/drawing/2014/main" id="{8AA3470C-B1E9-400B-93A9-8BE77AB48AEB}"/>
              </a:ext>
            </a:extLst>
          </p:cNvPr>
          <p:cNvSpPr txBox="1"/>
          <p:nvPr/>
        </p:nvSpPr>
        <p:spPr>
          <a:xfrm>
            <a:off x="295382" y="6096000"/>
            <a:ext cx="8839200" cy="646331"/>
          </a:xfrm>
          <a:prstGeom prst="rect">
            <a:avLst/>
          </a:prstGeom>
          <a:noFill/>
        </p:spPr>
        <p:txBody>
          <a:bodyPr wrap="square" rtlCol="0">
            <a:spAutoFit/>
          </a:bodyPr>
          <a:lstStyle/>
          <a:p>
            <a:r>
              <a:rPr lang="en-US">
                <a:solidFill>
                  <a:schemeClr val="tx1">
                    <a:lumMod val="65000"/>
                    <a:lumOff val="35000"/>
                  </a:schemeClr>
                </a:solidFill>
              </a:rPr>
              <a:t>A. Dennis et al.,(2015). Systems Analysis and Design An Object-Oriented Approach with UML, 5th ed. ISBN: 978-1-118-80467-4</a:t>
            </a:r>
          </a:p>
        </p:txBody>
      </p:sp>
      <p:pic>
        <p:nvPicPr>
          <p:cNvPr id="5" name="Picture 4">
            <a:extLst>
              <a:ext uri="{FF2B5EF4-FFF2-40B4-BE49-F238E27FC236}">
                <a16:creationId xmlns:a16="http://schemas.microsoft.com/office/drawing/2014/main" id="{45EE9A2F-290F-4159-BD1A-4BAD9E0AA80B}"/>
              </a:ext>
            </a:extLst>
          </p:cNvPr>
          <p:cNvPicPr>
            <a:picLocks noChangeAspect="1"/>
          </p:cNvPicPr>
          <p:nvPr/>
        </p:nvPicPr>
        <p:blipFill>
          <a:blip r:embed="rId2"/>
          <a:stretch>
            <a:fillRect/>
          </a:stretch>
        </p:blipFill>
        <p:spPr>
          <a:xfrm>
            <a:off x="1066800" y="2002248"/>
            <a:ext cx="7446222" cy="4767792"/>
          </a:xfrm>
          <a:prstGeom prst="rect">
            <a:avLst/>
          </a:prstGeom>
        </p:spPr>
      </p:pic>
    </p:spTree>
    <p:extLst>
      <p:ext uri="{BB962C8B-B14F-4D97-AF65-F5344CB8AC3E}">
        <p14:creationId xmlns:p14="http://schemas.microsoft.com/office/powerpoint/2010/main" val="3604396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457200"/>
            <a:ext cx="6248401" cy="792088"/>
          </a:xfrm>
        </p:spPr>
        <p:txBody>
          <a:bodyPr>
            <a:normAutofit fontScale="90000"/>
          </a:bodyPr>
          <a:lstStyle/>
          <a:p>
            <a:r>
              <a:rPr lang="en-US"/>
              <a:t>BUSINESS PROCESS IDENTIFICATION WITH USE CASES AND USE-CASE DIAGRAMS</a:t>
            </a:r>
          </a:p>
        </p:txBody>
      </p:sp>
      <p:sp>
        <p:nvSpPr>
          <p:cNvPr id="9" name="TextBox 8">
            <a:extLst>
              <a:ext uri="{FF2B5EF4-FFF2-40B4-BE49-F238E27FC236}">
                <a16:creationId xmlns:a16="http://schemas.microsoft.com/office/drawing/2014/main" id="{AD52550C-B7FC-43A9-B86E-015423A2F496}"/>
              </a:ext>
            </a:extLst>
          </p:cNvPr>
          <p:cNvSpPr txBox="1"/>
          <p:nvPr/>
        </p:nvSpPr>
        <p:spPr>
          <a:xfrm>
            <a:off x="1295400" y="1600200"/>
            <a:ext cx="7543800" cy="461665"/>
          </a:xfrm>
          <a:prstGeom prst="rect">
            <a:avLst/>
          </a:prstGeom>
          <a:noFill/>
        </p:spPr>
        <p:txBody>
          <a:bodyPr wrap="square">
            <a:spAutoFit/>
          </a:bodyPr>
          <a:lstStyle/>
          <a:p>
            <a:r>
              <a:rPr lang="en-US" sz="2400"/>
              <a:t>Include and Extent Relationship</a:t>
            </a:r>
          </a:p>
        </p:txBody>
      </p:sp>
      <p:sp>
        <p:nvSpPr>
          <p:cNvPr id="8" name="TextBox 7">
            <a:extLst>
              <a:ext uri="{FF2B5EF4-FFF2-40B4-BE49-F238E27FC236}">
                <a16:creationId xmlns:a16="http://schemas.microsoft.com/office/drawing/2014/main" id="{8AA3470C-B1E9-400B-93A9-8BE77AB48AEB}"/>
              </a:ext>
            </a:extLst>
          </p:cNvPr>
          <p:cNvSpPr txBox="1"/>
          <p:nvPr/>
        </p:nvSpPr>
        <p:spPr>
          <a:xfrm>
            <a:off x="295382" y="6096000"/>
            <a:ext cx="8839200" cy="646331"/>
          </a:xfrm>
          <a:prstGeom prst="rect">
            <a:avLst/>
          </a:prstGeom>
          <a:noFill/>
        </p:spPr>
        <p:txBody>
          <a:bodyPr wrap="square" rtlCol="0">
            <a:spAutoFit/>
          </a:bodyPr>
          <a:lstStyle/>
          <a:p>
            <a:r>
              <a:rPr lang="en-US">
                <a:solidFill>
                  <a:schemeClr val="tx1">
                    <a:lumMod val="65000"/>
                    <a:lumOff val="35000"/>
                  </a:schemeClr>
                </a:solidFill>
              </a:rPr>
              <a:t>A. Dennis et al.,(2015). Systems Analysis and Design An Object-Oriented Approach with UML, 5th ed. ISBN: 978-1-118-80467-4</a:t>
            </a:r>
          </a:p>
        </p:txBody>
      </p:sp>
      <p:pic>
        <p:nvPicPr>
          <p:cNvPr id="4" name="Picture 3">
            <a:extLst>
              <a:ext uri="{FF2B5EF4-FFF2-40B4-BE49-F238E27FC236}">
                <a16:creationId xmlns:a16="http://schemas.microsoft.com/office/drawing/2014/main" id="{15758928-A451-418F-BDA6-BDE4C7E60888}"/>
              </a:ext>
            </a:extLst>
          </p:cNvPr>
          <p:cNvPicPr>
            <a:picLocks noChangeAspect="1"/>
          </p:cNvPicPr>
          <p:nvPr/>
        </p:nvPicPr>
        <p:blipFill>
          <a:blip r:embed="rId2"/>
          <a:stretch>
            <a:fillRect/>
          </a:stretch>
        </p:blipFill>
        <p:spPr>
          <a:xfrm>
            <a:off x="1766348" y="2037523"/>
            <a:ext cx="5897268" cy="4739444"/>
          </a:xfrm>
          <a:prstGeom prst="rect">
            <a:avLst/>
          </a:prstGeom>
        </p:spPr>
      </p:pic>
    </p:spTree>
    <p:extLst>
      <p:ext uri="{BB962C8B-B14F-4D97-AF65-F5344CB8AC3E}">
        <p14:creationId xmlns:p14="http://schemas.microsoft.com/office/powerpoint/2010/main" val="2601312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30701"/>
            <a:ext cx="6248401" cy="792088"/>
          </a:xfrm>
        </p:spPr>
        <p:txBody>
          <a:bodyPr>
            <a:normAutofit/>
          </a:bodyPr>
          <a:lstStyle/>
          <a:p>
            <a:r>
              <a:rPr lang="en-US"/>
              <a:t>Identifying Use Case</a:t>
            </a:r>
          </a:p>
        </p:txBody>
      </p:sp>
      <p:pic>
        <p:nvPicPr>
          <p:cNvPr id="7" name="Picture 6">
            <a:extLst>
              <a:ext uri="{FF2B5EF4-FFF2-40B4-BE49-F238E27FC236}">
                <a16:creationId xmlns:a16="http://schemas.microsoft.com/office/drawing/2014/main" id="{95E38302-028D-4BAE-8656-85B97B57E7B0}"/>
              </a:ext>
            </a:extLst>
          </p:cNvPr>
          <p:cNvPicPr>
            <a:picLocks noChangeAspect="1"/>
          </p:cNvPicPr>
          <p:nvPr/>
        </p:nvPicPr>
        <p:blipFill>
          <a:blip r:embed="rId2"/>
          <a:stretch>
            <a:fillRect/>
          </a:stretch>
        </p:blipFill>
        <p:spPr>
          <a:xfrm>
            <a:off x="1066800" y="1432683"/>
            <a:ext cx="2438400" cy="5302721"/>
          </a:xfrm>
          <a:prstGeom prst="rect">
            <a:avLst/>
          </a:prstGeom>
        </p:spPr>
      </p:pic>
      <p:sp>
        <p:nvSpPr>
          <p:cNvPr id="11" name="TextBox 10">
            <a:extLst>
              <a:ext uri="{FF2B5EF4-FFF2-40B4-BE49-F238E27FC236}">
                <a16:creationId xmlns:a16="http://schemas.microsoft.com/office/drawing/2014/main" id="{E127650E-772E-4023-AF01-AEEFF4A95493}"/>
              </a:ext>
            </a:extLst>
          </p:cNvPr>
          <p:cNvSpPr txBox="1"/>
          <p:nvPr/>
        </p:nvSpPr>
        <p:spPr>
          <a:xfrm>
            <a:off x="3580154" y="1267887"/>
            <a:ext cx="5336491" cy="5632311"/>
          </a:xfrm>
          <a:prstGeom prst="rect">
            <a:avLst/>
          </a:prstGeom>
          <a:noFill/>
        </p:spPr>
        <p:txBody>
          <a:bodyPr wrap="square">
            <a:spAutoFit/>
          </a:bodyPr>
          <a:lstStyle/>
          <a:p>
            <a:pPr marL="514350" indent="-514350">
              <a:buFont typeface="+mj-lt"/>
              <a:buAutoNum type="arabicPeriod"/>
            </a:pPr>
            <a:r>
              <a:rPr lang="en-US" sz="2400"/>
              <a:t>Review the requirements definition. This helps the analyst to get a complete overview of the underlying business process being modeled.</a:t>
            </a:r>
          </a:p>
          <a:p>
            <a:pPr marL="514350" indent="-514350">
              <a:buFont typeface="+mj-lt"/>
              <a:buAutoNum type="arabicPeriod"/>
            </a:pPr>
            <a:r>
              <a:rPr lang="en-US" sz="2400"/>
              <a:t>Identify the subject’s boundaries. This helps the analyst to identify the scope of the system.</a:t>
            </a:r>
          </a:p>
          <a:p>
            <a:pPr marL="514350" indent="-514350">
              <a:buFont typeface="+mj-lt"/>
              <a:buAutoNum type="arabicPeriod"/>
            </a:pPr>
            <a:r>
              <a:rPr lang="en-US" sz="2400"/>
              <a:t>Identify the primary actors and their goals. The primary actors involved with the system come from a list of stakeholders and users. The goals represent the functionality that the system must provide the actor for the system to be a success.</a:t>
            </a:r>
          </a:p>
          <a:p>
            <a:pPr marL="514350" indent="-514350">
              <a:buFont typeface="+mj-lt"/>
              <a:buAutoNum type="arabicPeriod"/>
            </a:pPr>
            <a:endParaRPr lang="en-US" sz="2400"/>
          </a:p>
        </p:txBody>
      </p:sp>
    </p:spTree>
    <p:extLst>
      <p:ext uri="{BB962C8B-B14F-4D97-AF65-F5344CB8AC3E}">
        <p14:creationId xmlns:p14="http://schemas.microsoft.com/office/powerpoint/2010/main" val="3885509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30701"/>
            <a:ext cx="6248401" cy="792088"/>
          </a:xfrm>
        </p:spPr>
        <p:txBody>
          <a:bodyPr>
            <a:normAutofit/>
          </a:bodyPr>
          <a:lstStyle/>
          <a:p>
            <a:r>
              <a:rPr lang="en-US"/>
              <a:t>Identifying Use Case</a:t>
            </a:r>
          </a:p>
        </p:txBody>
      </p:sp>
      <p:sp>
        <p:nvSpPr>
          <p:cNvPr id="8" name="TextBox 7">
            <a:extLst>
              <a:ext uri="{FF2B5EF4-FFF2-40B4-BE49-F238E27FC236}">
                <a16:creationId xmlns:a16="http://schemas.microsoft.com/office/drawing/2014/main" id="{8AA3470C-B1E9-400B-93A9-8BE77AB48AEB}"/>
              </a:ext>
            </a:extLst>
          </p:cNvPr>
          <p:cNvSpPr txBox="1"/>
          <p:nvPr/>
        </p:nvSpPr>
        <p:spPr>
          <a:xfrm>
            <a:off x="295382" y="6096000"/>
            <a:ext cx="8839200" cy="646331"/>
          </a:xfrm>
          <a:prstGeom prst="rect">
            <a:avLst/>
          </a:prstGeom>
          <a:noFill/>
        </p:spPr>
        <p:txBody>
          <a:bodyPr wrap="square" rtlCol="0">
            <a:spAutoFit/>
          </a:bodyPr>
          <a:lstStyle/>
          <a:p>
            <a:r>
              <a:rPr lang="en-US">
                <a:solidFill>
                  <a:schemeClr val="tx1">
                    <a:lumMod val="65000"/>
                    <a:lumOff val="35000"/>
                  </a:schemeClr>
                </a:solidFill>
              </a:rPr>
              <a:t>A. Dennis et al.,(2015). Systems Analysis and Design An Object-Oriented Approach with UML, 5th ed. ISBN: 978-1-118-80467-4</a:t>
            </a:r>
          </a:p>
        </p:txBody>
      </p:sp>
      <p:sp>
        <p:nvSpPr>
          <p:cNvPr id="9" name="TextBox 8">
            <a:extLst>
              <a:ext uri="{FF2B5EF4-FFF2-40B4-BE49-F238E27FC236}">
                <a16:creationId xmlns:a16="http://schemas.microsoft.com/office/drawing/2014/main" id="{3BC99AB3-742A-44A1-9F27-73C686B3FE2F}"/>
              </a:ext>
            </a:extLst>
          </p:cNvPr>
          <p:cNvSpPr txBox="1"/>
          <p:nvPr/>
        </p:nvSpPr>
        <p:spPr>
          <a:xfrm>
            <a:off x="3449782" y="1287859"/>
            <a:ext cx="5398836" cy="4893647"/>
          </a:xfrm>
          <a:prstGeom prst="rect">
            <a:avLst/>
          </a:prstGeom>
          <a:noFill/>
        </p:spPr>
        <p:txBody>
          <a:bodyPr wrap="square">
            <a:spAutoFit/>
          </a:bodyPr>
          <a:lstStyle/>
          <a:p>
            <a:pPr marL="514350" indent="-514350">
              <a:buFont typeface="+mj-lt"/>
              <a:buAutoNum type="arabicPeriod" startAt="4"/>
            </a:pPr>
            <a:r>
              <a:rPr lang="en-US" sz="2400"/>
              <a:t>Identify the business processes and major use cases. Identifying only the major use cases at this time prevents the users and analysts from forgetting key business processes and helps the users explain the overall set of business processes for which they are responsible.</a:t>
            </a:r>
          </a:p>
          <a:p>
            <a:pPr marL="514350" indent="-514350">
              <a:buFont typeface="+mj-lt"/>
              <a:buAutoNum type="arabicPeriod" startAt="4"/>
            </a:pPr>
            <a:r>
              <a:rPr lang="en-US" sz="2400"/>
              <a:t>Review the current set of use cases. It may be necessary to split some of them into multiple use cases or merge some of them into a single use case</a:t>
            </a:r>
          </a:p>
        </p:txBody>
      </p:sp>
      <p:pic>
        <p:nvPicPr>
          <p:cNvPr id="11" name="Picture 10">
            <a:extLst>
              <a:ext uri="{FF2B5EF4-FFF2-40B4-BE49-F238E27FC236}">
                <a16:creationId xmlns:a16="http://schemas.microsoft.com/office/drawing/2014/main" id="{B58B89A4-77E1-4A82-82E6-7C996A997262}"/>
              </a:ext>
            </a:extLst>
          </p:cNvPr>
          <p:cNvPicPr>
            <a:picLocks noChangeAspect="1"/>
          </p:cNvPicPr>
          <p:nvPr/>
        </p:nvPicPr>
        <p:blipFill>
          <a:blip r:embed="rId2"/>
          <a:stretch>
            <a:fillRect/>
          </a:stretch>
        </p:blipFill>
        <p:spPr>
          <a:xfrm>
            <a:off x="1087582" y="1373365"/>
            <a:ext cx="2362200" cy="5348184"/>
          </a:xfrm>
          <a:prstGeom prst="rect">
            <a:avLst/>
          </a:prstGeom>
        </p:spPr>
      </p:pic>
    </p:spTree>
    <p:extLst>
      <p:ext uri="{BB962C8B-B14F-4D97-AF65-F5344CB8AC3E}">
        <p14:creationId xmlns:p14="http://schemas.microsoft.com/office/powerpoint/2010/main" val="16618912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278306"/>
            <a:ext cx="6248401" cy="792088"/>
          </a:xfrm>
        </p:spPr>
        <p:txBody>
          <a:bodyPr>
            <a:normAutofit/>
          </a:bodyPr>
          <a:lstStyle/>
          <a:p>
            <a:r>
              <a:rPr lang="en-US"/>
              <a:t>Creating Use Case Diagram</a:t>
            </a:r>
          </a:p>
        </p:txBody>
      </p:sp>
      <p:pic>
        <p:nvPicPr>
          <p:cNvPr id="4" name="Picture 3">
            <a:extLst>
              <a:ext uri="{FF2B5EF4-FFF2-40B4-BE49-F238E27FC236}">
                <a16:creationId xmlns:a16="http://schemas.microsoft.com/office/drawing/2014/main" id="{4D2DE21D-63FB-4073-BF82-AF8C5D41530D}"/>
              </a:ext>
            </a:extLst>
          </p:cNvPr>
          <p:cNvPicPr>
            <a:picLocks noChangeAspect="1"/>
          </p:cNvPicPr>
          <p:nvPr/>
        </p:nvPicPr>
        <p:blipFill>
          <a:blip r:embed="rId2"/>
          <a:stretch>
            <a:fillRect/>
          </a:stretch>
        </p:blipFill>
        <p:spPr>
          <a:xfrm>
            <a:off x="1122218" y="1580754"/>
            <a:ext cx="1981200" cy="4487537"/>
          </a:xfrm>
          <a:prstGeom prst="rect">
            <a:avLst/>
          </a:prstGeom>
        </p:spPr>
      </p:pic>
      <p:sp>
        <p:nvSpPr>
          <p:cNvPr id="9" name="TextBox 8">
            <a:extLst>
              <a:ext uri="{FF2B5EF4-FFF2-40B4-BE49-F238E27FC236}">
                <a16:creationId xmlns:a16="http://schemas.microsoft.com/office/drawing/2014/main" id="{A0168F99-1978-4075-B778-B99829C397CB}"/>
              </a:ext>
            </a:extLst>
          </p:cNvPr>
          <p:cNvSpPr txBox="1"/>
          <p:nvPr/>
        </p:nvSpPr>
        <p:spPr>
          <a:xfrm>
            <a:off x="3220561" y="975092"/>
            <a:ext cx="5640045" cy="5632311"/>
          </a:xfrm>
          <a:prstGeom prst="rect">
            <a:avLst/>
          </a:prstGeom>
          <a:noFill/>
        </p:spPr>
        <p:txBody>
          <a:bodyPr wrap="square">
            <a:spAutoFit/>
          </a:bodyPr>
          <a:lstStyle/>
          <a:p>
            <a:pPr marL="514350" indent="-514350">
              <a:buFont typeface="+mj-lt"/>
              <a:buAutoNum type="arabicPeriod"/>
            </a:pPr>
            <a:r>
              <a:rPr lang="en-US" sz="2400"/>
              <a:t>Place and draw the use cases on the diagram. These are taken directly from the major use cases previously identified. Special use-case associations (include, extend, or generalization) are also added to the model at this point.</a:t>
            </a:r>
          </a:p>
          <a:p>
            <a:pPr marL="514350" indent="-514350">
              <a:buFont typeface="+mj-lt"/>
              <a:buAutoNum type="arabicPeriod"/>
            </a:pPr>
            <a:r>
              <a:rPr lang="en-US" sz="2400"/>
              <a:t>Actors are placed and drawn on the diagram. To minimize the number of lines that cross on the diagram, the actors should be placed near the use cases with which they are associated.</a:t>
            </a:r>
          </a:p>
          <a:p>
            <a:pPr marL="514350" indent="-514350">
              <a:buFont typeface="+mj-lt"/>
              <a:buAutoNum type="arabicPeriod"/>
            </a:pPr>
            <a:r>
              <a:rPr lang="en-US" sz="2400"/>
              <a:t>Subject boundary is drawn.</a:t>
            </a:r>
          </a:p>
          <a:p>
            <a:pPr marL="514350" indent="-514350">
              <a:buFont typeface="+mj-lt"/>
              <a:buAutoNum type="arabicPeriod"/>
            </a:pPr>
            <a:r>
              <a:rPr lang="en-US" sz="2400"/>
              <a:t>Add associations by drawing lines to connect the actors to the use cases with which they interact</a:t>
            </a:r>
          </a:p>
        </p:txBody>
      </p:sp>
    </p:spTree>
    <p:extLst>
      <p:ext uri="{BB962C8B-B14F-4D97-AF65-F5344CB8AC3E}">
        <p14:creationId xmlns:p14="http://schemas.microsoft.com/office/powerpoint/2010/main" val="3937342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2326" y="373401"/>
            <a:ext cx="6248401" cy="792088"/>
          </a:xfrm>
        </p:spPr>
        <p:txBody>
          <a:bodyPr>
            <a:normAutofit fontScale="90000"/>
          </a:bodyPr>
          <a:lstStyle/>
          <a:p>
            <a:r>
              <a:rPr lang="en-US"/>
              <a:t>BUSINESS PROCESS DOCUMENTATION WITH USE CASES</a:t>
            </a:r>
            <a:br>
              <a:rPr lang="en-US"/>
            </a:br>
            <a:r>
              <a:rPr lang="en-US"/>
              <a:t>AND USE-CASE DESCRIPTIONS</a:t>
            </a:r>
          </a:p>
        </p:txBody>
      </p:sp>
      <p:sp>
        <p:nvSpPr>
          <p:cNvPr id="8" name="TextBox 7">
            <a:extLst>
              <a:ext uri="{FF2B5EF4-FFF2-40B4-BE49-F238E27FC236}">
                <a16:creationId xmlns:a16="http://schemas.microsoft.com/office/drawing/2014/main" id="{8AA3470C-B1E9-400B-93A9-8BE77AB48AEB}"/>
              </a:ext>
            </a:extLst>
          </p:cNvPr>
          <p:cNvSpPr txBox="1"/>
          <p:nvPr/>
        </p:nvSpPr>
        <p:spPr>
          <a:xfrm>
            <a:off x="295382" y="6096000"/>
            <a:ext cx="8839200" cy="646331"/>
          </a:xfrm>
          <a:prstGeom prst="rect">
            <a:avLst/>
          </a:prstGeom>
          <a:noFill/>
        </p:spPr>
        <p:txBody>
          <a:bodyPr wrap="square" rtlCol="0">
            <a:spAutoFit/>
          </a:bodyPr>
          <a:lstStyle/>
          <a:p>
            <a:r>
              <a:rPr lang="en-US">
                <a:solidFill>
                  <a:schemeClr val="tx1">
                    <a:lumMod val="65000"/>
                    <a:lumOff val="35000"/>
                  </a:schemeClr>
                </a:solidFill>
              </a:rPr>
              <a:t>A. Dennis et al.,(2015). Systems Analysis and Design An Object-Oriented Approach with UML, 5th ed. ISBN: 978-1-118-80467-4</a:t>
            </a:r>
          </a:p>
        </p:txBody>
      </p:sp>
      <p:sp>
        <p:nvSpPr>
          <p:cNvPr id="6" name="TextBox 5">
            <a:extLst>
              <a:ext uri="{FF2B5EF4-FFF2-40B4-BE49-F238E27FC236}">
                <a16:creationId xmlns:a16="http://schemas.microsoft.com/office/drawing/2014/main" id="{BDB32F6E-7AE2-4C49-A662-304A2D956521}"/>
              </a:ext>
            </a:extLst>
          </p:cNvPr>
          <p:cNvSpPr txBox="1"/>
          <p:nvPr/>
        </p:nvSpPr>
        <p:spPr>
          <a:xfrm>
            <a:off x="1219200" y="1564917"/>
            <a:ext cx="7315200" cy="4524315"/>
          </a:xfrm>
          <a:prstGeom prst="rect">
            <a:avLst/>
          </a:prstGeom>
          <a:noFill/>
        </p:spPr>
        <p:txBody>
          <a:bodyPr wrap="square">
            <a:spAutoFit/>
          </a:bodyPr>
          <a:lstStyle/>
          <a:p>
            <a:r>
              <a:rPr lang="en-US" sz="2800"/>
              <a:t>Types of Use Cases</a:t>
            </a:r>
          </a:p>
          <a:p>
            <a:pPr marL="342900" indent="-342900">
              <a:buFont typeface="Arial" panose="020B0604020202020204" pitchFamily="34" charset="0"/>
              <a:buChar char="•"/>
            </a:pPr>
            <a:r>
              <a:rPr lang="en-US" sz="2000"/>
              <a:t>Overview Use Case</a:t>
            </a:r>
          </a:p>
          <a:p>
            <a:pPr marL="800100" lvl="1" indent="-342900">
              <a:buFont typeface="Arial" panose="020B0604020202020204" pitchFamily="34" charset="0"/>
              <a:buChar char="•"/>
            </a:pPr>
            <a:r>
              <a:rPr lang="en-US" sz="2000"/>
              <a:t>Created very early in the process of understanding the system requirements, and they document only basic information about the use case, such as its name; ID number; primary actor; type; a brief description; and the relationships among the actors, actors and use cases, and use cases</a:t>
            </a:r>
          </a:p>
          <a:p>
            <a:pPr marL="342900" indent="-342900">
              <a:buFont typeface="Arial" panose="020B0604020202020204" pitchFamily="34" charset="0"/>
              <a:buChar char="•"/>
            </a:pPr>
            <a:r>
              <a:rPr lang="en-US" sz="2000"/>
              <a:t>Detail use case</a:t>
            </a:r>
          </a:p>
          <a:p>
            <a:pPr marL="800100" lvl="1" indent="-342900">
              <a:buFont typeface="Arial" panose="020B0604020202020204" pitchFamily="34" charset="0"/>
              <a:buChar char="•"/>
            </a:pPr>
            <a:r>
              <a:rPr lang="en-US" sz="2000"/>
              <a:t>Contains all the information needed for the use case.</a:t>
            </a:r>
          </a:p>
          <a:p>
            <a:pPr marL="342900" indent="-342900">
              <a:buFont typeface="Arial" panose="020B0604020202020204" pitchFamily="34" charset="0"/>
              <a:buChar char="•"/>
            </a:pPr>
            <a:r>
              <a:rPr lang="en-US" sz="2000"/>
              <a:t>Essential Use Case</a:t>
            </a:r>
          </a:p>
          <a:p>
            <a:pPr marL="800100" lvl="1" indent="-342900">
              <a:buFont typeface="Arial" panose="020B0604020202020204" pitchFamily="34" charset="0"/>
              <a:buChar char="•"/>
            </a:pPr>
            <a:r>
              <a:rPr lang="en-US" sz="2000"/>
              <a:t>Describes only the minimum essential issues necessary to understand the required functionality</a:t>
            </a:r>
          </a:p>
          <a:p>
            <a:pPr marL="342900" indent="-342900">
              <a:buFont typeface="Arial" panose="020B0604020202020204" pitchFamily="34" charset="0"/>
              <a:buChar char="•"/>
            </a:pPr>
            <a:r>
              <a:rPr lang="en-US" sz="2000"/>
              <a:t>Real use case	</a:t>
            </a:r>
          </a:p>
          <a:p>
            <a:pPr marL="800100" lvl="1" indent="-342900">
              <a:buFont typeface="Arial" panose="020B0604020202020204" pitchFamily="34" charset="0"/>
              <a:buChar char="•"/>
            </a:pPr>
            <a:r>
              <a:rPr lang="en-US" sz="2000"/>
              <a:t>Describes a specific set of steps</a:t>
            </a:r>
          </a:p>
        </p:txBody>
      </p:sp>
    </p:spTree>
    <p:extLst>
      <p:ext uri="{BB962C8B-B14F-4D97-AF65-F5344CB8AC3E}">
        <p14:creationId xmlns:p14="http://schemas.microsoft.com/office/powerpoint/2010/main" val="4210105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65399" y="386306"/>
            <a:ext cx="6248401" cy="792088"/>
          </a:xfrm>
        </p:spPr>
        <p:txBody>
          <a:bodyPr>
            <a:normAutofit fontScale="90000"/>
          </a:bodyPr>
          <a:lstStyle/>
          <a:p>
            <a:r>
              <a:rPr lang="en-US"/>
              <a:t>BUSINESS PROCESS DOCUMENTATION WITH USE CASES</a:t>
            </a:r>
            <a:br>
              <a:rPr lang="en-US"/>
            </a:br>
            <a:r>
              <a:rPr lang="en-US"/>
              <a:t>AND USE-CASE DESCRIPTIONS</a:t>
            </a:r>
          </a:p>
        </p:txBody>
      </p:sp>
      <p:sp>
        <p:nvSpPr>
          <p:cNvPr id="8" name="TextBox 7">
            <a:extLst>
              <a:ext uri="{FF2B5EF4-FFF2-40B4-BE49-F238E27FC236}">
                <a16:creationId xmlns:a16="http://schemas.microsoft.com/office/drawing/2014/main" id="{8AA3470C-B1E9-400B-93A9-8BE77AB48AEB}"/>
              </a:ext>
            </a:extLst>
          </p:cNvPr>
          <p:cNvSpPr txBox="1"/>
          <p:nvPr/>
        </p:nvSpPr>
        <p:spPr>
          <a:xfrm>
            <a:off x="295382" y="6096000"/>
            <a:ext cx="8839200" cy="646331"/>
          </a:xfrm>
          <a:prstGeom prst="rect">
            <a:avLst/>
          </a:prstGeom>
          <a:noFill/>
        </p:spPr>
        <p:txBody>
          <a:bodyPr wrap="square" rtlCol="0">
            <a:spAutoFit/>
          </a:bodyPr>
          <a:lstStyle/>
          <a:p>
            <a:r>
              <a:rPr lang="en-US">
                <a:solidFill>
                  <a:schemeClr val="tx1">
                    <a:lumMod val="65000"/>
                    <a:lumOff val="35000"/>
                  </a:schemeClr>
                </a:solidFill>
              </a:rPr>
              <a:t>A. Dennis et al.,(2015). Systems Analysis and Design An Object-Oriented Approach with UML, 5th ed. ISBN: 978-1-118-80467-4</a:t>
            </a:r>
          </a:p>
        </p:txBody>
      </p:sp>
      <p:sp>
        <p:nvSpPr>
          <p:cNvPr id="6" name="TextBox 5">
            <a:extLst>
              <a:ext uri="{FF2B5EF4-FFF2-40B4-BE49-F238E27FC236}">
                <a16:creationId xmlns:a16="http://schemas.microsoft.com/office/drawing/2014/main" id="{BDB32F6E-7AE2-4C49-A662-304A2D956521}"/>
              </a:ext>
            </a:extLst>
          </p:cNvPr>
          <p:cNvSpPr txBox="1"/>
          <p:nvPr/>
        </p:nvSpPr>
        <p:spPr>
          <a:xfrm>
            <a:off x="1219200" y="1564917"/>
            <a:ext cx="7315200" cy="4401205"/>
          </a:xfrm>
          <a:prstGeom prst="rect">
            <a:avLst/>
          </a:prstGeom>
          <a:noFill/>
        </p:spPr>
        <p:txBody>
          <a:bodyPr wrap="square">
            <a:spAutoFit/>
          </a:bodyPr>
          <a:lstStyle/>
          <a:p>
            <a:r>
              <a:rPr lang="en-US" sz="2800"/>
              <a:t>Elements of a Use Case Description</a:t>
            </a:r>
          </a:p>
          <a:p>
            <a:pPr marL="914400" lvl="1" indent="-457200">
              <a:buFont typeface="Arial" panose="020B0604020202020204" pitchFamily="34" charset="0"/>
              <a:buChar char="•"/>
            </a:pPr>
            <a:r>
              <a:rPr lang="en-US" sz="2800"/>
              <a:t>Use Case Name</a:t>
            </a:r>
          </a:p>
          <a:p>
            <a:pPr marL="914400" lvl="1" indent="-457200">
              <a:buFont typeface="Arial" panose="020B0604020202020204" pitchFamily="34" charset="0"/>
              <a:buChar char="•"/>
            </a:pPr>
            <a:r>
              <a:rPr lang="en-US" sz="2800"/>
              <a:t>Actors</a:t>
            </a:r>
          </a:p>
          <a:p>
            <a:pPr marL="914400" lvl="1" indent="-457200">
              <a:buFont typeface="Arial" panose="020B0604020202020204" pitchFamily="34" charset="0"/>
              <a:buChar char="•"/>
            </a:pPr>
            <a:r>
              <a:rPr lang="en-US" sz="2800"/>
              <a:t>Overview Information</a:t>
            </a:r>
          </a:p>
          <a:p>
            <a:pPr marL="914400" lvl="1" indent="-457200">
              <a:buFont typeface="Arial" panose="020B0604020202020204" pitchFamily="34" charset="0"/>
              <a:buChar char="•"/>
            </a:pPr>
            <a:r>
              <a:rPr lang="en-US" sz="2800"/>
              <a:t>Stakeholders</a:t>
            </a:r>
          </a:p>
          <a:p>
            <a:pPr marL="914400" lvl="1" indent="-457200">
              <a:buFont typeface="Arial" panose="020B0604020202020204" pitchFamily="34" charset="0"/>
              <a:buChar char="•"/>
            </a:pPr>
            <a:r>
              <a:rPr lang="en-US" sz="2800"/>
              <a:t>Trigger</a:t>
            </a:r>
          </a:p>
          <a:p>
            <a:pPr marL="914400" lvl="1" indent="-457200">
              <a:buFont typeface="Arial" panose="020B0604020202020204" pitchFamily="34" charset="0"/>
              <a:buChar char="•"/>
            </a:pPr>
            <a:r>
              <a:rPr lang="en-US" sz="2800"/>
              <a:t>Relationships</a:t>
            </a:r>
          </a:p>
          <a:p>
            <a:pPr marL="914400" lvl="1" indent="-457200">
              <a:buFont typeface="Arial" panose="020B0604020202020204" pitchFamily="34" charset="0"/>
              <a:buChar char="•"/>
            </a:pPr>
            <a:r>
              <a:rPr lang="en-US" sz="2800"/>
              <a:t>Normal Flow of Events</a:t>
            </a:r>
          </a:p>
          <a:p>
            <a:pPr marL="914400" lvl="1" indent="-457200">
              <a:buFont typeface="Arial" panose="020B0604020202020204" pitchFamily="34" charset="0"/>
              <a:buChar char="•"/>
            </a:pPr>
            <a:r>
              <a:rPr lang="en-US" sz="2800"/>
              <a:t>Sub Flow </a:t>
            </a:r>
          </a:p>
          <a:p>
            <a:pPr marL="914400" lvl="1" indent="-457200">
              <a:buFont typeface="Arial" panose="020B0604020202020204" pitchFamily="34" charset="0"/>
              <a:buChar char="•"/>
            </a:pPr>
            <a:r>
              <a:rPr lang="en-US" sz="2800"/>
              <a:t>Alternative/Exceptions</a:t>
            </a:r>
          </a:p>
        </p:txBody>
      </p:sp>
    </p:spTree>
    <p:extLst>
      <p:ext uri="{BB962C8B-B14F-4D97-AF65-F5344CB8AC3E}">
        <p14:creationId xmlns:p14="http://schemas.microsoft.com/office/powerpoint/2010/main" val="63240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177760"/>
            <a:ext cx="6248401" cy="792088"/>
          </a:xfrm>
        </p:spPr>
        <p:txBody>
          <a:bodyPr>
            <a:normAutofit fontScale="90000"/>
          </a:bodyPr>
          <a:lstStyle/>
          <a:p>
            <a:r>
              <a:rPr lang="en-US"/>
              <a:t>Guidelines for Creating Use-Case Descriptions</a:t>
            </a:r>
          </a:p>
        </p:txBody>
      </p:sp>
      <p:sp>
        <p:nvSpPr>
          <p:cNvPr id="8" name="TextBox 7">
            <a:extLst>
              <a:ext uri="{FF2B5EF4-FFF2-40B4-BE49-F238E27FC236}">
                <a16:creationId xmlns:a16="http://schemas.microsoft.com/office/drawing/2014/main" id="{8AA3470C-B1E9-400B-93A9-8BE77AB48AEB}"/>
              </a:ext>
            </a:extLst>
          </p:cNvPr>
          <p:cNvSpPr txBox="1"/>
          <p:nvPr/>
        </p:nvSpPr>
        <p:spPr>
          <a:xfrm>
            <a:off x="295382" y="6096000"/>
            <a:ext cx="8839200" cy="646331"/>
          </a:xfrm>
          <a:prstGeom prst="rect">
            <a:avLst/>
          </a:prstGeom>
          <a:noFill/>
        </p:spPr>
        <p:txBody>
          <a:bodyPr wrap="square" rtlCol="0">
            <a:spAutoFit/>
          </a:bodyPr>
          <a:lstStyle/>
          <a:p>
            <a:r>
              <a:rPr lang="en-US">
                <a:solidFill>
                  <a:schemeClr val="tx1">
                    <a:lumMod val="65000"/>
                    <a:lumOff val="35000"/>
                  </a:schemeClr>
                </a:solidFill>
              </a:rPr>
              <a:t>A. Dennis et al.,(2015). Systems Analysis and Design An Object-Oriented Approach with UML, 5th ed. ISBN: 978-1-118-80467-4</a:t>
            </a:r>
          </a:p>
        </p:txBody>
      </p:sp>
      <p:sp>
        <p:nvSpPr>
          <p:cNvPr id="6" name="TextBox 5">
            <a:extLst>
              <a:ext uri="{FF2B5EF4-FFF2-40B4-BE49-F238E27FC236}">
                <a16:creationId xmlns:a16="http://schemas.microsoft.com/office/drawing/2014/main" id="{BDB32F6E-7AE2-4C49-A662-304A2D956521}"/>
              </a:ext>
            </a:extLst>
          </p:cNvPr>
          <p:cNvSpPr txBox="1"/>
          <p:nvPr/>
        </p:nvSpPr>
        <p:spPr>
          <a:xfrm>
            <a:off x="1143001" y="1317210"/>
            <a:ext cx="7924800" cy="4647426"/>
          </a:xfrm>
          <a:prstGeom prst="rect">
            <a:avLst/>
          </a:prstGeom>
          <a:noFill/>
        </p:spPr>
        <p:txBody>
          <a:bodyPr wrap="square">
            <a:spAutoFit/>
          </a:bodyPr>
          <a:lstStyle/>
          <a:p>
            <a:pPr marL="457200" indent="-457200">
              <a:buFont typeface="Arial" panose="020B0604020202020204" pitchFamily="34" charset="0"/>
              <a:buChar char="•"/>
            </a:pPr>
            <a:r>
              <a:rPr lang="en-US" sz="2200"/>
              <a:t>Write each individual step in the form subject–verb–direct object and, optionally, preposition–indirect object</a:t>
            </a:r>
          </a:p>
          <a:p>
            <a:pPr marL="457200" indent="-457200">
              <a:buFont typeface="Arial" panose="020B0604020202020204" pitchFamily="34" charset="0"/>
              <a:buChar char="•"/>
            </a:pPr>
            <a:r>
              <a:rPr lang="en-US" sz="2200"/>
              <a:t>Make clear who or what is the initiator of the action and who or what is the receiver of the action in each step</a:t>
            </a:r>
          </a:p>
          <a:p>
            <a:pPr marL="457200" indent="-457200">
              <a:buFont typeface="Arial" panose="020B0604020202020204" pitchFamily="34" charset="0"/>
              <a:buChar char="•"/>
            </a:pPr>
            <a:r>
              <a:rPr lang="en-US" sz="2200"/>
              <a:t>Write the step from the perspective of an independent observer</a:t>
            </a:r>
          </a:p>
          <a:p>
            <a:pPr marL="457200" indent="-457200">
              <a:buFont typeface="Arial" panose="020B0604020202020204" pitchFamily="34" charset="0"/>
              <a:buChar char="•"/>
            </a:pPr>
            <a:r>
              <a:rPr lang="en-US" sz="2200"/>
              <a:t>Write each step at the same level of abstraction</a:t>
            </a:r>
          </a:p>
          <a:p>
            <a:pPr marL="457200" indent="-457200">
              <a:buFont typeface="Arial" panose="020B0604020202020204" pitchFamily="34" charset="0"/>
              <a:buChar char="•"/>
            </a:pPr>
            <a:r>
              <a:rPr lang="en-US" sz="2200"/>
              <a:t>Ensure that the use case contains a sensible set of actions. Each use case should represent a transaction</a:t>
            </a:r>
          </a:p>
          <a:p>
            <a:pPr lvl="1"/>
            <a:r>
              <a:rPr lang="en-US" sz="2000"/>
              <a:t>1. The primary actor initiates the execution of the use case by sending a request (and possibly data) to the system.</a:t>
            </a:r>
          </a:p>
          <a:p>
            <a:pPr lvl="1"/>
            <a:r>
              <a:rPr lang="en-US" sz="2000"/>
              <a:t>2. The system ensures that the request (and data) is valid.</a:t>
            </a:r>
          </a:p>
          <a:p>
            <a:pPr lvl="1"/>
            <a:r>
              <a:rPr lang="en-US" sz="2000"/>
              <a:t>3. The system processes the request (and data) and possibly changes its own internal state.</a:t>
            </a:r>
          </a:p>
          <a:p>
            <a:pPr lvl="1"/>
            <a:r>
              <a:rPr lang="en-US" sz="2000"/>
              <a:t>4. The system sends the primary actor the result of the processing</a:t>
            </a:r>
          </a:p>
        </p:txBody>
      </p:sp>
    </p:spTree>
    <p:extLst>
      <p:ext uri="{BB962C8B-B14F-4D97-AF65-F5344CB8AC3E}">
        <p14:creationId xmlns:p14="http://schemas.microsoft.com/office/powerpoint/2010/main" val="2777257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990600" y="76200"/>
            <a:ext cx="7067128" cy="1143000"/>
          </a:xfrm>
        </p:spPr>
        <p:txBody>
          <a:bodyPr/>
          <a:lstStyle/>
          <a:p>
            <a:r>
              <a:rPr lang="id-ID"/>
              <a:t>Sub Topics</a:t>
            </a:r>
            <a:endParaRPr lang="en-US"/>
          </a:p>
        </p:txBody>
      </p:sp>
      <p:sp>
        <p:nvSpPr>
          <p:cNvPr id="6" name="Content Placeholder 2"/>
          <p:cNvSpPr txBox="1">
            <a:spLocks/>
          </p:cNvSpPr>
          <p:nvPr/>
        </p:nvSpPr>
        <p:spPr>
          <a:xfrm>
            <a:off x="609600" y="1066800"/>
            <a:ext cx="8077200" cy="5638799"/>
          </a:xfrm>
          <a:prstGeom prst="rect">
            <a:avLst/>
          </a:prstGeom>
        </p:spPr>
        <p:txBody>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sz="3200">
              <a:solidFill>
                <a:schemeClr val="bg1"/>
              </a:solidFill>
            </a:endParaRPr>
          </a:p>
        </p:txBody>
      </p:sp>
      <p:sp>
        <p:nvSpPr>
          <p:cNvPr id="5" name="Content Placeholder 2"/>
          <p:cNvSpPr txBox="1">
            <a:spLocks/>
          </p:cNvSpPr>
          <p:nvPr/>
        </p:nvSpPr>
        <p:spPr>
          <a:xfrm>
            <a:off x="471055" y="1524000"/>
            <a:ext cx="8229600" cy="3714750"/>
          </a:xfrm>
          <a:prstGeom prst="rect">
            <a:avLst/>
          </a:prstGeom>
        </p:spPr>
        <p:txBody>
          <a:bodyPr/>
          <a:lst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defRPr/>
            </a:pPr>
            <a:r>
              <a:rPr lang="en-US">
                <a:solidFill>
                  <a:schemeClr val="bg1"/>
                </a:solidFill>
              </a:rPr>
              <a:t>Introduction</a:t>
            </a:r>
          </a:p>
          <a:p>
            <a:pPr>
              <a:defRPr/>
            </a:pPr>
            <a:r>
              <a:rPr lang="en-US">
                <a:solidFill>
                  <a:schemeClr val="bg1"/>
                </a:solidFill>
              </a:rPr>
              <a:t>Business Process Identification using Use Case Diagram</a:t>
            </a:r>
          </a:p>
          <a:p>
            <a:pPr>
              <a:defRPr/>
            </a:pPr>
            <a:r>
              <a:rPr lang="en-US">
                <a:solidFill>
                  <a:schemeClr val="bg1"/>
                </a:solidFill>
              </a:rPr>
              <a:t>Business process Modeling using Activity Diagram</a:t>
            </a:r>
          </a:p>
          <a:p>
            <a:pPr>
              <a:defRPr/>
            </a:pPr>
            <a:r>
              <a:rPr lang="en-US">
                <a:solidFill>
                  <a:schemeClr val="bg1"/>
                </a:solidFill>
              </a:rPr>
              <a:t>Business Process Documentation: use case Description</a:t>
            </a:r>
          </a:p>
          <a:p>
            <a:pPr>
              <a:defRPr/>
            </a:pPr>
            <a:r>
              <a:rPr lang="en-US">
                <a:solidFill>
                  <a:schemeClr val="bg1"/>
                </a:solidFill>
              </a:rPr>
              <a:t>Verifying and validating and functional Model</a:t>
            </a:r>
          </a:p>
          <a:p>
            <a:pPr>
              <a:defRPr/>
            </a:pPr>
            <a:r>
              <a:rPr lang="en-US">
                <a:solidFill>
                  <a:schemeClr val="bg1"/>
                </a:solidFill>
              </a:rPr>
              <a:t>Applying the concepts</a:t>
            </a:r>
          </a:p>
          <a:p>
            <a:pPr>
              <a:defRPr/>
            </a:pPr>
            <a:r>
              <a:rPr lang="en-US">
                <a:solidFill>
                  <a:schemeClr val="bg1"/>
                </a:solidFill>
              </a:rPr>
              <a:t>Data Flow Diagram</a:t>
            </a:r>
            <a:endParaRPr lang="en-US"/>
          </a:p>
        </p:txBody>
      </p:sp>
    </p:spTree>
    <p:extLst>
      <p:ext uri="{BB962C8B-B14F-4D97-AF65-F5344CB8AC3E}">
        <p14:creationId xmlns:p14="http://schemas.microsoft.com/office/powerpoint/2010/main" val="758115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FA5A703D-285A-486C-964D-3BE1888C35E3}"/>
              </a:ext>
            </a:extLst>
          </p:cNvPr>
          <p:cNvSpPr>
            <a:spLocks noGrp="1"/>
          </p:cNvSpPr>
          <p:nvPr/>
        </p:nvSpPr>
        <p:spPr bwMode="auto">
          <a:xfrm>
            <a:off x="685800" y="1828800"/>
            <a:ext cx="7772400" cy="460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2000" kern="1200">
                <a:solidFill>
                  <a:schemeClr val="tx1"/>
                </a:solidFill>
                <a:latin typeface="Open Sans"/>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Open Sans"/>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Open Sans"/>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Open Sans"/>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r>
              <a:rPr lang="en-US" altLang="en-US">
                <a:solidFill>
                  <a:srgbClr val="0081BD"/>
                </a:solidFill>
                <a:latin typeface="Arial" panose="020B0604020202020204" pitchFamily="34" charset="0"/>
                <a:cs typeface="Arial" panose="020B0604020202020204" pitchFamily="34" charset="0"/>
              </a:rPr>
              <a:t>High Level Description:</a:t>
            </a:r>
          </a:p>
          <a:p>
            <a:pPr eaLnBrk="1" hangingPunct="1"/>
            <a:endParaRPr lang="en-US" altLang="en-US">
              <a:solidFill>
                <a:srgbClr val="0081BD"/>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0B3B1B70-BF02-437C-BA75-F5FC64DEE4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2286000"/>
            <a:ext cx="7593013"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4">
            <a:extLst>
              <a:ext uri="{FF2B5EF4-FFF2-40B4-BE49-F238E27FC236}">
                <a16:creationId xmlns:a16="http://schemas.microsoft.com/office/drawing/2014/main" id="{AFDB5E20-5C2E-4E3E-8AFC-4BE411F2079D}"/>
              </a:ext>
            </a:extLst>
          </p:cNvPr>
          <p:cNvSpPr txBox="1">
            <a:spLocks noChangeArrowheads="1"/>
          </p:cNvSpPr>
          <p:nvPr/>
        </p:nvSpPr>
        <p:spPr bwMode="auto">
          <a:xfrm>
            <a:off x="3059113" y="606424"/>
            <a:ext cx="56007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id-ID"/>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sz="4000" b="1"/>
              <a:t>Use case descriptions</a:t>
            </a:r>
            <a:endParaRPr lang="en-US" altLang="en-US" sz="4000" b="1">
              <a:latin typeface="Calibri" panose="020F0502020204030204" pitchFamily="34" charset="0"/>
            </a:endParaRPr>
          </a:p>
        </p:txBody>
      </p:sp>
    </p:spTree>
    <p:extLst>
      <p:ext uri="{BB962C8B-B14F-4D97-AF65-F5344CB8AC3E}">
        <p14:creationId xmlns:p14="http://schemas.microsoft.com/office/powerpoint/2010/main" val="38206668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9409258-425F-4B93-860F-590CBF2462EA}"/>
              </a:ext>
            </a:extLst>
          </p:cNvPr>
          <p:cNvSpPr txBox="1">
            <a:spLocks noChangeArrowheads="1"/>
          </p:cNvSpPr>
          <p:nvPr/>
        </p:nvSpPr>
        <p:spPr bwMode="auto">
          <a:xfrm>
            <a:off x="2895600" y="152400"/>
            <a:ext cx="56007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defPPr>
              <a:defRPr lang="id-ID"/>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eaLnBrk="1" hangingPunct="1"/>
            <a:r>
              <a:rPr lang="en-US" altLang="en-US" sz="4000" b="1"/>
              <a:t>Use case descriptions</a:t>
            </a:r>
            <a:endParaRPr lang="en-US" altLang="en-US" sz="4000" b="1">
              <a:latin typeface="Calibri" panose="020F0502020204030204" pitchFamily="34" charset="0"/>
            </a:endParaRPr>
          </a:p>
        </p:txBody>
      </p:sp>
      <p:sp>
        <p:nvSpPr>
          <p:cNvPr id="6" name="Content Placeholder 2">
            <a:extLst>
              <a:ext uri="{FF2B5EF4-FFF2-40B4-BE49-F238E27FC236}">
                <a16:creationId xmlns:a16="http://schemas.microsoft.com/office/drawing/2014/main" id="{FABE8A8D-CBEE-4919-9591-E6AD4BEEC9EA}"/>
              </a:ext>
            </a:extLst>
          </p:cNvPr>
          <p:cNvSpPr>
            <a:spLocks noGrp="1"/>
          </p:cNvSpPr>
          <p:nvPr/>
        </p:nvSpPr>
        <p:spPr bwMode="auto">
          <a:xfrm>
            <a:off x="914400" y="3162300"/>
            <a:ext cx="286149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2000" kern="1200">
                <a:solidFill>
                  <a:schemeClr val="tx1"/>
                </a:solidFill>
                <a:latin typeface="Open Sans"/>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Open Sans"/>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Open Sans"/>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Open Sans"/>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pPr>
            <a:r>
              <a:rPr lang="en-US" altLang="en-US">
                <a:solidFill>
                  <a:srgbClr val="0081BD"/>
                </a:solidFill>
                <a:latin typeface="Arial" panose="020B0604020202020204" pitchFamily="34" charset="0"/>
                <a:cs typeface="Arial" panose="020B0604020202020204" pitchFamily="34" charset="0"/>
              </a:rPr>
              <a:t>Expanded Description</a:t>
            </a:r>
          </a:p>
        </p:txBody>
      </p:sp>
      <p:pic>
        <p:nvPicPr>
          <p:cNvPr id="7" name="Picture 6">
            <a:extLst>
              <a:ext uri="{FF2B5EF4-FFF2-40B4-BE49-F238E27FC236}">
                <a16:creationId xmlns:a16="http://schemas.microsoft.com/office/drawing/2014/main" id="{B63DBA63-3E3D-43E0-92D3-F1871E47E3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81400" y="885043"/>
            <a:ext cx="5410200" cy="5934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37774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177760"/>
            <a:ext cx="6248401" cy="792088"/>
          </a:xfrm>
        </p:spPr>
        <p:txBody>
          <a:bodyPr>
            <a:normAutofit fontScale="90000"/>
          </a:bodyPr>
          <a:lstStyle/>
          <a:p>
            <a:r>
              <a:rPr lang="en-US"/>
              <a:t>Guidelines for Creating Use-Case Descriptions</a:t>
            </a:r>
          </a:p>
        </p:txBody>
      </p:sp>
      <p:sp>
        <p:nvSpPr>
          <p:cNvPr id="8" name="TextBox 7">
            <a:extLst>
              <a:ext uri="{FF2B5EF4-FFF2-40B4-BE49-F238E27FC236}">
                <a16:creationId xmlns:a16="http://schemas.microsoft.com/office/drawing/2014/main" id="{8AA3470C-B1E9-400B-93A9-8BE77AB48AEB}"/>
              </a:ext>
            </a:extLst>
          </p:cNvPr>
          <p:cNvSpPr txBox="1"/>
          <p:nvPr/>
        </p:nvSpPr>
        <p:spPr>
          <a:xfrm>
            <a:off x="295382" y="6096000"/>
            <a:ext cx="8839200" cy="646331"/>
          </a:xfrm>
          <a:prstGeom prst="rect">
            <a:avLst/>
          </a:prstGeom>
          <a:noFill/>
        </p:spPr>
        <p:txBody>
          <a:bodyPr wrap="square" rtlCol="0">
            <a:spAutoFit/>
          </a:bodyPr>
          <a:lstStyle/>
          <a:p>
            <a:r>
              <a:rPr lang="en-US">
                <a:solidFill>
                  <a:schemeClr val="tx1">
                    <a:lumMod val="65000"/>
                    <a:lumOff val="35000"/>
                  </a:schemeClr>
                </a:solidFill>
              </a:rPr>
              <a:t>A. Dennis et al.,(2015). Systems Analysis and Design An Object-Oriented Approach with UML, 5th ed. ISBN: 978-1-118-80467-4</a:t>
            </a:r>
          </a:p>
        </p:txBody>
      </p:sp>
      <p:pic>
        <p:nvPicPr>
          <p:cNvPr id="5" name="Picture 4">
            <a:extLst>
              <a:ext uri="{FF2B5EF4-FFF2-40B4-BE49-F238E27FC236}">
                <a16:creationId xmlns:a16="http://schemas.microsoft.com/office/drawing/2014/main" id="{0B3BED92-E4AF-4437-87F6-45DE20AF9800}"/>
              </a:ext>
            </a:extLst>
          </p:cNvPr>
          <p:cNvPicPr>
            <a:picLocks noChangeAspect="1"/>
          </p:cNvPicPr>
          <p:nvPr/>
        </p:nvPicPr>
        <p:blipFill>
          <a:blip r:embed="rId2"/>
          <a:stretch>
            <a:fillRect/>
          </a:stretch>
        </p:blipFill>
        <p:spPr>
          <a:xfrm>
            <a:off x="246502" y="1676400"/>
            <a:ext cx="8650995" cy="4114800"/>
          </a:xfrm>
          <a:prstGeom prst="rect">
            <a:avLst/>
          </a:prstGeom>
        </p:spPr>
      </p:pic>
      <p:sp>
        <p:nvSpPr>
          <p:cNvPr id="6" name="Content Placeholder 2">
            <a:extLst>
              <a:ext uri="{FF2B5EF4-FFF2-40B4-BE49-F238E27FC236}">
                <a16:creationId xmlns:a16="http://schemas.microsoft.com/office/drawing/2014/main" id="{B12BD202-A658-4405-99BF-2D62A3D09591}"/>
              </a:ext>
            </a:extLst>
          </p:cNvPr>
          <p:cNvSpPr>
            <a:spLocks noGrp="1"/>
          </p:cNvSpPr>
          <p:nvPr/>
        </p:nvSpPr>
        <p:spPr bwMode="auto">
          <a:xfrm>
            <a:off x="3810000" y="1292469"/>
            <a:ext cx="2861493"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2000" kern="1200">
                <a:solidFill>
                  <a:schemeClr val="tx1"/>
                </a:solidFill>
                <a:latin typeface="Open Sans"/>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Open Sans"/>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Open Sans"/>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Open Sans"/>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None/>
            </a:pPr>
            <a:r>
              <a:rPr lang="en-US" altLang="en-US">
                <a:solidFill>
                  <a:srgbClr val="0081BD"/>
                </a:solidFill>
                <a:latin typeface="Arial" panose="020B0604020202020204" pitchFamily="34" charset="0"/>
                <a:cs typeface="Arial" panose="020B0604020202020204" pitchFamily="34" charset="0"/>
              </a:rPr>
              <a:t>Expanded Description</a:t>
            </a:r>
          </a:p>
        </p:txBody>
      </p:sp>
    </p:spTree>
    <p:extLst>
      <p:ext uri="{BB962C8B-B14F-4D97-AF65-F5344CB8AC3E}">
        <p14:creationId xmlns:p14="http://schemas.microsoft.com/office/powerpoint/2010/main" val="3233638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278306"/>
            <a:ext cx="6248401" cy="792088"/>
          </a:xfrm>
        </p:spPr>
        <p:txBody>
          <a:bodyPr>
            <a:normAutofit/>
          </a:bodyPr>
          <a:lstStyle/>
          <a:p>
            <a:r>
              <a:rPr lang="en-US"/>
              <a:t>Elements of Activity Diagram</a:t>
            </a:r>
          </a:p>
        </p:txBody>
      </p:sp>
      <p:sp>
        <p:nvSpPr>
          <p:cNvPr id="8" name="TextBox 7">
            <a:extLst>
              <a:ext uri="{FF2B5EF4-FFF2-40B4-BE49-F238E27FC236}">
                <a16:creationId xmlns:a16="http://schemas.microsoft.com/office/drawing/2014/main" id="{8AA3470C-B1E9-400B-93A9-8BE77AB48AEB}"/>
              </a:ext>
            </a:extLst>
          </p:cNvPr>
          <p:cNvSpPr txBox="1"/>
          <p:nvPr/>
        </p:nvSpPr>
        <p:spPr>
          <a:xfrm>
            <a:off x="295382" y="6096000"/>
            <a:ext cx="8839200" cy="646331"/>
          </a:xfrm>
          <a:prstGeom prst="rect">
            <a:avLst/>
          </a:prstGeom>
          <a:noFill/>
        </p:spPr>
        <p:txBody>
          <a:bodyPr wrap="square" rtlCol="0">
            <a:spAutoFit/>
          </a:bodyPr>
          <a:lstStyle/>
          <a:p>
            <a:r>
              <a:rPr lang="en-US">
                <a:solidFill>
                  <a:schemeClr val="tx1">
                    <a:lumMod val="65000"/>
                    <a:lumOff val="35000"/>
                  </a:schemeClr>
                </a:solidFill>
              </a:rPr>
              <a:t>A. Dennis et al.,(2015). Systems Analysis and Design An Object-Oriented Approach with UML, 5th ed. ISBN: 978-1-118-80467-4</a:t>
            </a:r>
          </a:p>
        </p:txBody>
      </p:sp>
      <p:pic>
        <p:nvPicPr>
          <p:cNvPr id="6" name="Picture 5">
            <a:extLst>
              <a:ext uri="{FF2B5EF4-FFF2-40B4-BE49-F238E27FC236}">
                <a16:creationId xmlns:a16="http://schemas.microsoft.com/office/drawing/2014/main" id="{8837BEDA-AB18-4E13-9546-9AD9A7200715}"/>
              </a:ext>
            </a:extLst>
          </p:cNvPr>
          <p:cNvPicPr>
            <a:picLocks noChangeAspect="1"/>
          </p:cNvPicPr>
          <p:nvPr/>
        </p:nvPicPr>
        <p:blipFill>
          <a:blip r:embed="rId2"/>
          <a:stretch>
            <a:fillRect/>
          </a:stretch>
        </p:blipFill>
        <p:spPr>
          <a:xfrm>
            <a:off x="160432" y="1447800"/>
            <a:ext cx="8823136" cy="4785814"/>
          </a:xfrm>
          <a:prstGeom prst="rect">
            <a:avLst/>
          </a:prstGeom>
        </p:spPr>
      </p:pic>
    </p:spTree>
    <p:extLst>
      <p:ext uri="{BB962C8B-B14F-4D97-AF65-F5344CB8AC3E}">
        <p14:creationId xmlns:p14="http://schemas.microsoft.com/office/powerpoint/2010/main" val="7209292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278306"/>
            <a:ext cx="6248401" cy="792088"/>
          </a:xfrm>
        </p:spPr>
        <p:txBody>
          <a:bodyPr>
            <a:normAutofit/>
          </a:bodyPr>
          <a:lstStyle/>
          <a:p>
            <a:r>
              <a:rPr lang="en-US"/>
              <a:t>Elements of Activity Diagram</a:t>
            </a:r>
          </a:p>
        </p:txBody>
      </p:sp>
      <p:sp>
        <p:nvSpPr>
          <p:cNvPr id="8" name="TextBox 7">
            <a:extLst>
              <a:ext uri="{FF2B5EF4-FFF2-40B4-BE49-F238E27FC236}">
                <a16:creationId xmlns:a16="http://schemas.microsoft.com/office/drawing/2014/main" id="{8AA3470C-B1E9-400B-93A9-8BE77AB48AEB}"/>
              </a:ext>
            </a:extLst>
          </p:cNvPr>
          <p:cNvSpPr txBox="1"/>
          <p:nvPr/>
        </p:nvSpPr>
        <p:spPr>
          <a:xfrm>
            <a:off x="295382" y="6096000"/>
            <a:ext cx="8839200" cy="646331"/>
          </a:xfrm>
          <a:prstGeom prst="rect">
            <a:avLst/>
          </a:prstGeom>
          <a:noFill/>
        </p:spPr>
        <p:txBody>
          <a:bodyPr wrap="square" rtlCol="0">
            <a:spAutoFit/>
          </a:bodyPr>
          <a:lstStyle/>
          <a:p>
            <a:r>
              <a:rPr lang="en-US">
                <a:solidFill>
                  <a:schemeClr val="tx1">
                    <a:lumMod val="65000"/>
                    <a:lumOff val="35000"/>
                  </a:schemeClr>
                </a:solidFill>
              </a:rPr>
              <a:t>A. Dennis et al.,(2015). Systems Analysis and Design An Object-Oriented Approach with UML, 5th ed. ISBN: 978-1-118-80467-4</a:t>
            </a:r>
          </a:p>
        </p:txBody>
      </p:sp>
      <p:pic>
        <p:nvPicPr>
          <p:cNvPr id="7" name="Picture 6">
            <a:extLst>
              <a:ext uri="{FF2B5EF4-FFF2-40B4-BE49-F238E27FC236}">
                <a16:creationId xmlns:a16="http://schemas.microsoft.com/office/drawing/2014/main" id="{5B36EF2F-C696-4EE2-B24E-E89FD955A0B2}"/>
              </a:ext>
            </a:extLst>
          </p:cNvPr>
          <p:cNvPicPr>
            <a:picLocks noChangeAspect="1"/>
          </p:cNvPicPr>
          <p:nvPr/>
        </p:nvPicPr>
        <p:blipFill>
          <a:blip r:embed="rId2"/>
          <a:stretch>
            <a:fillRect/>
          </a:stretch>
        </p:blipFill>
        <p:spPr>
          <a:xfrm>
            <a:off x="152400" y="1473409"/>
            <a:ext cx="8798640" cy="5003591"/>
          </a:xfrm>
          <a:prstGeom prst="rect">
            <a:avLst/>
          </a:prstGeom>
        </p:spPr>
      </p:pic>
    </p:spTree>
    <p:extLst>
      <p:ext uri="{BB962C8B-B14F-4D97-AF65-F5344CB8AC3E}">
        <p14:creationId xmlns:p14="http://schemas.microsoft.com/office/powerpoint/2010/main" val="5313083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27398"/>
            <a:ext cx="6248401" cy="792088"/>
          </a:xfrm>
        </p:spPr>
        <p:txBody>
          <a:bodyPr>
            <a:normAutofit/>
          </a:bodyPr>
          <a:lstStyle/>
          <a:p>
            <a:r>
              <a:rPr lang="en-US"/>
              <a:t>Elements of Activity Diagram</a:t>
            </a:r>
          </a:p>
        </p:txBody>
      </p:sp>
      <p:sp>
        <p:nvSpPr>
          <p:cNvPr id="9" name="TextBox 8">
            <a:extLst>
              <a:ext uri="{FF2B5EF4-FFF2-40B4-BE49-F238E27FC236}">
                <a16:creationId xmlns:a16="http://schemas.microsoft.com/office/drawing/2014/main" id="{AD52550C-B7FC-43A9-B86E-015423A2F496}"/>
              </a:ext>
            </a:extLst>
          </p:cNvPr>
          <p:cNvSpPr txBox="1"/>
          <p:nvPr/>
        </p:nvSpPr>
        <p:spPr>
          <a:xfrm>
            <a:off x="2819400" y="670554"/>
            <a:ext cx="6307476" cy="400110"/>
          </a:xfrm>
          <a:prstGeom prst="rect">
            <a:avLst/>
          </a:prstGeom>
          <a:noFill/>
        </p:spPr>
        <p:txBody>
          <a:bodyPr wrap="square">
            <a:spAutoFit/>
          </a:bodyPr>
          <a:lstStyle/>
          <a:p>
            <a:r>
              <a:rPr lang="en-US" sz="2000" b="1"/>
              <a:t>Activity Diagram for the Manage Appointments Use Case</a:t>
            </a:r>
          </a:p>
        </p:txBody>
      </p:sp>
      <p:sp>
        <p:nvSpPr>
          <p:cNvPr id="8" name="TextBox 7">
            <a:extLst>
              <a:ext uri="{FF2B5EF4-FFF2-40B4-BE49-F238E27FC236}">
                <a16:creationId xmlns:a16="http://schemas.microsoft.com/office/drawing/2014/main" id="{8AA3470C-B1E9-400B-93A9-8BE77AB48AEB}"/>
              </a:ext>
            </a:extLst>
          </p:cNvPr>
          <p:cNvSpPr txBox="1"/>
          <p:nvPr/>
        </p:nvSpPr>
        <p:spPr>
          <a:xfrm>
            <a:off x="295382" y="6096000"/>
            <a:ext cx="8839200" cy="646331"/>
          </a:xfrm>
          <a:prstGeom prst="rect">
            <a:avLst/>
          </a:prstGeom>
          <a:noFill/>
        </p:spPr>
        <p:txBody>
          <a:bodyPr wrap="square" rtlCol="0">
            <a:spAutoFit/>
          </a:bodyPr>
          <a:lstStyle/>
          <a:p>
            <a:r>
              <a:rPr lang="en-US">
                <a:solidFill>
                  <a:schemeClr val="tx1">
                    <a:lumMod val="65000"/>
                    <a:lumOff val="35000"/>
                  </a:schemeClr>
                </a:solidFill>
              </a:rPr>
              <a:t>A. Dennis et al.,(2015). Systems Analysis and Design An Object-Oriented Approach with UML, 5th ed. ISBN: 978-1-118-80467-4</a:t>
            </a:r>
          </a:p>
        </p:txBody>
      </p:sp>
      <p:pic>
        <p:nvPicPr>
          <p:cNvPr id="4" name="Picture 3">
            <a:extLst>
              <a:ext uri="{FF2B5EF4-FFF2-40B4-BE49-F238E27FC236}">
                <a16:creationId xmlns:a16="http://schemas.microsoft.com/office/drawing/2014/main" id="{3F6FE674-70AB-4899-9E7C-0B54EC7B3B42}"/>
              </a:ext>
            </a:extLst>
          </p:cNvPr>
          <p:cNvPicPr>
            <a:picLocks noChangeAspect="1"/>
          </p:cNvPicPr>
          <p:nvPr/>
        </p:nvPicPr>
        <p:blipFill>
          <a:blip r:embed="rId2"/>
          <a:stretch>
            <a:fillRect/>
          </a:stretch>
        </p:blipFill>
        <p:spPr>
          <a:xfrm>
            <a:off x="2971800" y="1044351"/>
            <a:ext cx="5433784" cy="5779324"/>
          </a:xfrm>
          <a:prstGeom prst="rect">
            <a:avLst/>
          </a:prstGeom>
        </p:spPr>
      </p:pic>
    </p:spTree>
    <p:extLst>
      <p:ext uri="{BB962C8B-B14F-4D97-AF65-F5344CB8AC3E}">
        <p14:creationId xmlns:p14="http://schemas.microsoft.com/office/powerpoint/2010/main" val="20686907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399" y="253340"/>
            <a:ext cx="6248401" cy="792088"/>
          </a:xfrm>
        </p:spPr>
        <p:txBody>
          <a:bodyPr>
            <a:normAutofit fontScale="90000"/>
          </a:bodyPr>
          <a:lstStyle/>
          <a:p>
            <a:r>
              <a:rPr lang="en-US"/>
              <a:t>Guideline for Creating Activity Diagram</a:t>
            </a:r>
          </a:p>
        </p:txBody>
      </p:sp>
      <p:sp>
        <p:nvSpPr>
          <p:cNvPr id="9" name="TextBox 8">
            <a:extLst>
              <a:ext uri="{FF2B5EF4-FFF2-40B4-BE49-F238E27FC236}">
                <a16:creationId xmlns:a16="http://schemas.microsoft.com/office/drawing/2014/main" id="{AD52550C-B7FC-43A9-B86E-015423A2F496}"/>
              </a:ext>
            </a:extLst>
          </p:cNvPr>
          <p:cNvSpPr txBox="1"/>
          <p:nvPr/>
        </p:nvSpPr>
        <p:spPr>
          <a:xfrm>
            <a:off x="1142999" y="1524000"/>
            <a:ext cx="7924801" cy="4093428"/>
          </a:xfrm>
          <a:prstGeom prst="rect">
            <a:avLst/>
          </a:prstGeom>
          <a:noFill/>
        </p:spPr>
        <p:txBody>
          <a:bodyPr wrap="square">
            <a:spAutoFit/>
          </a:bodyPr>
          <a:lstStyle/>
          <a:p>
            <a:pPr marL="342900" indent="-342900">
              <a:buFont typeface="Arial" panose="020B0604020202020204" pitchFamily="34" charset="0"/>
              <a:buChar char="•"/>
            </a:pPr>
            <a:r>
              <a:rPr lang="en-US" sz="2400"/>
              <a:t>Because an activity diagram can be used to model any kind of process, you should set the context or scope of the activity being modeled. </a:t>
            </a:r>
          </a:p>
          <a:p>
            <a:pPr marL="342900" indent="-342900">
              <a:buFont typeface="Arial" panose="020B0604020202020204" pitchFamily="34" charset="0"/>
              <a:buChar char="•"/>
            </a:pPr>
            <a:r>
              <a:rPr lang="en-US" sz="2400"/>
              <a:t>Once you have determined the scope, you should give the diagram an appropriate title.</a:t>
            </a:r>
          </a:p>
          <a:p>
            <a:pPr lvl="2"/>
            <a:r>
              <a:rPr lang="en-US" sz="2000"/>
              <a:t>■ You must identify the activities, control flows, and object flows that occur between the activities.</a:t>
            </a:r>
          </a:p>
          <a:p>
            <a:pPr lvl="2"/>
            <a:r>
              <a:rPr lang="en-US" sz="2000"/>
              <a:t>■ You should identify any decisions that are part of the process being modeled.</a:t>
            </a:r>
          </a:p>
          <a:p>
            <a:pPr lvl="2"/>
            <a:r>
              <a:rPr lang="en-US" sz="2000"/>
              <a:t>■ You should attempt to identify any prospects for parallelism in the process.</a:t>
            </a:r>
          </a:p>
          <a:p>
            <a:pPr lvl="2"/>
            <a:r>
              <a:rPr lang="en-US" sz="2000"/>
              <a:t>■ You should draw the activity diagram.</a:t>
            </a:r>
          </a:p>
        </p:txBody>
      </p:sp>
      <p:sp>
        <p:nvSpPr>
          <p:cNvPr id="8" name="TextBox 7">
            <a:extLst>
              <a:ext uri="{FF2B5EF4-FFF2-40B4-BE49-F238E27FC236}">
                <a16:creationId xmlns:a16="http://schemas.microsoft.com/office/drawing/2014/main" id="{8AA3470C-B1E9-400B-93A9-8BE77AB48AEB}"/>
              </a:ext>
            </a:extLst>
          </p:cNvPr>
          <p:cNvSpPr txBox="1"/>
          <p:nvPr/>
        </p:nvSpPr>
        <p:spPr>
          <a:xfrm>
            <a:off x="295382" y="6096000"/>
            <a:ext cx="8839200" cy="646331"/>
          </a:xfrm>
          <a:prstGeom prst="rect">
            <a:avLst/>
          </a:prstGeom>
          <a:noFill/>
        </p:spPr>
        <p:txBody>
          <a:bodyPr wrap="square" rtlCol="0">
            <a:spAutoFit/>
          </a:bodyPr>
          <a:lstStyle/>
          <a:p>
            <a:r>
              <a:rPr lang="en-US">
                <a:solidFill>
                  <a:schemeClr val="tx1">
                    <a:lumMod val="65000"/>
                    <a:lumOff val="35000"/>
                  </a:schemeClr>
                </a:solidFill>
              </a:rPr>
              <a:t>A. Dennis et al.,(2015). Systems Analysis and Design An Object-Oriented Approach with UML, 5th ed. ISBN: 978-1-118-80467-4</a:t>
            </a:r>
          </a:p>
        </p:txBody>
      </p:sp>
    </p:spTree>
    <p:extLst>
      <p:ext uri="{BB962C8B-B14F-4D97-AF65-F5344CB8AC3E}">
        <p14:creationId xmlns:p14="http://schemas.microsoft.com/office/powerpoint/2010/main" val="186677451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27398"/>
            <a:ext cx="6248401" cy="792088"/>
          </a:xfrm>
        </p:spPr>
        <p:txBody>
          <a:bodyPr>
            <a:normAutofit/>
          </a:bodyPr>
          <a:lstStyle/>
          <a:p>
            <a:r>
              <a:rPr lang="en-US"/>
              <a:t>Creating Activity Diagram</a:t>
            </a:r>
          </a:p>
        </p:txBody>
      </p:sp>
      <p:pic>
        <p:nvPicPr>
          <p:cNvPr id="5" name="Picture 4">
            <a:extLst>
              <a:ext uri="{FF2B5EF4-FFF2-40B4-BE49-F238E27FC236}">
                <a16:creationId xmlns:a16="http://schemas.microsoft.com/office/drawing/2014/main" id="{8002210F-1E16-446E-8F6B-4770D4CF1E94}"/>
              </a:ext>
            </a:extLst>
          </p:cNvPr>
          <p:cNvPicPr>
            <a:picLocks noChangeAspect="1"/>
          </p:cNvPicPr>
          <p:nvPr/>
        </p:nvPicPr>
        <p:blipFill>
          <a:blip r:embed="rId2"/>
          <a:stretch>
            <a:fillRect/>
          </a:stretch>
        </p:blipFill>
        <p:spPr>
          <a:xfrm>
            <a:off x="1095375" y="1447800"/>
            <a:ext cx="1724025" cy="5095875"/>
          </a:xfrm>
          <a:prstGeom prst="rect">
            <a:avLst/>
          </a:prstGeom>
        </p:spPr>
      </p:pic>
      <p:sp>
        <p:nvSpPr>
          <p:cNvPr id="11" name="TextBox 10">
            <a:extLst>
              <a:ext uri="{FF2B5EF4-FFF2-40B4-BE49-F238E27FC236}">
                <a16:creationId xmlns:a16="http://schemas.microsoft.com/office/drawing/2014/main" id="{5075B876-8F9B-4E21-9A58-AD8D38C11FDF}"/>
              </a:ext>
            </a:extLst>
          </p:cNvPr>
          <p:cNvSpPr txBox="1"/>
          <p:nvPr/>
        </p:nvSpPr>
        <p:spPr>
          <a:xfrm>
            <a:off x="3123577" y="1475509"/>
            <a:ext cx="5640045" cy="4154984"/>
          </a:xfrm>
          <a:prstGeom prst="rect">
            <a:avLst/>
          </a:prstGeom>
          <a:noFill/>
        </p:spPr>
        <p:txBody>
          <a:bodyPr wrap="square">
            <a:spAutoFit/>
          </a:bodyPr>
          <a:lstStyle/>
          <a:p>
            <a:pPr marL="514350" indent="-514350">
              <a:buFont typeface="+mj-lt"/>
              <a:buAutoNum type="arabicPeriod"/>
            </a:pPr>
            <a:r>
              <a:rPr lang="en-US" sz="2400"/>
              <a:t>Choose a business process that was previously identified to model. To do this, you should review the requirements definition and the use-case diagram created to represent the requirements.</a:t>
            </a:r>
          </a:p>
          <a:p>
            <a:pPr marL="514350" indent="-514350">
              <a:buFont typeface="+mj-lt"/>
              <a:buAutoNum type="arabicPeriod"/>
            </a:pPr>
            <a:r>
              <a:rPr lang="en-US" sz="2400"/>
              <a:t>Identify the set of activities necessary to support the business process.</a:t>
            </a:r>
          </a:p>
          <a:p>
            <a:pPr marL="514350" indent="-514350">
              <a:buFont typeface="+mj-lt"/>
              <a:buAutoNum type="arabicPeriod"/>
            </a:pPr>
            <a:r>
              <a:rPr lang="en-US" sz="2400"/>
              <a:t>Identify the control flows and nodes necessary to document the logic of the business process.</a:t>
            </a:r>
          </a:p>
        </p:txBody>
      </p:sp>
    </p:spTree>
    <p:extLst>
      <p:ext uri="{BB962C8B-B14F-4D97-AF65-F5344CB8AC3E}">
        <p14:creationId xmlns:p14="http://schemas.microsoft.com/office/powerpoint/2010/main" val="10040290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27398"/>
            <a:ext cx="6248401" cy="792088"/>
          </a:xfrm>
        </p:spPr>
        <p:txBody>
          <a:bodyPr>
            <a:normAutofit/>
          </a:bodyPr>
          <a:lstStyle/>
          <a:p>
            <a:r>
              <a:rPr lang="en-US"/>
              <a:t>Creating Activity Diagram</a:t>
            </a:r>
          </a:p>
        </p:txBody>
      </p:sp>
      <p:pic>
        <p:nvPicPr>
          <p:cNvPr id="10" name="Picture 9">
            <a:extLst>
              <a:ext uri="{FF2B5EF4-FFF2-40B4-BE49-F238E27FC236}">
                <a16:creationId xmlns:a16="http://schemas.microsoft.com/office/drawing/2014/main" id="{18E3C1D2-4588-44A4-AC61-5E4AAA04625B}"/>
              </a:ext>
            </a:extLst>
          </p:cNvPr>
          <p:cNvPicPr>
            <a:picLocks noChangeAspect="1"/>
          </p:cNvPicPr>
          <p:nvPr/>
        </p:nvPicPr>
        <p:blipFill>
          <a:blip r:embed="rId2"/>
          <a:stretch>
            <a:fillRect/>
          </a:stretch>
        </p:blipFill>
        <p:spPr>
          <a:xfrm>
            <a:off x="1447800" y="1647825"/>
            <a:ext cx="1600200" cy="3562350"/>
          </a:xfrm>
          <a:prstGeom prst="rect">
            <a:avLst/>
          </a:prstGeom>
        </p:spPr>
      </p:pic>
      <p:sp>
        <p:nvSpPr>
          <p:cNvPr id="6" name="TextBox 5">
            <a:extLst>
              <a:ext uri="{FF2B5EF4-FFF2-40B4-BE49-F238E27FC236}">
                <a16:creationId xmlns:a16="http://schemas.microsoft.com/office/drawing/2014/main" id="{24601DA8-41D4-4FB7-A2AC-24909667DEAE}"/>
              </a:ext>
            </a:extLst>
          </p:cNvPr>
          <p:cNvSpPr txBox="1"/>
          <p:nvPr/>
        </p:nvSpPr>
        <p:spPr>
          <a:xfrm>
            <a:off x="3123577" y="2057400"/>
            <a:ext cx="5640045" cy="1938992"/>
          </a:xfrm>
          <a:prstGeom prst="rect">
            <a:avLst/>
          </a:prstGeom>
          <a:noFill/>
        </p:spPr>
        <p:txBody>
          <a:bodyPr wrap="square">
            <a:spAutoFit/>
          </a:bodyPr>
          <a:lstStyle/>
          <a:p>
            <a:pPr marL="514350" indent="-514350">
              <a:buFont typeface="+mj-lt"/>
              <a:buAutoNum type="arabicPeriod" startAt="4"/>
            </a:pPr>
            <a:r>
              <a:rPr lang="en-US" sz="2400"/>
              <a:t>Identify the object flows and nodes necessary to support the logic of the business process.</a:t>
            </a:r>
          </a:p>
          <a:p>
            <a:pPr marL="514350" indent="-514350">
              <a:buFont typeface="+mj-lt"/>
              <a:buAutoNum type="arabicPeriod" startAt="4"/>
            </a:pPr>
            <a:r>
              <a:rPr lang="en-US" sz="2400"/>
              <a:t>Lay out and draw the activity diagram to document the business process</a:t>
            </a:r>
          </a:p>
        </p:txBody>
      </p:sp>
    </p:spTree>
    <p:extLst>
      <p:ext uri="{BB962C8B-B14F-4D97-AF65-F5344CB8AC3E}">
        <p14:creationId xmlns:p14="http://schemas.microsoft.com/office/powerpoint/2010/main" val="13273382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944D809E-FF70-4A60-A9EE-629B7C8EBBF2}"/>
              </a:ext>
            </a:extLst>
          </p:cNvPr>
          <p:cNvSpPr>
            <a:spLocks noGrp="1"/>
          </p:cNvSpPr>
          <p:nvPr>
            <p:ph type="title"/>
          </p:nvPr>
        </p:nvSpPr>
        <p:spPr>
          <a:xfrm>
            <a:off x="3048000" y="914400"/>
            <a:ext cx="5638800" cy="533400"/>
          </a:xfrm>
        </p:spPr>
        <p:txBody>
          <a:bodyPr>
            <a:normAutofit fontScale="90000"/>
          </a:bodyPr>
          <a:lstStyle/>
          <a:p>
            <a:pPr eaLnBrk="1" hangingPunct="1">
              <a:defRPr/>
            </a:pPr>
            <a:r>
              <a:rPr lang="en-US">
                <a:solidFill>
                  <a:schemeClr val="tx1"/>
                </a:solidFill>
              </a:rPr>
              <a:t>Example </a:t>
            </a:r>
          </a:p>
        </p:txBody>
      </p:sp>
      <p:pic>
        <p:nvPicPr>
          <p:cNvPr id="11267" name="Picture 2">
            <a:extLst>
              <a:ext uri="{FF2B5EF4-FFF2-40B4-BE49-F238E27FC236}">
                <a16:creationId xmlns:a16="http://schemas.microsoft.com/office/drawing/2014/main" id="{CCE942DD-1C55-4A9D-B89F-91682E61B9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19800" y="935182"/>
            <a:ext cx="1828800" cy="556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8" name="Content Placeholder 2">
            <a:extLst>
              <a:ext uri="{FF2B5EF4-FFF2-40B4-BE49-F238E27FC236}">
                <a16:creationId xmlns:a16="http://schemas.microsoft.com/office/drawing/2014/main" id="{6CC7FDA7-55BF-4E8F-8161-EE8EAAED32CB}"/>
              </a:ext>
            </a:extLst>
          </p:cNvPr>
          <p:cNvSpPr>
            <a:spLocks noGrp="1"/>
          </p:cNvSpPr>
          <p:nvPr>
            <p:ph idx="1"/>
          </p:nvPr>
        </p:nvSpPr>
        <p:spPr>
          <a:xfrm>
            <a:off x="990600" y="1676400"/>
            <a:ext cx="4343400" cy="4343400"/>
          </a:xfrm>
        </p:spPr>
        <p:txBody>
          <a:bodyPr/>
          <a:lstStyle/>
          <a:p>
            <a:pPr eaLnBrk="1" hangingPunct="1"/>
            <a:r>
              <a:rPr lang="en-US" altLang="en-US" sz="2400">
                <a:solidFill>
                  <a:srgbClr val="0079B8"/>
                </a:solidFill>
                <a:latin typeface="Open Sans" panose="020B0606030504020204" pitchFamily="34" charset="0"/>
              </a:rPr>
              <a:t>Simple activity diagram for ‘</a:t>
            </a:r>
            <a:r>
              <a:rPr lang="en-US" altLang="en-US" sz="2400" err="1">
                <a:solidFill>
                  <a:srgbClr val="0079B8"/>
                </a:solidFill>
                <a:latin typeface="Open Sans" panose="020B0606030504020204" pitchFamily="34" charset="0"/>
              </a:rPr>
              <a:t>getCharge</a:t>
            </a:r>
            <a:r>
              <a:rPr lang="en-US" altLang="en-US" sz="2400">
                <a:solidFill>
                  <a:srgbClr val="0079B8"/>
                </a:solidFill>
                <a:latin typeface="Open Sans" panose="020B0606030504020204" pitchFamily="34" charset="0"/>
              </a:rPr>
              <a:t>()’ operation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5400" y="1828800"/>
            <a:ext cx="7453064" cy="4492352"/>
          </a:xfrm>
        </p:spPr>
        <p:txBody>
          <a:bodyPr>
            <a:normAutofit/>
          </a:bodyPr>
          <a:lstStyle/>
          <a:p>
            <a:pPr algn="ctr"/>
            <a:br>
              <a:rPr lang="en-US" sz="2400"/>
            </a:br>
            <a:r>
              <a:rPr lang="en-US" sz="2400"/>
              <a:t>These slides have been adapted from:</a:t>
            </a:r>
            <a:br>
              <a:rPr lang="en-US" sz="2400"/>
            </a:br>
            <a:br>
              <a:rPr lang="en-US" sz="2400"/>
            </a:br>
            <a:r>
              <a:rPr lang="sv-SE" sz="2400"/>
              <a:t>Alan Dennis, Barbara Haley Wixom, David Tegarden (2015).</a:t>
            </a:r>
            <a:r>
              <a:rPr lang="en-US" sz="2400"/>
              <a:t> Systems Analysis and Design_ An Object-Oriented Approach with UML, 5</a:t>
            </a:r>
            <a:r>
              <a:rPr lang="en-US" sz="2400" baseline="30000"/>
              <a:t>th</a:t>
            </a:r>
            <a:r>
              <a:rPr lang="en-US" sz="2400"/>
              <a:t> ed.</a:t>
            </a:r>
            <a:br>
              <a:rPr lang="id-ID" sz="2400" baseline="30000"/>
            </a:br>
            <a:r>
              <a:rPr lang="en-US" sz="2400"/>
              <a:t>ISBN: </a:t>
            </a:r>
            <a:r>
              <a:rPr lang="id-ID" sz="2400"/>
              <a:t>978-1-118-80467-4</a:t>
            </a:r>
            <a:br>
              <a:rPr lang="id-ID" sz="2400"/>
            </a:br>
            <a:br>
              <a:rPr lang="en-US" sz="2400"/>
            </a:br>
            <a:br>
              <a:rPr lang="en-US" sz="2400"/>
            </a:br>
            <a:r>
              <a:rPr lang="en-US" sz="2400"/>
              <a:t>Chapter 4</a:t>
            </a:r>
            <a:br>
              <a:rPr lang="en-US" sz="2400"/>
            </a:br>
            <a:endParaRPr lang="id-ID"/>
          </a:p>
        </p:txBody>
      </p:sp>
      <p:sp>
        <p:nvSpPr>
          <p:cNvPr id="5" name="TextBox 4"/>
          <p:cNvSpPr txBox="1"/>
          <p:nvPr/>
        </p:nvSpPr>
        <p:spPr>
          <a:xfrm>
            <a:off x="3048000" y="816114"/>
            <a:ext cx="4169668" cy="707886"/>
          </a:xfrm>
          <a:prstGeom prst="rect">
            <a:avLst/>
          </a:prstGeom>
          <a:noFill/>
        </p:spPr>
        <p:txBody>
          <a:bodyPr wrap="none" rtlCol="0">
            <a:spAutoFit/>
          </a:bodyPr>
          <a:lstStyle/>
          <a:p>
            <a:r>
              <a:rPr lang="en-US" sz="4000" b="1"/>
              <a:t>Acknowledgement</a:t>
            </a:r>
          </a:p>
        </p:txBody>
      </p:sp>
    </p:spTree>
    <p:extLst>
      <p:ext uri="{BB962C8B-B14F-4D97-AF65-F5344CB8AC3E}">
        <p14:creationId xmlns:p14="http://schemas.microsoft.com/office/powerpoint/2010/main" val="9949088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06245D71-2B3B-4FFC-809B-7B8614F7EDE2}"/>
              </a:ext>
            </a:extLst>
          </p:cNvPr>
          <p:cNvSpPr>
            <a:spLocks noGrp="1"/>
          </p:cNvSpPr>
          <p:nvPr>
            <p:ph type="title"/>
          </p:nvPr>
        </p:nvSpPr>
        <p:spPr>
          <a:xfrm>
            <a:off x="3048000" y="381000"/>
            <a:ext cx="5638800" cy="1066800"/>
          </a:xfrm>
        </p:spPr>
        <p:txBody>
          <a:bodyPr>
            <a:normAutofit fontScale="90000"/>
          </a:bodyPr>
          <a:lstStyle/>
          <a:p>
            <a:pPr eaLnBrk="1" hangingPunct="1"/>
            <a:r>
              <a:rPr lang="en-US" altLang="en-US">
                <a:solidFill>
                  <a:schemeClr val="tx1"/>
                </a:solidFill>
                <a:latin typeface="Open Sans" panose="020B0606030504020204" pitchFamily="34" charset="0"/>
              </a:rPr>
              <a:t>Modeling alternative courses </a:t>
            </a:r>
            <a:br>
              <a:rPr lang="en-US" altLang="en-US">
                <a:solidFill>
                  <a:schemeClr val="tx1"/>
                </a:solidFill>
                <a:latin typeface="Open Sans" panose="020B0606030504020204" pitchFamily="34" charset="0"/>
              </a:rPr>
            </a:br>
            <a:r>
              <a:rPr lang="en-US" altLang="en-US">
                <a:solidFill>
                  <a:schemeClr val="tx1"/>
                </a:solidFill>
                <a:latin typeface="Open Sans" panose="020B0606030504020204" pitchFamily="34" charset="0"/>
              </a:rPr>
              <a:t>of action</a:t>
            </a:r>
          </a:p>
        </p:txBody>
      </p:sp>
      <p:sp>
        <p:nvSpPr>
          <p:cNvPr id="12291" name="Content Placeholder 2">
            <a:extLst>
              <a:ext uri="{FF2B5EF4-FFF2-40B4-BE49-F238E27FC236}">
                <a16:creationId xmlns:a16="http://schemas.microsoft.com/office/drawing/2014/main" id="{A87F0FE9-885C-4473-B59B-4AF579F729C7}"/>
              </a:ext>
            </a:extLst>
          </p:cNvPr>
          <p:cNvSpPr>
            <a:spLocks noGrp="1"/>
          </p:cNvSpPr>
          <p:nvPr>
            <p:ph idx="1"/>
          </p:nvPr>
        </p:nvSpPr>
        <p:spPr>
          <a:xfrm>
            <a:off x="914400" y="1524000"/>
            <a:ext cx="3657600" cy="4602163"/>
          </a:xfrm>
        </p:spPr>
        <p:txBody>
          <a:bodyPr/>
          <a:lstStyle/>
          <a:p>
            <a:pPr eaLnBrk="1" hangingPunct="1"/>
            <a:r>
              <a:rPr lang="en-US" altLang="en-US">
                <a:solidFill>
                  <a:srgbClr val="0079B8"/>
                </a:solidFill>
                <a:latin typeface="Open Sans" panose="020B0606030504020204" pitchFamily="34" charset="0"/>
              </a:rPr>
              <a:t>The activity diagrams can model different possible courses of action and conditions which determine which course is taken </a:t>
            </a:r>
          </a:p>
          <a:p>
            <a:pPr eaLnBrk="1" hangingPunct="1"/>
            <a:r>
              <a:rPr lang="en-US" altLang="en-US">
                <a:solidFill>
                  <a:srgbClr val="0079B8"/>
                </a:solidFill>
                <a:latin typeface="Open Sans" panose="020B0606030504020204" pitchFamily="34" charset="0"/>
              </a:rPr>
              <a:t>As in state diagrams, it is essential that every guard evaluates to true or false.</a:t>
            </a:r>
          </a:p>
          <a:p>
            <a:pPr eaLnBrk="1" hangingPunct="1"/>
            <a:r>
              <a:rPr lang="en-US" altLang="en-US">
                <a:solidFill>
                  <a:srgbClr val="0079B8"/>
                </a:solidFill>
                <a:latin typeface="Open Sans" panose="020B0606030504020204" pitchFamily="34" charset="0"/>
              </a:rPr>
              <a:t>Example : activity diagram for the ‘issue bike’ use case, showing alternative actions</a:t>
            </a:r>
          </a:p>
        </p:txBody>
      </p:sp>
      <p:pic>
        <p:nvPicPr>
          <p:cNvPr id="12292" name="Picture 2">
            <a:extLst>
              <a:ext uri="{FF2B5EF4-FFF2-40B4-BE49-F238E27FC236}">
                <a16:creationId xmlns:a16="http://schemas.microsoft.com/office/drawing/2014/main" id="{BB2F343E-1C40-4648-88C0-536E75710A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0600" y="1011037"/>
            <a:ext cx="4267200" cy="5500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62E10D89-9AF3-48A6-9C1C-93A1B50D87D2}"/>
              </a:ext>
            </a:extLst>
          </p:cNvPr>
          <p:cNvSpPr>
            <a:spLocks noGrp="1"/>
          </p:cNvSpPr>
          <p:nvPr>
            <p:ph type="title"/>
          </p:nvPr>
        </p:nvSpPr>
        <p:spPr>
          <a:xfrm>
            <a:off x="3048000" y="381000"/>
            <a:ext cx="5638800" cy="1066800"/>
          </a:xfrm>
        </p:spPr>
        <p:txBody>
          <a:bodyPr/>
          <a:lstStyle/>
          <a:p>
            <a:pPr eaLnBrk="1" hangingPunct="1"/>
            <a:r>
              <a:rPr lang="en-US" altLang="en-US">
                <a:solidFill>
                  <a:schemeClr val="tx1"/>
                </a:solidFill>
                <a:latin typeface="Open Sans" panose="020B0606030504020204" pitchFamily="34" charset="0"/>
              </a:rPr>
              <a:t>Modeling iteration </a:t>
            </a:r>
            <a:br>
              <a:rPr lang="en-US" altLang="en-US">
                <a:solidFill>
                  <a:schemeClr val="tx1"/>
                </a:solidFill>
                <a:latin typeface="Open Sans" panose="020B0606030504020204" pitchFamily="34" charset="0"/>
              </a:rPr>
            </a:br>
            <a:r>
              <a:rPr lang="en-US" altLang="en-US">
                <a:solidFill>
                  <a:schemeClr val="tx1"/>
                </a:solidFill>
                <a:latin typeface="Open Sans" panose="020B0606030504020204" pitchFamily="34" charset="0"/>
              </a:rPr>
              <a:t>of activities</a:t>
            </a:r>
          </a:p>
        </p:txBody>
      </p:sp>
      <p:sp>
        <p:nvSpPr>
          <p:cNvPr id="13315" name="Content Placeholder 2">
            <a:extLst>
              <a:ext uri="{FF2B5EF4-FFF2-40B4-BE49-F238E27FC236}">
                <a16:creationId xmlns:a16="http://schemas.microsoft.com/office/drawing/2014/main" id="{69FEC2AE-35A5-4000-8332-8E19C8AB2F98}"/>
              </a:ext>
            </a:extLst>
          </p:cNvPr>
          <p:cNvSpPr>
            <a:spLocks noGrp="1"/>
          </p:cNvSpPr>
          <p:nvPr>
            <p:ph idx="1"/>
          </p:nvPr>
        </p:nvSpPr>
        <p:spPr>
          <a:xfrm>
            <a:off x="914400" y="1600200"/>
            <a:ext cx="7772400" cy="4525963"/>
          </a:xfrm>
        </p:spPr>
        <p:txBody>
          <a:bodyPr/>
          <a:lstStyle/>
          <a:p>
            <a:pPr eaLnBrk="1" hangingPunct="1"/>
            <a:r>
              <a:rPr lang="en-US" altLang="en-US">
                <a:solidFill>
                  <a:srgbClr val="0079B8"/>
                </a:solidFill>
                <a:latin typeface="Open Sans" panose="020B0606030504020204" pitchFamily="34" charset="0"/>
              </a:rPr>
              <a:t>Activity diagram can also model iteration where one or more activities need to be repeated </a:t>
            </a:r>
          </a:p>
        </p:txBody>
      </p:sp>
      <p:pic>
        <p:nvPicPr>
          <p:cNvPr id="13316" name="Picture 2">
            <a:extLst>
              <a:ext uri="{FF2B5EF4-FFF2-40B4-BE49-F238E27FC236}">
                <a16:creationId xmlns:a16="http://schemas.microsoft.com/office/drawing/2014/main" id="{250C86FF-22F2-4688-B385-B91F1D414C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289629"/>
            <a:ext cx="4648200" cy="4205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A68091E8-97F6-4ADA-A027-88179892B959}"/>
              </a:ext>
            </a:extLst>
          </p:cNvPr>
          <p:cNvSpPr>
            <a:spLocks noGrp="1"/>
          </p:cNvSpPr>
          <p:nvPr>
            <p:ph type="title"/>
          </p:nvPr>
        </p:nvSpPr>
        <p:spPr>
          <a:xfrm>
            <a:off x="3048000" y="381000"/>
            <a:ext cx="5638800" cy="1066800"/>
          </a:xfrm>
        </p:spPr>
        <p:txBody>
          <a:bodyPr/>
          <a:lstStyle/>
          <a:p>
            <a:pPr eaLnBrk="1" hangingPunct="1"/>
            <a:r>
              <a:rPr lang="en-US" altLang="en-US">
                <a:solidFill>
                  <a:schemeClr val="tx1"/>
                </a:solidFill>
                <a:latin typeface="Open Sans" panose="020B0606030504020204" pitchFamily="34" charset="0"/>
              </a:rPr>
              <a:t>Modeling activities that </a:t>
            </a:r>
            <a:br>
              <a:rPr lang="en-US" altLang="en-US">
                <a:solidFill>
                  <a:schemeClr val="tx1"/>
                </a:solidFill>
                <a:latin typeface="Open Sans" panose="020B0606030504020204" pitchFamily="34" charset="0"/>
              </a:rPr>
            </a:br>
            <a:r>
              <a:rPr lang="en-US" altLang="en-US">
                <a:solidFill>
                  <a:schemeClr val="tx1"/>
                </a:solidFill>
                <a:latin typeface="Open Sans" panose="020B0606030504020204" pitchFamily="34" charset="0"/>
              </a:rPr>
              <a:t>are carried out in parallel</a:t>
            </a:r>
          </a:p>
        </p:txBody>
      </p:sp>
      <p:sp>
        <p:nvSpPr>
          <p:cNvPr id="14339" name="Content Placeholder 2">
            <a:extLst>
              <a:ext uri="{FF2B5EF4-FFF2-40B4-BE49-F238E27FC236}">
                <a16:creationId xmlns:a16="http://schemas.microsoft.com/office/drawing/2014/main" id="{2688B526-9E5B-4452-B492-D249FA83F4D8}"/>
              </a:ext>
            </a:extLst>
          </p:cNvPr>
          <p:cNvSpPr>
            <a:spLocks noGrp="1"/>
          </p:cNvSpPr>
          <p:nvPr>
            <p:ph idx="1"/>
          </p:nvPr>
        </p:nvSpPr>
        <p:spPr>
          <a:xfrm>
            <a:off x="990600" y="1524000"/>
            <a:ext cx="3429000" cy="4983163"/>
          </a:xfrm>
        </p:spPr>
        <p:txBody>
          <a:bodyPr/>
          <a:lstStyle/>
          <a:p>
            <a:pPr eaLnBrk="1" hangingPunct="1"/>
            <a:r>
              <a:rPr lang="en-US" altLang="en-US" sz="2400">
                <a:solidFill>
                  <a:srgbClr val="0079B8"/>
                </a:solidFill>
                <a:latin typeface="Open Sans" panose="020B0606030504020204" pitchFamily="34" charset="0"/>
              </a:rPr>
              <a:t>Activity diagram also illustrate activities that can be performed in parallel </a:t>
            </a:r>
          </a:p>
          <a:p>
            <a:pPr eaLnBrk="1" hangingPunct="1"/>
            <a:r>
              <a:rPr lang="en-US" altLang="en-US" sz="2400">
                <a:solidFill>
                  <a:srgbClr val="0079B8"/>
                </a:solidFill>
                <a:latin typeface="Open Sans" panose="020B0606030504020204" pitchFamily="34" charset="0"/>
              </a:rPr>
              <a:t>Example : activity diagram for the “Handle bike return’ use case, showing parallel activities </a:t>
            </a:r>
          </a:p>
        </p:txBody>
      </p:sp>
      <p:pic>
        <p:nvPicPr>
          <p:cNvPr id="14340" name="Picture 2">
            <a:extLst>
              <a:ext uri="{FF2B5EF4-FFF2-40B4-BE49-F238E27FC236}">
                <a16:creationId xmlns:a16="http://schemas.microsoft.com/office/drawing/2014/main" id="{D9B61350-9FA2-4157-844F-7CE27C028D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9180" y="1447799"/>
            <a:ext cx="3611419" cy="5181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1C264E49-5388-43B0-A809-BB82E98FE6D1}"/>
              </a:ext>
            </a:extLst>
          </p:cNvPr>
          <p:cNvSpPr>
            <a:spLocks noGrp="1"/>
          </p:cNvSpPr>
          <p:nvPr>
            <p:ph type="title"/>
          </p:nvPr>
        </p:nvSpPr>
        <p:spPr>
          <a:xfrm>
            <a:off x="3048000" y="381000"/>
            <a:ext cx="5638800" cy="1066800"/>
          </a:xfrm>
        </p:spPr>
        <p:txBody>
          <a:bodyPr/>
          <a:lstStyle/>
          <a:p>
            <a:pPr eaLnBrk="1" hangingPunct="1"/>
            <a:r>
              <a:rPr lang="id-ID" altLang="en-US">
                <a:solidFill>
                  <a:schemeClr val="tx1"/>
                </a:solidFill>
                <a:latin typeface="Open Sans" panose="020B0606030504020204" pitchFamily="34" charset="0"/>
              </a:rPr>
              <a:t>S</a:t>
            </a:r>
            <a:r>
              <a:rPr lang="en-US" altLang="en-US">
                <a:solidFill>
                  <a:schemeClr val="tx1"/>
                </a:solidFill>
                <a:latin typeface="Open Sans" panose="020B0606030504020204" pitchFamily="34" charset="0"/>
              </a:rPr>
              <a:t>wimlanes</a:t>
            </a:r>
          </a:p>
        </p:txBody>
      </p:sp>
      <p:sp>
        <p:nvSpPr>
          <p:cNvPr id="15363" name="Content Placeholder 2">
            <a:extLst>
              <a:ext uri="{FF2B5EF4-FFF2-40B4-BE49-F238E27FC236}">
                <a16:creationId xmlns:a16="http://schemas.microsoft.com/office/drawing/2014/main" id="{B1DED2B4-6852-4EE8-8494-9DF9606E5AF0}"/>
              </a:ext>
            </a:extLst>
          </p:cNvPr>
          <p:cNvSpPr>
            <a:spLocks noGrp="1"/>
          </p:cNvSpPr>
          <p:nvPr>
            <p:ph idx="1"/>
          </p:nvPr>
        </p:nvSpPr>
        <p:spPr>
          <a:xfrm>
            <a:off x="1066800" y="1447800"/>
            <a:ext cx="7620000" cy="4678363"/>
          </a:xfrm>
        </p:spPr>
        <p:txBody>
          <a:bodyPr/>
          <a:lstStyle/>
          <a:p>
            <a:pPr eaLnBrk="1" hangingPunct="1"/>
            <a:r>
              <a:rPr lang="en-US" altLang="en-US" sz="2400">
                <a:solidFill>
                  <a:srgbClr val="0079B8"/>
                </a:solidFill>
                <a:latin typeface="Open Sans" panose="020B0606030504020204" pitchFamily="34" charset="0"/>
              </a:rPr>
              <a:t>The information about the object that responsible can be added to this diagram by dividing diagram into vertical zones known as swimlanes </a:t>
            </a:r>
          </a:p>
          <a:p>
            <a:pPr eaLnBrk="1" hangingPunct="1"/>
            <a:r>
              <a:rPr lang="en-US" altLang="en-US" sz="2400">
                <a:solidFill>
                  <a:srgbClr val="0079B8"/>
                </a:solidFill>
                <a:latin typeface="Open Sans" panose="020B0606030504020204" pitchFamily="34" charset="0"/>
              </a:rPr>
              <a:t>Example : modified activity diagram for the ‘Handle bike return’ use case, showing responsibilities for different activities through the addition of swimlanes</a:t>
            </a:r>
          </a:p>
          <a:p>
            <a:pPr eaLnBrk="1" hangingPunct="1"/>
            <a:endParaRPr lang="en-US" altLang="en-US" sz="2400">
              <a:solidFill>
                <a:srgbClr val="0079B8"/>
              </a:solidFill>
              <a:latin typeface="Open Sans" panose="020B0606030504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3">
            <a:extLst>
              <a:ext uri="{FF2B5EF4-FFF2-40B4-BE49-F238E27FC236}">
                <a16:creationId xmlns:a16="http://schemas.microsoft.com/office/drawing/2014/main" id="{BDCC47A7-D300-4C8C-A014-43481E8541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6667"/>
          <a:stretch/>
        </p:blipFill>
        <p:spPr bwMode="auto">
          <a:xfrm>
            <a:off x="342900" y="54512"/>
            <a:ext cx="8458200" cy="6748975"/>
          </a:xfrm>
          <a:prstGeom prst="rect">
            <a:avLst/>
          </a:prstGeom>
          <a:solidFill>
            <a:schemeClr val="bg1"/>
          </a:solidFill>
          <a:ln w="9525">
            <a:solidFill>
              <a:srgbClr val="000000"/>
            </a:solid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27398"/>
            <a:ext cx="6248401" cy="792088"/>
          </a:xfrm>
        </p:spPr>
        <p:txBody>
          <a:bodyPr>
            <a:normAutofit/>
          </a:bodyPr>
          <a:lstStyle/>
          <a:p>
            <a:r>
              <a:rPr lang="en-US"/>
              <a:t>VERIFYING AND VALIDATING</a:t>
            </a:r>
          </a:p>
        </p:txBody>
      </p:sp>
      <p:sp>
        <p:nvSpPr>
          <p:cNvPr id="8" name="TextBox 7">
            <a:extLst>
              <a:ext uri="{FF2B5EF4-FFF2-40B4-BE49-F238E27FC236}">
                <a16:creationId xmlns:a16="http://schemas.microsoft.com/office/drawing/2014/main" id="{8AA3470C-B1E9-400B-93A9-8BE77AB48AEB}"/>
              </a:ext>
            </a:extLst>
          </p:cNvPr>
          <p:cNvSpPr txBox="1"/>
          <p:nvPr/>
        </p:nvSpPr>
        <p:spPr>
          <a:xfrm>
            <a:off x="295382" y="6096000"/>
            <a:ext cx="8839200" cy="646331"/>
          </a:xfrm>
          <a:prstGeom prst="rect">
            <a:avLst/>
          </a:prstGeom>
          <a:noFill/>
        </p:spPr>
        <p:txBody>
          <a:bodyPr wrap="square" rtlCol="0">
            <a:spAutoFit/>
          </a:bodyPr>
          <a:lstStyle/>
          <a:p>
            <a:r>
              <a:rPr lang="en-US">
                <a:solidFill>
                  <a:schemeClr val="tx1">
                    <a:lumMod val="65000"/>
                    <a:lumOff val="35000"/>
                  </a:schemeClr>
                </a:solidFill>
              </a:rPr>
              <a:t>A. Dennis et al.,(2015). Systems Analysis and Design An Object-Oriented Approach with UML, 5th ed. ISBN: 978-1-118-80467-4</a:t>
            </a:r>
          </a:p>
        </p:txBody>
      </p:sp>
      <p:sp>
        <p:nvSpPr>
          <p:cNvPr id="6" name="TextBox 5">
            <a:extLst>
              <a:ext uri="{FF2B5EF4-FFF2-40B4-BE49-F238E27FC236}">
                <a16:creationId xmlns:a16="http://schemas.microsoft.com/office/drawing/2014/main" id="{BDB32F6E-7AE2-4C49-A662-304A2D956521}"/>
              </a:ext>
            </a:extLst>
          </p:cNvPr>
          <p:cNvSpPr txBox="1"/>
          <p:nvPr/>
        </p:nvSpPr>
        <p:spPr>
          <a:xfrm>
            <a:off x="1143001" y="1317210"/>
            <a:ext cx="7924800" cy="3293209"/>
          </a:xfrm>
          <a:prstGeom prst="rect">
            <a:avLst/>
          </a:prstGeom>
          <a:noFill/>
        </p:spPr>
        <p:txBody>
          <a:bodyPr wrap="square">
            <a:spAutoFit/>
          </a:bodyPr>
          <a:lstStyle/>
          <a:p>
            <a:pPr marL="457200" indent="-457200">
              <a:buFont typeface="Arial" panose="020B0604020202020204" pitchFamily="34" charset="0"/>
              <a:buChar char="•"/>
            </a:pPr>
            <a:r>
              <a:rPr lang="en-US" sz="2400"/>
              <a:t>Walkthrough</a:t>
            </a:r>
          </a:p>
          <a:p>
            <a:pPr marL="914400" lvl="1" indent="-457200">
              <a:buFont typeface="Arial" panose="020B0604020202020204" pitchFamily="34" charset="0"/>
              <a:buChar char="•"/>
            </a:pPr>
            <a:r>
              <a:rPr lang="en-US" sz="2000"/>
              <a:t>A walkthrough is essentially a peer review of a product</a:t>
            </a:r>
          </a:p>
          <a:p>
            <a:pPr marL="914400" lvl="1" indent="-457200">
              <a:buFont typeface="Arial" panose="020B0604020202020204" pitchFamily="34" charset="0"/>
              <a:buChar char="•"/>
            </a:pPr>
            <a:r>
              <a:rPr lang="en-US" sz="2000"/>
              <a:t>A walkthrough uncovers errors or faults in the evolving specification</a:t>
            </a:r>
          </a:p>
          <a:p>
            <a:pPr marL="914400" lvl="1" indent="-457200">
              <a:buFont typeface="Arial" panose="020B0604020202020204" pitchFamily="34" charset="0"/>
              <a:buChar char="•"/>
            </a:pPr>
            <a:r>
              <a:rPr lang="en-US" sz="2000"/>
              <a:t>A walkthrough does not correct errors</a:t>
            </a:r>
          </a:p>
          <a:p>
            <a:pPr marL="457200" indent="-457200">
              <a:buFont typeface="Arial" panose="020B0604020202020204" pitchFamily="34" charset="0"/>
              <a:buChar char="•"/>
            </a:pPr>
            <a:r>
              <a:rPr lang="en-US" sz="2400"/>
              <a:t>Functional Model Verification and Validation</a:t>
            </a:r>
          </a:p>
          <a:p>
            <a:pPr marL="914400" lvl="1" indent="-457200">
              <a:buFont typeface="Arial" panose="020B0604020202020204" pitchFamily="34" charset="0"/>
              <a:buChar char="•"/>
            </a:pPr>
            <a:r>
              <a:rPr lang="en-US" sz="2000"/>
              <a:t>With three different representations for the functional model: activity diagrams, use-case descriptions, and use-case diagrams. In this section, we describe a set of rules to ensure that these three representations are consistent among themselves</a:t>
            </a:r>
          </a:p>
        </p:txBody>
      </p:sp>
    </p:spTree>
    <p:extLst>
      <p:ext uri="{BB962C8B-B14F-4D97-AF65-F5344CB8AC3E}">
        <p14:creationId xmlns:p14="http://schemas.microsoft.com/office/powerpoint/2010/main" val="29414361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27398"/>
            <a:ext cx="6248401" cy="792088"/>
          </a:xfrm>
        </p:spPr>
        <p:txBody>
          <a:bodyPr>
            <a:normAutofit/>
          </a:bodyPr>
          <a:lstStyle/>
          <a:p>
            <a:r>
              <a:rPr lang="en-US"/>
              <a:t>Data Flow Diagram</a:t>
            </a:r>
          </a:p>
        </p:txBody>
      </p:sp>
      <p:sp>
        <p:nvSpPr>
          <p:cNvPr id="8" name="TextBox 7">
            <a:extLst>
              <a:ext uri="{FF2B5EF4-FFF2-40B4-BE49-F238E27FC236}">
                <a16:creationId xmlns:a16="http://schemas.microsoft.com/office/drawing/2014/main" id="{8AA3470C-B1E9-400B-93A9-8BE77AB48AEB}"/>
              </a:ext>
            </a:extLst>
          </p:cNvPr>
          <p:cNvSpPr txBox="1"/>
          <p:nvPr/>
        </p:nvSpPr>
        <p:spPr>
          <a:xfrm>
            <a:off x="295382" y="6096000"/>
            <a:ext cx="8839200" cy="646331"/>
          </a:xfrm>
          <a:prstGeom prst="rect">
            <a:avLst/>
          </a:prstGeom>
          <a:noFill/>
        </p:spPr>
        <p:txBody>
          <a:bodyPr wrap="square" rtlCol="0">
            <a:spAutoFit/>
          </a:bodyPr>
          <a:lstStyle/>
          <a:p>
            <a:r>
              <a:rPr lang="en-US">
                <a:solidFill>
                  <a:schemeClr val="tx1">
                    <a:lumMod val="65000"/>
                    <a:lumOff val="35000"/>
                  </a:schemeClr>
                </a:solidFill>
              </a:rPr>
              <a:t>Li Q., Chen YL. (2009) Data Flow Diagram. In: Modeling and Analysis of Enterprise and Information Systems. Springer, Berlin, Heidelberg</a:t>
            </a:r>
          </a:p>
        </p:txBody>
      </p:sp>
      <p:sp>
        <p:nvSpPr>
          <p:cNvPr id="6" name="TextBox 5">
            <a:extLst>
              <a:ext uri="{FF2B5EF4-FFF2-40B4-BE49-F238E27FC236}">
                <a16:creationId xmlns:a16="http://schemas.microsoft.com/office/drawing/2014/main" id="{BDB32F6E-7AE2-4C49-A662-304A2D956521}"/>
              </a:ext>
            </a:extLst>
          </p:cNvPr>
          <p:cNvSpPr txBox="1"/>
          <p:nvPr/>
        </p:nvSpPr>
        <p:spPr>
          <a:xfrm>
            <a:off x="1143001" y="1317210"/>
            <a:ext cx="7924800" cy="4524315"/>
          </a:xfrm>
          <a:prstGeom prst="rect">
            <a:avLst/>
          </a:prstGeom>
          <a:noFill/>
        </p:spPr>
        <p:txBody>
          <a:bodyPr wrap="square">
            <a:spAutoFit/>
          </a:bodyPr>
          <a:lstStyle/>
          <a:p>
            <a:pPr marL="457200" indent="-457200">
              <a:buFont typeface="Arial" panose="020B0604020202020204" pitchFamily="34" charset="0"/>
              <a:buChar char="•"/>
            </a:pPr>
            <a:r>
              <a:rPr lang="en-US" sz="2400"/>
              <a:t>Graphical representation of flow of data</a:t>
            </a:r>
          </a:p>
          <a:p>
            <a:pPr marL="457200" indent="-457200">
              <a:buFont typeface="Arial" panose="020B0604020202020204" pitchFamily="34" charset="0"/>
              <a:buChar char="•"/>
            </a:pPr>
            <a:r>
              <a:rPr lang="en-US" sz="2400"/>
              <a:t>DFD includes a mechanism to model the data flow</a:t>
            </a:r>
          </a:p>
          <a:p>
            <a:pPr marL="457200" indent="-457200">
              <a:buFont typeface="Arial" panose="020B0604020202020204" pitchFamily="34" charset="0"/>
              <a:buChar char="•"/>
            </a:pPr>
            <a:r>
              <a:rPr lang="en-US" sz="2400"/>
              <a:t>Supports decomposition</a:t>
            </a:r>
          </a:p>
          <a:p>
            <a:pPr marL="457200" indent="-457200">
              <a:buFont typeface="Arial" panose="020B0604020202020204" pitchFamily="34" charset="0"/>
              <a:buChar char="•"/>
            </a:pPr>
            <a:r>
              <a:rPr lang="en-US" sz="2400"/>
              <a:t> Characteristics: </a:t>
            </a:r>
          </a:p>
          <a:p>
            <a:pPr lvl="2"/>
            <a:r>
              <a:rPr lang="en-US" sz="2400"/>
              <a:t>(1) supporting the analysis and requirement stage of system design</a:t>
            </a:r>
          </a:p>
          <a:p>
            <a:pPr lvl="2"/>
            <a:r>
              <a:rPr lang="en-US" sz="2400"/>
              <a:t>(2) a diagramming technique with annotation; </a:t>
            </a:r>
          </a:p>
          <a:p>
            <a:pPr lvl="2"/>
            <a:r>
              <a:rPr lang="en-US" sz="2400"/>
              <a:t>(3) describing a network of activities/processes of the target system</a:t>
            </a:r>
          </a:p>
          <a:p>
            <a:pPr lvl="2"/>
            <a:r>
              <a:rPr lang="en-US" sz="2400"/>
              <a:t>(4) allowing for behaviors of parallel and asynchronous (5) stepwise refinement through hierarchical decomposition of processes.</a:t>
            </a:r>
          </a:p>
        </p:txBody>
      </p:sp>
    </p:spTree>
    <p:extLst>
      <p:ext uri="{BB962C8B-B14F-4D97-AF65-F5344CB8AC3E}">
        <p14:creationId xmlns:p14="http://schemas.microsoft.com/office/powerpoint/2010/main" val="21550953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27398"/>
            <a:ext cx="6248401" cy="792088"/>
          </a:xfrm>
        </p:spPr>
        <p:txBody>
          <a:bodyPr>
            <a:normAutofit/>
          </a:bodyPr>
          <a:lstStyle/>
          <a:p>
            <a:r>
              <a:rPr lang="en-US"/>
              <a:t>Data Flow Diagram</a:t>
            </a:r>
          </a:p>
        </p:txBody>
      </p:sp>
      <p:sp>
        <p:nvSpPr>
          <p:cNvPr id="8" name="TextBox 7">
            <a:extLst>
              <a:ext uri="{FF2B5EF4-FFF2-40B4-BE49-F238E27FC236}">
                <a16:creationId xmlns:a16="http://schemas.microsoft.com/office/drawing/2014/main" id="{8AA3470C-B1E9-400B-93A9-8BE77AB48AEB}"/>
              </a:ext>
            </a:extLst>
          </p:cNvPr>
          <p:cNvSpPr txBox="1"/>
          <p:nvPr/>
        </p:nvSpPr>
        <p:spPr>
          <a:xfrm>
            <a:off x="295382" y="6096000"/>
            <a:ext cx="8839200" cy="646331"/>
          </a:xfrm>
          <a:prstGeom prst="rect">
            <a:avLst/>
          </a:prstGeom>
          <a:noFill/>
        </p:spPr>
        <p:txBody>
          <a:bodyPr wrap="square" rtlCol="0">
            <a:spAutoFit/>
          </a:bodyPr>
          <a:lstStyle/>
          <a:p>
            <a:r>
              <a:rPr lang="en-US">
                <a:solidFill>
                  <a:schemeClr val="tx1">
                    <a:lumMod val="65000"/>
                    <a:lumOff val="35000"/>
                  </a:schemeClr>
                </a:solidFill>
              </a:rPr>
              <a:t>Li Q., Chen YL. (2009) Data Flow Diagram. In: Modeling and Analysis of Enterprise and Information Systems. Springer, Berlin, Heidelberg</a:t>
            </a:r>
          </a:p>
        </p:txBody>
      </p:sp>
      <p:sp>
        <p:nvSpPr>
          <p:cNvPr id="6" name="TextBox 5">
            <a:extLst>
              <a:ext uri="{FF2B5EF4-FFF2-40B4-BE49-F238E27FC236}">
                <a16:creationId xmlns:a16="http://schemas.microsoft.com/office/drawing/2014/main" id="{BDB32F6E-7AE2-4C49-A662-304A2D956521}"/>
              </a:ext>
            </a:extLst>
          </p:cNvPr>
          <p:cNvSpPr txBox="1"/>
          <p:nvPr/>
        </p:nvSpPr>
        <p:spPr>
          <a:xfrm>
            <a:off x="934134" y="1338791"/>
            <a:ext cx="7924800" cy="461665"/>
          </a:xfrm>
          <a:prstGeom prst="rect">
            <a:avLst/>
          </a:prstGeom>
          <a:noFill/>
        </p:spPr>
        <p:txBody>
          <a:bodyPr wrap="square">
            <a:spAutoFit/>
          </a:bodyPr>
          <a:lstStyle/>
          <a:p>
            <a:pPr marL="457200" indent="-457200">
              <a:buFont typeface="Arial" panose="020B0604020202020204" pitchFamily="34" charset="0"/>
              <a:buChar char="•"/>
            </a:pPr>
            <a:r>
              <a:rPr lang="en-US" sz="2400"/>
              <a:t>Symbols</a:t>
            </a:r>
          </a:p>
        </p:txBody>
      </p:sp>
      <p:pic>
        <p:nvPicPr>
          <p:cNvPr id="4" name="Picture 3">
            <a:extLst>
              <a:ext uri="{FF2B5EF4-FFF2-40B4-BE49-F238E27FC236}">
                <a16:creationId xmlns:a16="http://schemas.microsoft.com/office/drawing/2014/main" id="{369562C7-56E5-452D-B6D3-CB8FF6F8046B}"/>
              </a:ext>
            </a:extLst>
          </p:cNvPr>
          <p:cNvPicPr>
            <a:picLocks noChangeAspect="1"/>
          </p:cNvPicPr>
          <p:nvPr/>
        </p:nvPicPr>
        <p:blipFill>
          <a:blip r:embed="rId2"/>
          <a:stretch>
            <a:fillRect/>
          </a:stretch>
        </p:blipFill>
        <p:spPr>
          <a:xfrm>
            <a:off x="1219200" y="2080644"/>
            <a:ext cx="3753533" cy="1348356"/>
          </a:xfrm>
          <a:prstGeom prst="rect">
            <a:avLst/>
          </a:prstGeom>
        </p:spPr>
      </p:pic>
      <p:sp>
        <p:nvSpPr>
          <p:cNvPr id="5" name="TextBox 4">
            <a:extLst>
              <a:ext uri="{FF2B5EF4-FFF2-40B4-BE49-F238E27FC236}">
                <a16:creationId xmlns:a16="http://schemas.microsoft.com/office/drawing/2014/main" id="{52A2213D-FC90-4F58-BCA8-835E1268982A}"/>
              </a:ext>
            </a:extLst>
          </p:cNvPr>
          <p:cNvSpPr txBox="1"/>
          <p:nvPr/>
        </p:nvSpPr>
        <p:spPr>
          <a:xfrm>
            <a:off x="1143000" y="1725919"/>
            <a:ext cx="2286000" cy="400110"/>
          </a:xfrm>
          <a:prstGeom prst="rect">
            <a:avLst/>
          </a:prstGeom>
          <a:noFill/>
        </p:spPr>
        <p:txBody>
          <a:bodyPr wrap="square" rtlCol="0">
            <a:spAutoFit/>
          </a:bodyPr>
          <a:lstStyle/>
          <a:p>
            <a:r>
              <a:rPr lang="en-US" sz="2000"/>
              <a:t>Activity / process</a:t>
            </a:r>
          </a:p>
        </p:txBody>
      </p:sp>
      <p:pic>
        <p:nvPicPr>
          <p:cNvPr id="11" name="Picture 10">
            <a:extLst>
              <a:ext uri="{FF2B5EF4-FFF2-40B4-BE49-F238E27FC236}">
                <a16:creationId xmlns:a16="http://schemas.microsoft.com/office/drawing/2014/main" id="{A97DA9A2-3C36-4243-9C64-D81F1484B660}"/>
              </a:ext>
            </a:extLst>
          </p:cNvPr>
          <p:cNvPicPr>
            <a:picLocks noChangeAspect="1"/>
          </p:cNvPicPr>
          <p:nvPr/>
        </p:nvPicPr>
        <p:blipFill>
          <a:blip r:embed="rId3"/>
          <a:stretch>
            <a:fillRect/>
          </a:stretch>
        </p:blipFill>
        <p:spPr>
          <a:xfrm>
            <a:off x="1239982" y="3931661"/>
            <a:ext cx="2340324" cy="610472"/>
          </a:xfrm>
          <a:prstGeom prst="rect">
            <a:avLst/>
          </a:prstGeom>
        </p:spPr>
      </p:pic>
      <p:sp>
        <p:nvSpPr>
          <p:cNvPr id="12" name="TextBox 11">
            <a:extLst>
              <a:ext uri="{FF2B5EF4-FFF2-40B4-BE49-F238E27FC236}">
                <a16:creationId xmlns:a16="http://schemas.microsoft.com/office/drawing/2014/main" id="{042026BB-D4A3-4D61-A369-63431340B0A6}"/>
              </a:ext>
            </a:extLst>
          </p:cNvPr>
          <p:cNvSpPr txBox="1"/>
          <p:nvPr/>
        </p:nvSpPr>
        <p:spPr>
          <a:xfrm>
            <a:off x="1191491" y="3516961"/>
            <a:ext cx="2286000" cy="400110"/>
          </a:xfrm>
          <a:prstGeom prst="rect">
            <a:avLst/>
          </a:prstGeom>
          <a:noFill/>
        </p:spPr>
        <p:txBody>
          <a:bodyPr wrap="square" rtlCol="0">
            <a:spAutoFit/>
          </a:bodyPr>
          <a:lstStyle/>
          <a:p>
            <a:r>
              <a:rPr lang="en-US" sz="2000"/>
              <a:t>Data Flow</a:t>
            </a:r>
          </a:p>
        </p:txBody>
      </p:sp>
      <p:pic>
        <p:nvPicPr>
          <p:cNvPr id="14" name="Picture 13">
            <a:extLst>
              <a:ext uri="{FF2B5EF4-FFF2-40B4-BE49-F238E27FC236}">
                <a16:creationId xmlns:a16="http://schemas.microsoft.com/office/drawing/2014/main" id="{A3BAB3AC-BCC2-4A1A-9B40-5F959B9368F8}"/>
              </a:ext>
            </a:extLst>
          </p:cNvPr>
          <p:cNvPicPr>
            <a:picLocks noChangeAspect="1"/>
          </p:cNvPicPr>
          <p:nvPr/>
        </p:nvPicPr>
        <p:blipFill>
          <a:blip r:embed="rId4"/>
          <a:stretch>
            <a:fillRect/>
          </a:stretch>
        </p:blipFill>
        <p:spPr>
          <a:xfrm>
            <a:off x="1219200" y="4942243"/>
            <a:ext cx="3918307" cy="746066"/>
          </a:xfrm>
          <a:prstGeom prst="rect">
            <a:avLst/>
          </a:prstGeom>
        </p:spPr>
      </p:pic>
      <p:sp>
        <p:nvSpPr>
          <p:cNvPr id="15" name="TextBox 14">
            <a:extLst>
              <a:ext uri="{FF2B5EF4-FFF2-40B4-BE49-F238E27FC236}">
                <a16:creationId xmlns:a16="http://schemas.microsoft.com/office/drawing/2014/main" id="{47C163B0-3B31-4D7D-AC73-FB912C42525A}"/>
              </a:ext>
            </a:extLst>
          </p:cNvPr>
          <p:cNvSpPr txBox="1"/>
          <p:nvPr/>
        </p:nvSpPr>
        <p:spPr>
          <a:xfrm>
            <a:off x="1187521" y="4542133"/>
            <a:ext cx="2286000" cy="400110"/>
          </a:xfrm>
          <a:prstGeom prst="rect">
            <a:avLst/>
          </a:prstGeom>
          <a:noFill/>
        </p:spPr>
        <p:txBody>
          <a:bodyPr wrap="square" rtlCol="0">
            <a:spAutoFit/>
          </a:bodyPr>
          <a:lstStyle/>
          <a:p>
            <a:r>
              <a:rPr lang="en-US" sz="2000"/>
              <a:t>Data Store</a:t>
            </a:r>
          </a:p>
        </p:txBody>
      </p:sp>
      <p:pic>
        <p:nvPicPr>
          <p:cNvPr id="17" name="Picture 16">
            <a:extLst>
              <a:ext uri="{FF2B5EF4-FFF2-40B4-BE49-F238E27FC236}">
                <a16:creationId xmlns:a16="http://schemas.microsoft.com/office/drawing/2014/main" id="{95935499-8940-4496-8B73-06D11FDEDD1C}"/>
              </a:ext>
            </a:extLst>
          </p:cNvPr>
          <p:cNvPicPr>
            <a:picLocks noChangeAspect="1"/>
          </p:cNvPicPr>
          <p:nvPr/>
        </p:nvPicPr>
        <p:blipFill>
          <a:blip r:embed="rId5"/>
          <a:stretch>
            <a:fillRect/>
          </a:stretch>
        </p:blipFill>
        <p:spPr>
          <a:xfrm>
            <a:off x="5069714" y="2095972"/>
            <a:ext cx="3855091" cy="1348356"/>
          </a:xfrm>
          <a:prstGeom prst="rect">
            <a:avLst/>
          </a:prstGeom>
        </p:spPr>
      </p:pic>
      <p:sp>
        <p:nvSpPr>
          <p:cNvPr id="19" name="TextBox 18">
            <a:extLst>
              <a:ext uri="{FF2B5EF4-FFF2-40B4-BE49-F238E27FC236}">
                <a16:creationId xmlns:a16="http://schemas.microsoft.com/office/drawing/2014/main" id="{1DB39333-8848-4CDE-B114-1CB5F6582E4D}"/>
              </a:ext>
            </a:extLst>
          </p:cNvPr>
          <p:cNvSpPr txBox="1"/>
          <p:nvPr/>
        </p:nvSpPr>
        <p:spPr>
          <a:xfrm>
            <a:off x="5225306" y="1723626"/>
            <a:ext cx="2286000" cy="400110"/>
          </a:xfrm>
          <a:prstGeom prst="rect">
            <a:avLst/>
          </a:prstGeom>
          <a:noFill/>
        </p:spPr>
        <p:txBody>
          <a:bodyPr wrap="square" rtlCol="0">
            <a:spAutoFit/>
          </a:bodyPr>
          <a:lstStyle/>
          <a:p>
            <a:r>
              <a:rPr lang="en-US" sz="2000"/>
              <a:t>External Entity</a:t>
            </a:r>
          </a:p>
        </p:txBody>
      </p:sp>
    </p:spTree>
    <p:extLst>
      <p:ext uri="{BB962C8B-B14F-4D97-AF65-F5344CB8AC3E}">
        <p14:creationId xmlns:p14="http://schemas.microsoft.com/office/powerpoint/2010/main" val="35758632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27398"/>
            <a:ext cx="6248401" cy="792088"/>
          </a:xfrm>
        </p:spPr>
        <p:txBody>
          <a:bodyPr>
            <a:normAutofit/>
          </a:bodyPr>
          <a:lstStyle/>
          <a:p>
            <a:r>
              <a:rPr lang="en-US"/>
              <a:t>DFS Types</a:t>
            </a:r>
          </a:p>
        </p:txBody>
      </p:sp>
      <p:sp>
        <p:nvSpPr>
          <p:cNvPr id="8" name="TextBox 7">
            <a:extLst>
              <a:ext uri="{FF2B5EF4-FFF2-40B4-BE49-F238E27FC236}">
                <a16:creationId xmlns:a16="http://schemas.microsoft.com/office/drawing/2014/main" id="{8AA3470C-B1E9-400B-93A9-8BE77AB48AEB}"/>
              </a:ext>
            </a:extLst>
          </p:cNvPr>
          <p:cNvSpPr txBox="1"/>
          <p:nvPr/>
        </p:nvSpPr>
        <p:spPr>
          <a:xfrm>
            <a:off x="295382" y="6096000"/>
            <a:ext cx="8839200" cy="646331"/>
          </a:xfrm>
          <a:prstGeom prst="rect">
            <a:avLst/>
          </a:prstGeom>
          <a:noFill/>
        </p:spPr>
        <p:txBody>
          <a:bodyPr wrap="square" rtlCol="0">
            <a:spAutoFit/>
          </a:bodyPr>
          <a:lstStyle/>
          <a:p>
            <a:r>
              <a:rPr lang="en-US">
                <a:solidFill>
                  <a:schemeClr val="tx1">
                    <a:lumMod val="65000"/>
                    <a:lumOff val="35000"/>
                  </a:schemeClr>
                </a:solidFill>
              </a:rPr>
              <a:t>Li Q., Chen YL. (2009) Data Flow Diagram. In: Modeling and Analysis of Enterprise and Information Systems. Springer, Berlin, Heidelberg</a:t>
            </a:r>
          </a:p>
        </p:txBody>
      </p:sp>
      <p:sp>
        <p:nvSpPr>
          <p:cNvPr id="6" name="TextBox 5">
            <a:extLst>
              <a:ext uri="{FF2B5EF4-FFF2-40B4-BE49-F238E27FC236}">
                <a16:creationId xmlns:a16="http://schemas.microsoft.com/office/drawing/2014/main" id="{BDB32F6E-7AE2-4C49-A662-304A2D956521}"/>
              </a:ext>
            </a:extLst>
          </p:cNvPr>
          <p:cNvSpPr txBox="1"/>
          <p:nvPr/>
        </p:nvSpPr>
        <p:spPr>
          <a:xfrm>
            <a:off x="1265434" y="1371600"/>
            <a:ext cx="7924800" cy="5632311"/>
          </a:xfrm>
          <a:prstGeom prst="rect">
            <a:avLst/>
          </a:prstGeom>
          <a:noFill/>
        </p:spPr>
        <p:txBody>
          <a:bodyPr wrap="square">
            <a:spAutoFit/>
          </a:bodyPr>
          <a:lstStyle/>
          <a:p>
            <a:pPr marL="457200" indent="-457200">
              <a:buFont typeface="Arial" panose="020B0604020202020204" pitchFamily="34" charset="0"/>
              <a:buChar char="•"/>
            </a:pPr>
            <a:r>
              <a:rPr lang="en-US" sz="2400"/>
              <a:t>Context Diagram </a:t>
            </a:r>
          </a:p>
          <a:p>
            <a:pPr marL="914400" lvl="1" indent="-457200">
              <a:buFont typeface="Arial" panose="020B0604020202020204" pitchFamily="34" charset="0"/>
              <a:buChar char="•"/>
            </a:pPr>
            <a:r>
              <a:rPr lang="en-US" sz="2400"/>
              <a:t>Highest abstraction Level. Contains the scope of an organizational system that shows the system boundaries, external entities that interact with the system and the major information flows</a:t>
            </a:r>
          </a:p>
          <a:p>
            <a:pPr marL="457200" indent="-457200">
              <a:buFont typeface="Arial" panose="020B0604020202020204" pitchFamily="34" charset="0"/>
              <a:buChar char="•"/>
            </a:pPr>
            <a:r>
              <a:rPr lang="en-US" sz="2400"/>
              <a:t>Level 0</a:t>
            </a:r>
          </a:p>
          <a:p>
            <a:pPr marL="914400" lvl="1" indent="-457200">
              <a:buFont typeface="Arial" panose="020B0604020202020204" pitchFamily="34" charset="0"/>
              <a:buChar char="•"/>
            </a:pPr>
            <a:r>
              <a:rPr lang="en-US" sz="2400"/>
              <a:t>Represents a system’s major processes, data flows and data stores at a high level of detail</a:t>
            </a:r>
          </a:p>
          <a:p>
            <a:pPr marL="457200" indent="-457200">
              <a:buFont typeface="Arial" panose="020B0604020202020204" pitchFamily="34" charset="0"/>
              <a:buChar char="•"/>
            </a:pPr>
            <a:r>
              <a:rPr lang="en-US" sz="2400"/>
              <a:t>Level 1</a:t>
            </a:r>
          </a:p>
          <a:p>
            <a:pPr marL="914400" lvl="1" indent="-457200">
              <a:buFont typeface="Arial" panose="020B0604020202020204" pitchFamily="34" charset="0"/>
              <a:buChar char="•"/>
            </a:pPr>
            <a:r>
              <a:rPr lang="en-US" sz="2400"/>
              <a:t>The breakdown of Level 0 into more </a:t>
            </a:r>
            <a:r>
              <a:rPr lang="en-US" sz="2400" err="1"/>
              <a:t>degtail</a:t>
            </a:r>
            <a:r>
              <a:rPr lang="en-US" sz="2400"/>
              <a:t>, contains basic processes and sources of information.</a:t>
            </a:r>
          </a:p>
          <a:p>
            <a:pPr marL="457200" indent="-457200">
              <a:buFont typeface="Arial" panose="020B0604020202020204" pitchFamily="34" charset="0"/>
              <a:buChar char="•"/>
            </a:pPr>
            <a:r>
              <a:rPr lang="en-US" sz="2400"/>
              <a:t>Level 2</a:t>
            </a:r>
          </a:p>
          <a:p>
            <a:pPr marL="914400" lvl="1" indent="-457200">
              <a:buFont typeface="Arial" panose="020B0604020202020204" pitchFamily="34" charset="0"/>
              <a:buChar char="•"/>
            </a:pPr>
            <a:r>
              <a:rPr lang="en-US" sz="2400"/>
              <a:t>The breakdown of Level 1</a:t>
            </a:r>
          </a:p>
          <a:p>
            <a:pPr marL="457200" indent="-457200">
              <a:buFont typeface="Arial" panose="020B0604020202020204" pitchFamily="34" charset="0"/>
              <a:buChar char="•"/>
            </a:pPr>
            <a:r>
              <a:rPr lang="en-US" sz="2400"/>
              <a:t>Level 3, 4 etc.</a:t>
            </a:r>
          </a:p>
          <a:p>
            <a:pPr marL="914400" lvl="1" indent="-457200">
              <a:buFont typeface="Arial" panose="020B0604020202020204" pitchFamily="34" charset="0"/>
              <a:buChar char="•"/>
            </a:pPr>
            <a:endParaRPr lang="en-US" sz="2400"/>
          </a:p>
        </p:txBody>
      </p:sp>
    </p:spTree>
    <p:extLst>
      <p:ext uri="{BB962C8B-B14F-4D97-AF65-F5344CB8AC3E}">
        <p14:creationId xmlns:p14="http://schemas.microsoft.com/office/powerpoint/2010/main" val="7760760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27398"/>
            <a:ext cx="6248401" cy="792088"/>
          </a:xfrm>
        </p:spPr>
        <p:txBody>
          <a:bodyPr>
            <a:normAutofit/>
          </a:bodyPr>
          <a:lstStyle/>
          <a:p>
            <a:r>
              <a:rPr lang="en-US"/>
              <a:t>Example</a:t>
            </a:r>
          </a:p>
        </p:txBody>
      </p:sp>
      <p:sp>
        <p:nvSpPr>
          <p:cNvPr id="8" name="TextBox 7">
            <a:extLst>
              <a:ext uri="{FF2B5EF4-FFF2-40B4-BE49-F238E27FC236}">
                <a16:creationId xmlns:a16="http://schemas.microsoft.com/office/drawing/2014/main" id="{8AA3470C-B1E9-400B-93A9-8BE77AB48AEB}"/>
              </a:ext>
            </a:extLst>
          </p:cNvPr>
          <p:cNvSpPr txBox="1"/>
          <p:nvPr/>
        </p:nvSpPr>
        <p:spPr>
          <a:xfrm>
            <a:off x="295382" y="6096000"/>
            <a:ext cx="8839200" cy="646331"/>
          </a:xfrm>
          <a:prstGeom prst="rect">
            <a:avLst/>
          </a:prstGeom>
          <a:noFill/>
        </p:spPr>
        <p:txBody>
          <a:bodyPr wrap="square" rtlCol="0">
            <a:spAutoFit/>
          </a:bodyPr>
          <a:lstStyle/>
          <a:p>
            <a:r>
              <a:rPr lang="en-US">
                <a:solidFill>
                  <a:schemeClr val="tx1">
                    <a:lumMod val="65000"/>
                    <a:lumOff val="35000"/>
                  </a:schemeClr>
                </a:solidFill>
              </a:rPr>
              <a:t>Li Q., Chen YL. (2009) Data Flow Diagram. In: Modeling and Analysis of Enterprise and Information Systems. Springer, Berlin, Heidelberg</a:t>
            </a:r>
          </a:p>
        </p:txBody>
      </p:sp>
      <p:sp>
        <p:nvSpPr>
          <p:cNvPr id="6" name="TextBox 5">
            <a:extLst>
              <a:ext uri="{FF2B5EF4-FFF2-40B4-BE49-F238E27FC236}">
                <a16:creationId xmlns:a16="http://schemas.microsoft.com/office/drawing/2014/main" id="{BDB32F6E-7AE2-4C49-A662-304A2D956521}"/>
              </a:ext>
            </a:extLst>
          </p:cNvPr>
          <p:cNvSpPr txBox="1"/>
          <p:nvPr/>
        </p:nvSpPr>
        <p:spPr>
          <a:xfrm>
            <a:off x="1265434" y="1371600"/>
            <a:ext cx="7924800" cy="461665"/>
          </a:xfrm>
          <a:prstGeom prst="rect">
            <a:avLst/>
          </a:prstGeom>
          <a:noFill/>
        </p:spPr>
        <p:txBody>
          <a:bodyPr wrap="square">
            <a:spAutoFit/>
          </a:bodyPr>
          <a:lstStyle/>
          <a:p>
            <a:pPr lvl="1"/>
            <a:r>
              <a:rPr lang="en-US" sz="2400"/>
              <a:t>Decomposition Framework</a:t>
            </a:r>
          </a:p>
        </p:txBody>
      </p:sp>
      <p:pic>
        <p:nvPicPr>
          <p:cNvPr id="4" name="Picture 3">
            <a:extLst>
              <a:ext uri="{FF2B5EF4-FFF2-40B4-BE49-F238E27FC236}">
                <a16:creationId xmlns:a16="http://schemas.microsoft.com/office/drawing/2014/main" id="{97FEF7E8-E8A1-4E4B-BE13-F59C8CCFDD13}"/>
              </a:ext>
            </a:extLst>
          </p:cNvPr>
          <p:cNvPicPr>
            <a:picLocks noChangeAspect="1"/>
          </p:cNvPicPr>
          <p:nvPr/>
        </p:nvPicPr>
        <p:blipFill>
          <a:blip r:embed="rId2"/>
          <a:stretch>
            <a:fillRect/>
          </a:stretch>
        </p:blipFill>
        <p:spPr>
          <a:xfrm>
            <a:off x="533400" y="1895610"/>
            <a:ext cx="7924800" cy="4166404"/>
          </a:xfrm>
          <a:prstGeom prst="rect">
            <a:avLst/>
          </a:prstGeom>
        </p:spPr>
      </p:pic>
    </p:spTree>
    <p:extLst>
      <p:ext uri="{BB962C8B-B14F-4D97-AF65-F5344CB8AC3E}">
        <p14:creationId xmlns:p14="http://schemas.microsoft.com/office/powerpoint/2010/main" val="3286123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048000" y="816114"/>
            <a:ext cx="4363759" cy="707886"/>
          </a:xfrm>
          <a:prstGeom prst="rect">
            <a:avLst/>
          </a:prstGeom>
          <a:noFill/>
        </p:spPr>
        <p:txBody>
          <a:bodyPr wrap="none" rtlCol="0">
            <a:spAutoFit/>
          </a:bodyPr>
          <a:lstStyle/>
          <a:p>
            <a:r>
              <a:rPr lang="en-US" sz="4000" b="1"/>
              <a:t>Learning Objectives</a:t>
            </a:r>
          </a:p>
        </p:txBody>
      </p:sp>
      <p:sp>
        <p:nvSpPr>
          <p:cNvPr id="4" name="Content Placeholder 2"/>
          <p:cNvSpPr>
            <a:spLocks noGrp="1"/>
          </p:cNvSpPr>
          <p:nvPr>
            <p:ph idx="1"/>
          </p:nvPr>
        </p:nvSpPr>
        <p:spPr>
          <a:xfrm>
            <a:off x="1828800" y="1628775"/>
            <a:ext cx="6858000" cy="3517900"/>
          </a:xfrm>
        </p:spPr>
        <p:txBody>
          <a:bodyPr/>
          <a:lstStyle/>
          <a:p>
            <a:pPr>
              <a:buFontTx/>
              <a:buNone/>
            </a:pPr>
            <a:r>
              <a:rPr lang="en-US" altLang="en-US"/>
              <a:t>At the end of this lecture, students are able to:</a:t>
            </a:r>
          </a:p>
          <a:p>
            <a:pPr>
              <a:buFontTx/>
              <a:buNone/>
            </a:pPr>
            <a:r>
              <a:rPr lang="en-US" altLang="en-US"/>
              <a:t>LO3: To analyze the requirement using Use Case and Activity Diagram</a:t>
            </a:r>
          </a:p>
        </p:txBody>
      </p:sp>
    </p:spTree>
    <p:extLst>
      <p:ext uri="{BB962C8B-B14F-4D97-AF65-F5344CB8AC3E}">
        <p14:creationId xmlns:p14="http://schemas.microsoft.com/office/powerpoint/2010/main" val="9949088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27398"/>
            <a:ext cx="6248401" cy="792088"/>
          </a:xfrm>
        </p:spPr>
        <p:txBody>
          <a:bodyPr>
            <a:normAutofit/>
          </a:bodyPr>
          <a:lstStyle/>
          <a:p>
            <a:r>
              <a:rPr lang="en-US"/>
              <a:t>Example</a:t>
            </a:r>
          </a:p>
        </p:txBody>
      </p:sp>
      <p:sp>
        <p:nvSpPr>
          <p:cNvPr id="8" name="TextBox 7">
            <a:extLst>
              <a:ext uri="{FF2B5EF4-FFF2-40B4-BE49-F238E27FC236}">
                <a16:creationId xmlns:a16="http://schemas.microsoft.com/office/drawing/2014/main" id="{8AA3470C-B1E9-400B-93A9-8BE77AB48AEB}"/>
              </a:ext>
            </a:extLst>
          </p:cNvPr>
          <p:cNvSpPr txBox="1"/>
          <p:nvPr/>
        </p:nvSpPr>
        <p:spPr>
          <a:xfrm>
            <a:off x="295382" y="6096000"/>
            <a:ext cx="8839200" cy="646331"/>
          </a:xfrm>
          <a:prstGeom prst="rect">
            <a:avLst/>
          </a:prstGeom>
          <a:noFill/>
        </p:spPr>
        <p:txBody>
          <a:bodyPr wrap="square" rtlCol="0">
            <a:spAutoFit/>
          </a:bodyPr>
          <a:lstStyle/>
          <a:p>
            <a:r>
              <a:rPr lang="en-US">
                <a:solidFill>
                  <a:schemeClr val="tx1">
                    <a:lumMod val="65000"/>
                    <a:lumOff val="35000"/>
                  </a:schemeClr>
                </a:solidFill>
              </a:rPr>
              <a:t>Li Q., Chen YL. (2009) Data Flow Diagram. In: Modeling and Analysis of Enterprise and Information Systems. Springer, Berlin, Heidelberg</a:t>
            </a:r>
          </a:p>
        </p:txBody>
      </p:sp>
      <p:sp>
        <p:nvSpPr>
          <p:cNvPr id="6" name="TextBox 5">
            <a:extLst>
              <a:ext uri="{FF2B5EF4-FFF2-40B4-BE49-F238E27FC236}">
                <a16:creationId xmlns:a16="http://schemas.microsoft.com/office/drawing/2014/main" id="{BDB32F6E-7AE2-4C49-A662-304A2D956521}"/>
              </a:ext>
            </a:extLst>
          </p:cNvPr>
          <p:cNvSpPr txBox="1"/>
          <p:nvPr/>
        </p:nvSpPr>
        <p:spPr>
          <a:xfrm>
            <a:off x="1265434" y="1371600"/>
            <a:ext cx="7924800" cy="461665"/>
          </a:xfrm>
          <a:prstGeom prst="rect">
            <a:avLst/>
          </a:prstGeom>
          <a:noFill/>
        </p:spPr>
        <p:txBody>
          <a:bodyPr wrap="square">
            <a:spAutoFit/>
          </a:bodyPr>
          <a:lstStyle/>
          <a:p>
            <a:pPr lvl="1"/>
            <a:r>
              <a:rPr lang="en-US" sz="2400"/>
              <a:t>Context Diagram</a:t>
            </a:r>
          </a:p>
        </p:txBody>
      </p:sp>
      <p:pic>
        <p:nvPicPr>
          <p:cNvPr id="4" name="Picture 3">
            <a:extLst>
              <a:ext uri="{FF2B5EF4-FFF2-40B4-BE49-F238E27FC236}">
                <a16:creationId xmlns:a16="http://schemas.microsoft.com/office/drawing/2014/main" id="{24D3BFF9-4F3B-488C-9745-AD90B0A2727C}"/>
              </a:ext>
            </a:extLst>
          </p:cNvPr>
          <p:cNvPicPr>
            <a:picLocks noChangeAspect="1"/>
          </p:cNvPicPr>
          <p:nvPr/>
        </p:nvPicPr>
        <p:blipFill>
          <a:blip r:embed="rId2"/>
          <a:stretch>
            <a:fillRect/>
          </a:stretch>
        </p:blipFill>
        <p:spPr>
          <a:xfrm>
            <a:off x="274600" y="1854046"/>
            <a:ext cx="8555434" cy="3170689"/>
          </a:xfrm>
          <a:prstGeom prst="rect">
            <a:avLst/>
          </a:prstGeom>
        </p:spPr>
      </p:pic>
    </p:spTree>
    <p:extLst>
      <p:ext uri="{BB962C8B-B14F-4D97-AF65-F5344CB8AC3E}">
        <p14:creationId xmlns:p14="http://schemas.microsoft.com/office/powerpoint/2010/main" val="1757507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9400" y="27398"/>
            <a:ext cx="6248401" cy="792088"/>
          </a:xfrm>
        </p:spPr>
        <p:txBody>
          <a:bodyPr>
            <a:normAutofit/>
          </a:bodyPr>
          <a:lstStyle/>
          <a:p>
            <a:r>
              <a:rPr lang="en-US"/>
              <a:t>Example</a:t>
            </a:r>
          </a:p>
        </p:txBody>
      </p:sp>
      <p:sp>
        <p:nvSpPr>
          <p:cNvPr id="8" name="TextBox 7">
            <a:extLst>
              <a:ext uri="{FF2B5EF4-FFF2-40B4-BE49-F238E27FC236}">
                <a16:creationId xmlns:a16="http://schemas.microsoft.com/office/drawing/2014/main" id="{8AA3470C-B1E9-400B-93A9-8BE77AB48AEB}"/>
              </a:ext>
            </a:extLst>
          </p:cNvPr>
          <p:cNvSpPr txBox="1"/>
          <p:nvPr/>
        </p:nvSpPr>
        <p:spPr>
          <a:xfrm>
            <a:off x="295382" y="6096000"/>
            <a:ext cx="8839200" cy="646331"/>
          </a:xfrm>
          <a:prstGeom prst="rect">
            <a:avLst/>
          </a:prstGeom>
          <a:noFill/>
        </p:spPr>
        <p:txBody>
          <a:bodyPr wrap="square" rtlCol="0">
            <a:spAutoFit/>
          </a:bodyPr>
          <a:lstStyle/>
          <a:p>
            <a:r>
              <a:rPr lang="en-US">
                <a:solidFill>
                  <a:schemeClr val="tx1">
                    <a:lumMod val="65000"/>
                    <a:lumOff val="35000"/>
                  </a:schemeClr>
                </a:solidFill>
              </a:rPr>
              <a:t>Li Q., Chen YL. (2009) Data Flow Diagram. In: Modeling and Analysis of Enterprise and Information Systems. Springer, Berlin, Heidelberg</a:t>
            </a:r>
          </a:p>
        </p:txBody>
      </p:sp>
      <p:sp>
        <p:nvSpPr>
          <p:cNvPr id="6" name="TextBox 5">
            <a:extLst>
              <a:ext uri="{FF2B5EF4-FFF2-40B4-BE49-F238E27FC236}">
                <a16:creationId xmlns:a16="http://schemas.microsoft.com/office/drawing/2014/main" id="{BDB32F6E-7AE2-4C49-A662-304A2D956521}"/>
              </a:ext>
            </a:extLst>
          </p:cNvPr>
          <p:cNvSpPr txBox="1"/>
          <p:nvPr/>
        </p:nvSpPr>
        <p:spPr>
          <a:xfrm>
            <a:off x="1265434" y="1371600"/>
            <a:ext cx="7924800" cy="461665"/>
          </a:xfrm>
          <a:prstGeom prst="rect">
            <a:avLst/>
          </a:prstGeom>
          <a:noFill/>
        </p:spPr>
        <p:txBody>
          <a:bodyPr wrap="square">
            <a:spAutoFit/>
          </a:bodyPr>
          <a:lstStyle/>
          <a:p>
            <a:pPr lvl="1"/>
            <a:r>
              <a:rPr lang="en-US" sz="2400"/>
              <a:t>Level 0</a:t>
            </a:r>
          </a:p>
        </p:txBody>
      </p:sp>
      <p:pic>
        <p:nvPicPr>
          <p:cNvPr id="5" name="Picture 4">
            <a:extLst>
              <a:ext uri="{FF2B5EF4-FFF2-40B4-BE49-F238E27FC236}">
                <a16:creationId xmlns:a16="http://schemas.microsoft.com/office/drawing/2014/main" id="{40D1716E-1E38-4F7E-B3FE-A4D613282F56}"/>
              </a:ext>
            </a:extLst>
          </p:cNvPr>
          <p:cNvPicPr>
            <a:picLocks noChangeAspect="1"/>
          </p:cNvPicPr>
          <p:nvPr/>
        </p:nvPicPr>
        <p:blipFill>
          <a:blip r:embed="rId2"/>
          <a:stretch>
            <a:fillRect/>
          </a:stretch>
        </p:blipFill>
        <p:spPr>
          <a:xfrm>
            <a:off x="295382" y="1833265"/>
            <a:ext cx="8579411" cy="4110335"/>
          </a:xfrm>
          <a:prstGeom prst="rect">
            <a:avLst/>
          </a:prstGeom>
        </p:spPr>
      </p:pic>
    </p:spTree>
    <p:extLst>
      <p:ext uri="{BB962C8B-B14F-4D97-AF65-F5344CB8AC3E}">
        <p14:creationId xmlns:p14="http://schemas.microsoft.com/office/powerpoint/2010/main" val="12557345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2">
            <a:extLst>
              <a:ext uri="{FF2B5EF4-FFF2-40B4-BE49-F238E27FC236}">
                <a16:creationId xmlns:a16="http://schemas.microsoft.com/office/drawing/2014/main" id="{58B6077D-4C68-465B-97D2-1A4A1A0C4A81}"/>
              </a:ext>
            </a:extLst>
          </p:cNvPr>
          <p:cNvSpPr>
            <a:spLocks noGrp="1"/>
          </p:cNvSpPr>
          <p:nvPr/>
        </p:nvSpPr>
        <p:spPr bwMode="auto">
          <a:xfrm>
            <a:off x="2895600" y="304800"/>
            <a:ext cx="57912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2000" kern="1200">
                <a:solidFill>
                  <a:schemeClr val="tx1"/>
                </a:solidFill>
                <a:latin typeface="Open Sans"/>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000" kern="1200">
                <a:solidFill>
                  <a:schemeClr val="tx1"/>
                </a:solidFill>
                <a:latin typeface="Open Sans"/>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Open Sans"/>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Open Sans"/>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eaLnBrk="1" hangingPunct="1">
              <a:buFont typeface="Arial" panose="020B0604020202020204" pitchFamily="34" charset="0"/>
              <a:buNone/>
            </a:pPr>
            <a:r>
              <a:rPr lang="en-US" altLang="en-US" sz="2400" b="1">
                <a:solidFill>
                  <a:schemeClr val="tx1"/>
                </a:solidFill>
                <a:latin typeface="Open Sans" panose="020B0606030504020204" pitchFamily="34" charset="0"/>
              </a:rPr>
              <a:t>Using Data Flow Diagram to Define Business Processes</a:t>
            </a:r>
            <a:endParaRPr lang="en-US" altLang="en-US" sz="3200" b="1">
              <a:solidFill>
                <a:srgbClr val="000000"/>
              </a:solidFill>
              <a:latin typeface="Open Sans" panose="020B0606030504020204" pitchFamily="34" charset="0"/>
            </a:endParaRPr>
          </a:p>
        </p:txBody>
      </p:sp>
      <p:pic>
        <p:nvPicPr>
          <p:cNvPr id="7" name="Picture 6">
            <a:extLst>
              <a:ext uri="{FF2B5EF4-FFF2-40B4-BE49-F238E27FC236}">
                <a16:creationId xmlns:a16="http://schemas.microsoft.com/office/drawing/2014/main" id="{C8F5FF02-11EE-4B9B-8611-2D4B3A2046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16407" y="1163782"/>
            <a:ext cx="3581400" cy="558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10163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2454E-BA57-4A97-9E19-920337EAC517}"/>
              </a:ext>
            </a:extLst>
          </p:cNvPr>
          <p:cNvSpPr>
            <a:spLocks noGrp="1"/>
          </p:cNvSpPr>
          <p:nvPr>
            <p:ph type="title"/>
          </p:nvPr>
        </p:nvSpPr>
        <p:spPr>
          <a:xfrm>
            <a:off x="3124200" y="533400"/>
            <a:ext cx="6019800" cy="792088"/>
          </a:xfrm>
        </p:spPr>
        <p:txBody>
          <a:bodyPr>
            <a:noAutofit/>
          </a:bodyPr>
          <a:lstStyle/>
          <a:p>
            <a:r>
              <a:rPr lang="en-US" altLang="en-US" sz="2800">
                <a:solidFill>
                  <a:schemeClr val="tx1"/>
                </a:solidFill>
                <a:latin typeface="Open Sans" panose="020B0606030504020204" pitchFamily="34" charset="0"/>
              </a:rPr>
              <a:t>The context Diagram for </a:t>
            </a:r>
            <a:r>
              <a:rPr lang="en-US" altLang="en-US" sz="2800" err="1">
                <a:solidFill>
                  <a:schemeClr val="tx1"/>
                </a:solidFill>
                <a:latin typeface="Open Sans" panose="020B0606030504020204" pitchFamily="34" charset="0"/>
              </a:rPr>
              <a:t>ther</a:t>
            </a:r>
            <a:r>
              <a:rPr lang="en-US" altLang="en-US" sz="2800">
                <a:solidFill>
                  <a:schemeClr val="tx1"/>
                </a:solidFill>
                <a:latin typeface="Open Sans" panose="020B0606030504020204" pitchFamily="34" charset="0"/>
              </a:rPr>
              <a:t> Holiday Travel </a:t>
            </a:r>
            <a:r>
              <a:rPr lang="en-US" altLang="en-US" sz="2800" err="1">
                <a:solidFill>
                  <a:schemeClr val="tx1"/>
                </a:solidFill>
                <a:latin typeface="Open Sans" panose="020B0606030504020204" pitchFamily="34" charset="0"/>
              </a:rPr>
              <a:t>Vechicles</a:t>
            </a:r>
            <a:r>
              <a:rPr lang="en-US" altLang="en-US" sz="2800">
                <a:solidFill>
                  <a:schemeClr val="tx1"/>
                </a:solidFill>
                <a:latin typeface="Open Sans" panose="020B0606030504020204" pitchFamily="34" charset="0"/>
              </a:rPr>
              <a:t> </a:t>
            </a:r>
            <a:r>
              <a:rPr lang="en-US" altLang="en-US" sz="2800" err="1">
                <a:solidFill>
                  <a:schemeClr val="tx1"/>
                </a:solidFill>
                <a:latin typeface="Open Sans" panose="020B0606030504020204" pitchFamily="34" charset="0"/>
              </a:rPr>
              <a:t>syatem</a:t>
            </a:r>
            <a:endParaRPr lang="en-US" sz="2400"/>
          </a:p>
        </p:txBody>
      </p:sp>
      <p:pic>
        <p:nvPicPr>
          <p:cNvPr id="5" name="Picture 4">
            <a:extLst>
              <a:ext uri="{FF2B5EF4-FFF2-40B4-BE49-F238E27FC236}">
                <a16:creationId xmlns:a16="http://schemas.microsoft.com/office/drawing/2014/main" id="{8B680B7E-24F5-4E23-97CC-03B1CA22854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9100" y="1676400"/>
            <a:ext cx="8305800" cy="4858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011312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2454E-BA57-4A97-9E19-920337EAC517}"/>
              </a:ext>
            </a:extLst>
          </p:cNvPr>
          <p:cNvSpPr>
            <a:spLocks noGrp="1"/>
          </p:cNvSpPr>
          <p:nvPr>
            <p:ph type="title"/>
          </p:nvPr>
        </p:nvSpPr>
        <p:spPr>
          <a:xfrm>
            <a:off x="2743200" y="156948"/>
            <a:ext cx="6019800" cy="792088"/>
          </a:xfrm>
        </p:spPr>
        <p:txBody>
          <a:bodyPr>
            <a:noAutofit/>
          </a:bodyPr>
          <a:lstStyle/>
          <a:p>
            <a:r>
              <a:rPr lang="en-US" altLang="en-US" sz="2800">
                <a:solidFill>
                  <a:schemeClr val="tx1"/>
                </a:solidFill>
                <a:latin typeface="Open Sans" panose="020B0606030504020204" pitchFamily="34" charset="0"/>
              </a:rPr>
              <a:t>Holiday Travel Vehicles Partial Level 0 DFD</a:t>
            </a:r>
            <a:endParaRPr lang="en-US" sz="2400"/>
          </a:p>
        </p:txBody>
      </p:sp>
      <p:pic>
        <p:nvPicPr>
          <p:cNvPr id="4" name="Picture 3">
            <a:extLst>
              <a:ext uri="{FF2B5EF4-FFF2-40B4-BE49-F238E27FC236}">
                <a16:creationId xmlns:a16="http://schemas.microsoft.com/office/drawing/2014/main" id="{C13A63BC-F396-4E05-A866-F2D6BF51F94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986052"/>
            <a:ext cx="4953000" cy="571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452515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2454E-BA57-4A97-9E19-920337EAC517}"/>
              </a:ext>
            </a:extLst>
          </p:cNvPr>
          <p:cNvSpPr>
            <a:spLocks noGrp="1"/>
          </p:cNvSpPr>
          <p:nvPr>
            <p:ph type="title"/>
          </p:nvPr>
        </p:nvSpPr>
        <p:spPr>
          <a:xfrm>
            <a:off x="2743200" y="156948"/>
            <a:ext cx="6019800" cy="792088"/>
          </a:xfrm>
        </p:spPr>
        <p:txBody>
          <a:bodyPr>
            <a:noAutofit/>
          </a:bodyPr>
          <a:lstStyle/>
          <a:p>
            <a:r>
              <a:rPr lang="en-US" altLang="en-US" sz="2800">
                <a:solidFill>
                  <a:schemeClr val="tx1"/>
                </a:solidFill>
                <a:latin typeface="Open Sans" panose="020B0606030504020204" pitchFamily="34" charset="0"/>
              </a:rPr>
              <a:t>Level 1 DFD for Process </a:t>
            </a:r>
            <a:r>
              <a:rPr lang="en-US" altLang="en-US" sz="2800" err="1">
                <a:solidFill>
                  <a:schemeClr val="tx1"/>
                </a:solidFill>
                <a:latin typeface="Open Sans" panose="020B0606030504020204" pitchFamily="34" charset="0"/>
              </a:rPr>
              <a:t>Acepted</a:t>
            </a:r>
            <a:r>
              <a:rPr lang="en-US" altLang="en-US" sz="2800">
                <a:solidFill>
                  <a:schemeClr val="tx1"/>
                </a:solidFill>
                <a:latin typeface="Open Sans" panose="020B0606030504020204" pitchFamily="34" charset="0"/>
              </a:rPr>
              <a:t> Offer</a:t>
            </a:r>
            <a:endParaRPr lang="en-US" sz="2400"/>
          </a:p>
        </p:txBody>
      </p:sp>
      <p:pic>
        <p:nvPicPr>
          <p:cNvPr id="5" name="Picture 4">
            <a:extLst>
              <a:ext uri="{FF2B5EF4-FFF2-40B4-BE49-F238E27FC236}">
                <a16:creationId xmlns:a16="http://schemas.microsoft.com/office/drawing/2014/main" id="{A5E75AEA-C379-4D3E-AA43-C7BA42A32A9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949036"/>
            <a:ext cx="4953000" cy="5797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694340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752600"/>
            <a:ext cx="6837114" cy="3040422"/>
          </a:xfrm>
        </p:spPr>
        <p:txBody>
          <a:bodyPr>
            <a:normAutofit/>
          </a:bodyPr>
          <a:lstStyle/>
          <a:p>
            <a:pPr marL="0" indent="0">
              <a:buNone/>
            </a:pPr>
            <a:br>
              <a:rPr lang="en-US"/>
            </a:br>
            <a:r>
              <a:rPr lang="en-US"/>
              <a:t>Alan Dennis, Barbara Haley Wixom, David </a:t>
            </a:r>
            <a:r>
              <a:rPr lang="en-US" err="1"/>
              <a:t>Tegarden</a:t>
            </a:r>
            <a:r>
              <a:rPr lang="en-US"/>
              <a:t> (2015). Systems Analysis and Design_ An Object-Oriented Approach with UML, 5th ed.</a:t>
            </a:r>
            <a:br>
              <a:rPr lang="en-US"/>
            </a:br>
            <a:r>
              <a:rPr lang="en-US"/>
              <a:t>ISBN: 978-1-118-80467-4</a:t>
            </a:r>
            <a:endParaRPr lang="id-ID"/>
          </a:p>
          <a:p>
            <a:pPr marL="0" indent="0">
              <a:buNone/>
            </a:pPr>
            <a:r>
              <a:rPr lang="id-ID"/>
              <a:t> 	</a:t>
            </a:r>
            <a:endParaRPr lang="en-US"/>
          </a:p>
          <a:p>
            <a:pPr>
              <a:buNone/>
            </a:pPr>
            <a:endParaRPr lang="id-ID"/>
          </a:p>
        </p:txBody>
      </p:sp>
      <p:sp>
        <p:nvSpPr>
          <p:cNvPr id="5" name="TextBox 4"/>
          <p:cNvSpPr txBox="1"/>
          <p:nvPr/>
        </p:nvSpPr>
        <p:spPr>
          <a:xfrm>
            <a:off x="3048000" y="816114"/>
            <a:ext cx="2519792" cy="707886"/>
          </a:xfrm>
          <a:prstGeom prst="rect">
            <a:avLst/>
          </a:prstGeom>
          <a:noFill/>
        </p:spPr>
        <p:txBody>
          <a:bodyPr wrap="none" rtlCol="0">
            <a:spAutoFit/>
          </a:bodyPr>
          <a:lstStyle/>
          <a:p>
            <a:r>
              <a:rPr lang="en-US" sz="4000" b="1"/>
              <a:t>References</a:t>
            </a:r>
          </a:p>
        </p:txBody>
      </p:sp>
    </p:spTree>
    <p:extLst>
      <p:ext uri="{BB962C8B-B14F-4D97-AF65-F5344CB8AC3E}">
        <p14:creationId xmlns:p14="http://schemas.microsoft.com/office/powerpoint/2010/main" val="9949088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105400" cy="792088"/>
          </a:xfrm>
        </p:spPr>
        <p:txBody>
          <a:bodyPr>
            <a:normAutofit/>
          </a:bodyPr>
          <a:lstStyle/>
          <a:p>
            <a:r>
              <a:rPr lang="en-US"/>
              <a:t>Introduction</a:t>
            </a:r>
          </a:p>
        </p:txBody>
      </p:sp>
      <p:sp>
        <p:nvSpPr>
          <p:cNvPr id="5" name="TextBox 4">
            <a:extLst>
              <a:ext uri="{FF2B5EF4-FFF2-40B4-BE49-F238E27FC236}">
                <a16:creationId xmlns:a16="http://schemas.microsoft.com/office/drawing/2014/main" id="{DE0E8FB5-92FD-4600-AF43-825D0AAA2E80}"/>
              </a:ext>
            </a:extLst>
          </p:cNvPr>
          <p:cNvSpPr txBox="1"/>
          <p:nvPr/>
        </p:nvSpPr>
        <p:spPr>
          <a:xfrm>
            <a:off x="295382" y="6096000"/>
            <a:ext cx="8839200" cy="646331"/>
          </a:xfrm>
          <a:prstGeom prst="rect">
            <a:avLst/>
          </a:prstGeom>
          <a:noFill/>
        </p:spPr>
        <p:txBody>
          <a:bodyPr wrap="square" rtlCol="0">
            <a:spAutoFit/>
          </a:bodyPr>
          <a:lstStyle/>
          <a:p>
            <a:r>
              <a:rPr lang="en-US">
                <a:solidFill>
                  <a:schemeClr val="tx1">
                    <a:lumMod val="65000"/>
                    <a:lumOff val="35000"/>
                  </a:schemeClr>
                </a:solidFill>
              </a:rPr>
              <a:t>A. Dennis et al.,(2015). Systems Analysis and Design An Object-Oriented Approach with UML, 5th ed. ISBN: 978-1-118-80467-4</a:t>
            </a:r>
          </a:p>
        </p:txBody>
      </p:sp>
      <p:sp>
        <p:nvSpPr>
          <p:cNvPr id="9" name="TextBox 8">
            <a:extLst>
              <a:ext uri="{FF2B5EF4-FFF2-40B4-BE49-F238E27FC236}">
                <a16:creationId xmlns:a16="http://schemas.microsoft.com/office/drawing/2014/main" id="{AD52550C-B7FC-43A9-B86E-015423A2F496}"/>
              </a:ext>
            </a:extLst>
          </p:cNvPr>
          <p:cNvSpPr txBox="1"/>
          <p:nvPr/>
        </p:nvSpPr>
        <p:spPr>
          <a:xfrm>
            <a:off x="990600" y="1571685"/>
            <a:ext cx="7848600" cy="4524315"/>
          </a:xfrm>
          <a:prstGeom prst="rect">
            <a:avLst/>
          </a:prstGeom>
          <a:noFill/>
        </p:spPr>
        <p:txBody>
          <a:bodyPr wrap="square">
            <a:spAutoFit/>
          </a:bodyPr>
          <a:lstStyle/>
          <a:p>
            <a:pPr marL="285750" indent="-285750">
              <a:buFont typeface="Arial" panose="020B0604020202020204" pitchFamily="34" charset="0"/>
              <a:buChar char="•"/>
            </a:pPr>
            <a:r>
              <a:rPr lang="en-US" sz="2400"/>
              <a:t>All object-oriented systems development approaches are use-case driven, architecture-centric, and iterative and incremental. </a:t>
            </a:r>
          </a:p>
          <a:p>
            <a:pPr marL="285750" indent="-285750">
              <a:buFont typeface="Arial" panose="020B0604020202020204" pitchFamily="34" charset="0"/>
              <a:buChar char="•"/>
            </a:pPr>
            <a:r>
              <a:rPr lang="en-US" sz="2400"/>
              <a:t>A use case is a formal way of representing the way a business system interacts with its environment.</a:t>
            </a:r>
          </a:p>
          <a:p>
            <a:pPr marL="285750" indent="-285750">
              <a:buFont typeface="Arial" panose="020B0604020202020204" pitchFamily="34" charset="0"/>
              <a:buChar char="•"/>
            </a:pPr>
            <a:r>
              <a:rPr lang="en-US" sz="2400"/>
              <a:t>A use case is a high-level overview of the business processes in a business information system.</a:t>
            </a:r>
          </a:p>
          <a:p>
            <a:pPr marL="285750" indent="-285750">
              <a:buFont typeface="Arial" panose="020B0604020202020204" pitchFamily="34" charset="0"/>
              <a:buChar char="•"/>
            </a:pPr>
            <a:r>
              <a:rPr lang="en-US" sz="2400"/>
              <a:t>From an architecture-centric perspective, use-case modeling supports the creation of an external or functional view of a business process in that it shows how the users view the process rather than the internal mechanisms by which the process and supporting systems operate</a:t>
            </a:r>
          </a:p>
        </p:txBody>
      </p:sp>
    </p:spTree>
    <p:extLst>
      <p:ext uri="{BB962C8B-B14F-4D97-AF65-F5344CB8AC3E}">
        <p14:creationId xmlns:p14="http://schemas.microsoft.com/office/powerpoint/2010/main" val="2426210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105400" cy="792088"/>
          </a:xfrm>
        </p:spPr>
        <p:txBody>
          <a:bodyPr>
            <a:normAutofit/>
          </a:bodyPr>
          <a:lstStyle/>
          <a:p>
            <a:r>
              <a:rPr lang="en-US"/>
              <a:t>Introduction</a:t>
            </a:r>
          </a:p>
        </p:txBody>
      </p:sp>
      <p:sp>
        <p:nvSpPr>
          <p:cNvPr id="9" name="TextBox 8">
            <a:extLst>
              <a:ext uri="{FF2B5EF4-FFF2-40B4-BE49-F238E27FC236}">
                <a16:creationId xmlns:a16="http://schemas.microsoft.com/office/drawing/2014/main" id="{AD52550C-B7FC-43A9-B86E-015423A2F496}"/>
              </a:ext>
            </a:extLst>
          </p:cNvPr>
          <p:cNvSpPr txBox="1"/>
          <p:nvPr/>
        </p:nvSpPr>
        <p:spPr>
          <a:xfrm>
            <a:off x="1066800" y="1332415"/>
            <a:ext cx="8067782" cy="4832092"/>
          </a:xfrm>
          <a:prstGeom prst="rect">
            <a:avLst/>
          </a:prstGeom>
          <a:noFill/>
        </p:spPr>
        <p:txBody>
          <a:bodyPr wrap="square">
            <a:spAutoFit/>
          </a:bodyPr>
          <a:lstStyle/>
          <a:p>
            <a:pPr marL="285750" indent="-285750">
              <a:buFont typeface="Arial" panose="020B0604020202020204" pitchFamily="34" charset="0"/>
              <a:buChar char="•"/>
            </a:pPr>
            <a:r>
              <a:rPr lang="en-US" sz="2800"/>
              <a:t>All object-oriented systems development approaches are developed in an incremental and iterative manner</a:t>
            </a:r>
          </a:p>
          <a:p>
            <a:pPr marL="285750" indent="-285750">
              <a:buFont typeface="Arial" panose="020B0604020202020204" pitchFamily="34" charset="0"/>
              <a:buChar char="•"/>
            </a:pPr>
            <a:r>
              <a:rPr lang="en-US" sz="2800"/>
              <a:t>Activity diagrams are typically used to augment our understanding of the business processes and our use-case model</a:t>
            </a:r>
          </a:p>
          <a:p>
            <a:pPr marL="285750" indent="-285750">
              <a:buFont typeface="Arial" panose="020B0604020202020204" pitchFamily="34" charset="0"/>
              <a:buChar char="•"/>
            </a:pPr>
            <a:r>
              <a:rPr lang="en-US" sz="2800"/>
              <a:t>An activity diagram can be used for any type of process-modeling activity</a:t>
            </a:r>
          </a:p>
          <a:p>
            <a:pPr marL="285750" indent="-285750">
              <a:buFont typeface="Arial" panose="020B0604020202020204" pitchFamily="34" charset="0"/>
              <a:buChar char="•"/>
            </a:pPr>
            <a:r>
              <a:rPr lang="en-US" sz="2800"/>
              <a:t>Activity diagrams and use cases are logical model that describe the business domain’s activities without suggesting how they are conducted</a:t>
            </a:r>
          </a:p>
        </p:txBody>
      </p:sp>
      <p:sp>
        <p:nvSpPr>
          <p:cNvPr id="6" name="TextBox 5">
            <a:extLst>
              <a:ext uri="{FF2B5EF4-FFF2-40B4-BE49-F238E27FC236}">
                <a16:creationId xmlns:a16="http://schemas.microsoft.com/office/drawing/2014/main" id="{8FA58941-738B-4850-A5DF-F6E288611C29}"/>
              </a:ext>
            </a:extLst>
          </p:cNvPr>
          <p:cNvSpPr txBox="1"/>
          <p:nvPr/>
        </p:nvSpPr>
        <p:spPr>
          <a:xfrm>
            <a:off x="295382" y="6096000"/>
            <a:ext cx="8839200" cy="646331"/>
          </a:xfrm>
          <a:prstGeom prst="rect">
            <a:avLst/>
          </a:prstGeom>
          <a:noFill/>
        </p:spPr>
        <p:txBody>
          <a:bodyPr wrap="square" rtlCol="0">
            <a:spAutoFit/>
          </a:bodyPr>
          <a:lstStyle/>
          <a:p>
            <a:r>
              <a:rPr lang="en-US">
                <a:solidFill>
                  <a:schemeClr val="tx1">
                    <a:lumMod val="65000"/>
                    <a:lumOff val="35000"/>
                  </a:schemeClr>
                </a:solidFill>
              </a:rPr>
              <a:t>A. Dennis et al.,(2015). Systems Analysis and Design An Object-Oriented Approach with UML, 5th ed. ISBN: 978-1-118-80467-4</a:t>
            </a:r>
          </a:p>
        </p:txBody>
      </p:sp>
    </p:spTree>
    <p:extLst>
      <p:ext uri="{BB962C8B-B14F-4D97-AF65-F5344CB8AC3E}">
        <p14:creationId xmlns:p14="http://schemas.microsoft.com/office/powerpoint/2010/main" val="705090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3800" y="533400"/>
            <a:ext cx="5105400" cy="792088"/>
          </a:xfrm>
        </p:spPr>
        <p:txBody>
          <a:bodyPr>
            <a:normAutofit/>
          </a:bodyPr>
          <a:lstStyle/>
          <a:p>
            <a:r>
              <a:rPr lang="en-US"/>
              <a:t>Introduction</a:t>
            </a:r>
          </a:p>
        </p:txBody>
      </p:sp>
      <p:sp>
        <p:nvSpPr>
          <p:cNvPr id="9" name="TextBox 8">
            <a:extLst>
              <a:ext uri="{FF2B5EF4-FFF2-40B4-BE49-F238E27FC236}">
                <a16:creationId xmlns:a16="http://schemas.microsoft.com/office/drawing/2014/main" id="{AD52550C-B7FC-43A9-B86E-015423A2F496}"/>
              </a:ext>
            </a:extLst>
          </p:cNvPr>
          <p:cNvSpPr txBox="1"/>
          <p:nvPr/>
        </p:nvSpPr>
        <p:spPr>
          <a:xfrm>
            <a:off x="1143000" y="1517068"/>
            <a:ext cx="7543800" cy="4401205"/>
          </a:xfrm>
          <a:prstGeom prst="rect">
            <a:avLst/>
          </a:prstGeom>
          <a:noFill/>
        </p:spPr>
        <p:txBody>
          <a:bodyPr wrap="square">
            <a:spAutoFit/>
          </a:bodyPr>
          <a:lstStyle/>
          <a:p>
            <a:pPr marL="285750" indent="-285750">
              <a:buFont typeface="Arial" panose="020B0604020202020204" pitchFamily="34" charset="0"/>
              <a:buChar char="•"/>
            </a:pPr>
            <a:r>
              <a:rPr lang="en-US" sz="2800"/>
              <a:t>First we describe business process identification using use cases and use-case diagrams. </a:t>
            </a:r>
          </a:p>
          <a:p>
            <a:pPr marL="285750" indent="-285750">
              <a:buFont typeface="Arial" panose="020B0604020202020204" pitchFamily="34" charset="0"/>
              <a:buChar char="•"/>
            </a:pPr>
            <a:r>
              <a:rPr lang="en-US" sz="2800"/>
              <a:t>Second, we describe business process modeling with activity diagrams.</a:t>
            </a:r>
          </a:p>
          <a:p>
            <a:pPr marL="285750" indent="-285750">
              <a:buFont typeface="Arial" panose="020B0604020202020204" pitchFamily="34" charset="0"/>
              <a:buChar char="•"/>
            </a:pPr>
            <a:r>
              <a:rPr lang="en-US" sz="2800"/>
              <a:t>Third, we describe use-case descriptions, their elements, and a set of guidelines for creating them. </a:t>
            </a:r>
          </a:p>
          <a:p>
            <a:pPr marL="285750" indent="-285750">
              <a:buFont typeface="Arial" panose="020B0604020202020204" pitchFamily="34" charset="0"/>
              <a:buChar char="•"/>
            </a:pPr>
            <a:r>
              <a:rPr lang="en-US" sz="2800"/>
              <a:t>Fourth, we describe the process of verification and validation of the business process and functional models.</a:t>
            </a:r>
          </a:p>
        </p:txBody>
      </p:sp>
      <p:sp>
        <p:nvSpPr>
          <p:cNvPr id="6" name="TextBox 5">
            <a:extLst>
              <a:ext uri="{FF2B5EF4-FFF2-40B4-BE49-F238E27FC236}">
                <a16:creationId xmlns:a16="http://schemas.microsoft.com/office/drawing/2014/main" id="{05C414F5-3CB6-4A35-857A-2AEC223F6328}"/>
              </a:ext>
            </a:extLst>
          </p:cNvPr>
          <p:cNvSpPr txBox="1"/>
          <p:nvPr/>
        </p:nvSpPr>
        <p:spPr>
          <a:xfrm>
            <a:off x="295382" y="6096000"/>
            <a:ext cx="8839200" cy="646331"/>
          </a:xfrm>
          <a:prstGeom prst="rect">
            <a:avLst/>
          </a:prstGeom>
          <a:noFill/>
        </p:spPr>
        <p:txBody>
          <a:bodyPr wrap="square" rtlCol="0">
            <a:spAutoFit/>
          </a:bodyPr>
          <a:lstStyle/>
          <a:p>
            <a:r>
              <a:rPr lang="en-US">
                <a:solidFill>
                  <a:schemeClr val="tx1">
                    <a:lumMod val="65000"/>
                    <a:lumOff val="35000"/>
                  </a:schemeClr>
                </a:solidFill>
              </a:rPr>
              <a:t>A. Dennis et al.,(2015). Systems Analysis and Design An Object-Oriented Approach with UML, 5th ed. ISBN: 978-1-118-80467-4</a:t>
            </a:r>
          </a:p>
        </p:txBody>
      </p:sp>
    </p:spTree>
    <p:extLst>
      <p:ext uri="{BB962C8B-B14F-4D97-AF65-F5344CB8AC3E}">
        <p14:creationId xmlns:p14="http://schemas.microsoft.com/office/powerpoint/2010/main" val="8621525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457200"/>
            <a:ext cx="6248401" cy="792088"/>
          </a:xfrm>
        </p:spPr>
        <p:txBody>
          <a:bodyPr>
            <a:normAutofit fontScale="90000"/>
          </a:bodyPr>
          <a:lstStyle/>
          <a:p>
            <a:r>
              <a:rPr lang="en-US"/>
              <a:t>BUSINESS PROCESS IDENTIFICATION WITH USE CASES AND USE-CASE DIAGRAMS</a:t>
            </a:r>
          </a:p>
        </p:txBody>
      </p:sp>
      <p:sp>
        <p:nvSpPr>
          <p:cNvPr id="5" name="TextBox 4">
            <a:extLst>
              <a:ext uri="{FF2B5EF4-FFF2-40B4-BE49-F238E27FC236}">
                <a16:creationId xmlns:a16="http://schemas.microsoft.com/office/drawing/2014/main" id="{DE0E8FB5-92FD-4600-AF43-825D0AAA2E80}"/>
              </a:ext>
            </a:extLst>
          </p:cNvPr>
          <p:cNvSpPr txBox="1"/>
          <p:nvPr/>
        </p:nvSpPr>
        <p:spPr>
          <a:xfrm>
            <a:off x="304800" y="6477000"/>
            <a:ext cx="8839200" cy="646331"/>
          </a:xfrm>
          <a:prstGeom prst="rect">
            <a:avLst/>
          </a:prstGeom>
          <a:noFill/>
        </p:spPr>
        <p:txBody>
          <a:bodyPr wrap="square" rtlCol="0">
            <a:spAutoFit/>
          </a:bodyPr>
          <a:lstStyle/>
          <a:p>
            <a:r>
              <a:rPr lang="en-US">
                <a:solidFill>
                  <a:schemeClr val="tx1">
                    <a:lumMod val="65000"/>
                    <a:lumOff val="35000"/>
                  </a:schemeClr>
                </a:solidFill>
              </a:rPr>
              <a:t>Gaddis, T., Starting Out With Programming Logic and Design, 5 ed, ISBN: 978-0-13-480115-5</a:t>
            </a:r>
          </a:p>
          <a:p>
            <a:endParaRPr lang="en-US">
              <a:solidFill>
                <a:schemeClr val="tx1">
                  <a:lumMod val="65000"/>
                  <a:lumOff val="35000"/>
                </a:schemeClr>
              </a:solidFill>
            </a:endParaRPr>
          </a:p>
        </p:txBody>
      </p:sp>
      <p:sp>
        <p:nvSpPr>
          <p:cNvPr id="9" name="TextBox 8">
            <a:extLst>
              <a:ext uri="{FF2B5EF4-FFF2-40B4-BE49-F238E27FC236}">
                <a16:creationId xmlns:a16="http://schemas.microsoft.com/office/drawing/2014/main" id="{AD52550C-B7FC-43A9-B86E-015423A2F496}"/>
              </a:ext>
            </a:extLst>
          </p:cNvPr>
          <p:cNvSpPr txBox="1"/>
          <p:nvPr/>
        </p:nvSpPr>
        <p:spPr>
          <a:xfrm>
            <a:off x="1295400" y="1600200"/>
            <a:ext cx="7543800" cy="461665"/>
          </a:xfrm>
          <a:prstGeom prst="rect">
            <a:avLst/>
          </a:prstGeom>
          <a:noFill/>
        </p:spPr>
        <p:txBody>
          <a:bodyPr wrap="square">
            <a:spAutoFit/>
          </a:bodyPr>
          <a:lstStyle/>
          <a:p>
            <a:r>
              <a:rPr lang="en-US" sz="2400"/>
              <a:t>Elements of Use-Case Diagrams</a:t>
            </a:r>
          </a:p>
        </p:txBody>
      </p:sp>
      <p:pic>
        <p:nvPicPr>
          <p:cNvPr id="6" name="Picture 5">
            <a:extLst>
              <a:ext uri="{FF2B5EF4-FFF2-40B4-BE49-F238E27FC236}">
                <a16:creationId xmlns:a16="http://schemas.microsoft.com/office/drawing/2014/main" id="{1872045A-2109-454A-A2C8-0ACD7478D2F4}"/>
              </a:ext>
            </a:extLst>
          </p:cNvPr>
          <p:cNvPicPr>
            <a:picLocks noChangeAspect="1"/>
          </p:cNvPicPr>
          <p:nvPr/>
        </p:nvPicPr>
        <p:blipFill>
          <a:blip r:embed="rId2"/>
          <a:stretch>
            <a:fillRect/>
          </a:stretch>
        </p:blipFill>
        <p:spPr>
          <a:xfrm>
            <a:off x="304800" y="2024357"/>
            <a:ext cx="8724900" cy="4787113"/>
          </a:xfrm>
          <a:prstGeom prst="rect">
            <a:avLst/>
          </a:prstGeom>
        </p:spPr>
      </p:pic>
    </p:spTree>
    <p:extLst>
      <p:ext uri="{BB962C8B-B14F-4D97-AF65-F5344CB8AC3E}">
        <p14:creationId xmlns:p14="http://schemas.microsoft.com/office/powerpoint/2010/main" val="12003608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457200"/>
            <a:ext cx="6248401" cy="792088"/>
          </a:xfrm>
        </p:spPr>
        <p:txBody>
          <a:bodyPr>
            <a:normAutofit fontScale="90000"/>
          </a:bodyPr>
          <a:lstStyle/>
          <a:p>
            <a:r>
              <a:rPr lang="en-US"/>
              <a:t>BUSINESS PROCESS IDENTIFICATION WITH USE CASES AND USE-CASE DIAGRAMS</a:t>
            </a:r>
          </a:p>
        </p:txBody>
      </p:sp>
      <p:sp>
        <p:nvSpPr>
          <p:cNvPr id="9" name="TextBox 8">
            <a:extLst>
              <a:ext uri="{FF2B5EF4-FFF2-40B4-BE49-F238E27FC236}">
                <a16:creationId xmlns:a16="http://schemas.microsoft.com/office/drawing/2014/main" id="{AD52550C-B7FC-43A9-B86E-015423A2F496}"/>
              </a:ext>
            </a:extLst>
          </p:cNvPr>
          <p:cNvSpPr txBox="1"/>
          <p:nvPr/>
        </p:nvSpPr>
        <p:spPr>
          <a:xfrm>
            <a:off x="1295400" y="1600200"/>
            <a:ext cx="7543800" cy="461665"/>
          </a:xfrm>
          <a:prstGeom prst="rect">
            <a:avLst/>
          </a:prstGeom>
          <a:noFill/>
        </p:spPr>
        <p:txBody>
          <a:bodyPr wrap="square">
            <a:spAutoFit/>
          </a:bodyPr>
          <a:lstStyle/>
          <a:p>
            <a:r>
              <a:rPr lang="en-US" sz="2400"/>
              <a:t>Elements of Use-Case Diagrams</a:t>
            </a:r>
          </a:p>
        </p:txBody>
      </p:sp>
      <p:sp>
        <p:nvSpPr>
          <p:cNvPr id="8" name="TextBox 7">
            <a:extLst>
              <a:ext uri="{FF2B5EF4-FFF2-40B4-BE49-F238E27FC236}">
                <a16:creationId xmlns:a16="http://schemas.microsoft.com/office/drawing/2014/main" id="{8AA3470C-B1E9-400B-93A9-8BE77AB48AEB}"/>
              </a:ext>
            </a:extLst>
          </p:cNvPr>
          <p:cNvSpPr txBox="1"/>
          <p:nvPr/>
        </p:nvSpPr>
        <p:spPr>
          <a:xfrm>
            <a:off x="295382" y="6096000"/>
            <a:ext cx="8839200" cy="646331"/>
          </a:xfrm>
          <a:prstGeom prst="rect">
            <a:avLst/>
          </a:prstGeom>
          <a:noFill/>
        </p:spPr>
        <p:txBody>
          <a:bodyPr wrap="square" rtlCol="0">
            <a:spAutoFit/>
          </a:bodyPr>
          <a:lstStyle/>
          <a:p>
            <a:r>
              <a:rPr lang="en-US">
                <a:solidFill>
                  <a:schemeClr val="tx1">
                    <a:lumMod val="65000"/>
                    <a:lumOff val="35000"/>
                  </a:schemeClr>
                </a:solidFill>
              </a:rPr>
              <a:t>A. Dennis et al.,(2015). Systems Analysis and Design An Object-Oriented Approach with UML, 5th ed. ISBN: 978-1-118-80467-4</a:t>
            </a:r>
          </a:p>
        </p:txBody>
      </p:sp>
      <p:pic>
        <p:nvPicPr>
          <p:cNvPr id="7" name="Picture 6">
            <a:extLst>
              <a:ext uri="{FF2B5EF4-FFF2-40B4-BE49-F238E27FC236}">
                <a16:creationId xmlns:a16="http://schemas.microsoft.com/office/drawing/2014/main" id="{0B08C6F4-10E6-46E0-9E0E-A09F35B40654}"/>
              </a:ext>
            </a:extLst>
          </p:cNvPr>
          <p:cNvPicPr>
            <a:picLocks noChangeAspect="1"/>
          </p:cNvPicPr>
          <p:nvPr/>
        </p:nvPicPr>
        <p:blipFill>
          <a:blip r:embed="rId2"/>
          <a:stretch>
            <a:fillRect/>
          </a:stretch>
        </p:blipFill>
        <p:spPr>
          <a:xfrm>
            <a:off x="219075" y="2242772"/>
            <a:ext cx="8620125" cy="3686175"/>
          </a:xfrm>
          <a:prstGeom prst="rect">
            <a:avLst/>
          </a:prstGeom>
        </p:spPr>
      </p:pic>
    </p:spTree>
    <p:extLst>
      <p:ext uri="{BB962C8B-B14F-4D97-AF65-F5344CB8AC3E}">
        <p14:creationId xmlns:p14="http://schemas.microsoft.com/office/powerpoint/2010/main" val="774600840"/>
      </p:ext>
    </p:extLst>
  </p:cSld>
  <p:clrMapOvr>
    <a:masterClrMapping/>
  </p:clrMapOvr>
</p:sld>
</file>

<file path=ppt/theme/theme1.xml><?xml version="1.0" encoding="utf-8"?>
<a:theme xmlns:a="http://schemas.openxmlformats.org/drawingml/2006/main" name="Template PPT 20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7540A85B147B94A8BEF36E500F237CA" ma:contentTypeVersion="2" ma:contentTypeDescription="Create a new document." ma:contentTypeScope="" ma:versionID="73c28917da3d08cd67f743de74e9e0ee">
  <xsd:schema xmlns:xsd="http://www.w3.org/2001/XMLSchema" xmlns:xs="http://www.w3.org/2001/XMLSchema" xmlns:p="http://schemas.microsoft.com/office/2006/metadata/properties" xmlns:ns2="b506bcd2-e397-42c5-ace7-c21b2830179f" targetNamespace="http://schemas.microsoft.com/office/2006/metadata/properties" ma:root="true" ma:fieldsID="4ff9e3a0e271bd291be0e0a525df0af4" ns2:_="">
    <xsd:import namespace="b506bcd2-e397-42c5-ace7-c21b2830179f"/>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06bcd2-e397-42c5-ace7-c21b283017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0F285BA-16D8-4E57-9C43-ECD82EE1B282}">
  <ds:schemaRefs>
    <ds:schemaRef ds:uri="b506bcd2-e397-42c5-ace7-c21b2830179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A58F3C56-B4EE-4381-9769-27E30247FD09}">
  <ds:schemaRefs>
    <ds:schemaRef ds:uri="http://schemas.microsoft.com/sharepoint/v3/contenttype/forms"/>
  </ds:schemaRefs>
</ds:datastoreItem>
</file>

<file path=customXml/itemProps3.xml><?xml version="1.0" encoding="utf-8"?>
<ds:datastoreItem xmlns:ds="http://schemas.openxmlformats.org/officeDocument/2006/customXml" ds:itemID="{01FC43CB-A960-430B-8FFF-2495D840258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Template PPT 2015</Template>
  <Application>Microsoft Office PowerPoint</Application>
  <PresentationFormat>On-screen Show (4:3)</PresentationFormat>
  <Slides>46</Slides>
  <Notes>0</Notes>
  <HiddenSlides>0</HiddenSlides>
  <ScaleCrop>false</ScaleCrop>
  <HeadingPairs>
    <vt:vector size="4" baseType="variant">
      <vt:variant>
        <vt:lpstr>Theme</vt:lpstr>
      </vt:variant>
      <vt:variant>
        <vt:i4>1</vt:i4>
      </vt:variant>
      <vt:variant>
        <vt:lpstr>Slide Titles</vt:lpstr>
      </vt:variant>
      <vt:variant>
        <vt:i4>46</vt:i4>
      </vt:variant>
    </vt:vector>
  </HeadingPairs>
  <TitlesOfParts>
    <vt:vector size="47" baseType="lpstr">
      <vt:lpstr>Template PPT 2015</vt:lpstr>
      <vt:lpstr>Business Process and Functional Modeling  Session  17</vt:lpstr>
      <vt:lpstr>Sub Topics</vt:lpstr>
      <vt:lpstr> These slides have been adapted from:  Alan Dennis, Barbara Haley Wixom, David Tegarden (2015). Systems Analysis and Design_ An Object-Oriented Approach with UML, 5th ed. ISBN: 978-1-118-80467-4   Chapter 4 </vt:lpstr>
      <vt:lpstr>PowerPoint Presentation</vt:lpstr>
      <vt:lpstr>Introduction</vt:lpstr>
      <vt:lpstr>Introduction</vt:lpstr>
      <vt:lpstr>Introduction</vt:lpstr>
      <vt:lpstr>BUSINESS PROCESS IDENTIFICATION WITH USE CASES AND USE-CASE DIAGRAMS</vt:lpstr>
      <vt:lpstr>BUSINESS PROCESS IDENTIFICATION WITH USE CASES AND USE-CASE DIAGRAMS</vt:lpstr>
      <vt:lpstr>BUSINESS PROCESS IDENTIFICATION WITH USE CASES AND USE-CASE DIAGRAMS</vt:lpstr>
      <vt:lpstr>BUSINESS PROCESS IDENTIFICATION WITH USE CASES AND USE-CASE DIAGRAMS</vt:lpstr>
      <vt:lpstr>BUSINESS PROCESS IDENTIFICATION WITH USE CASES AND USE-CASE DIAGRAMS</vt:lpstr>
      <vt:lpstr>BUSINESS PROCESS IDENTIFICATION WITH USE CASES AND USE-CASE DIAGRAMS</vt:lpstr>
      <vt:lpstr>Identifying Use Case</vt:lpstr>
      <vt:lpstr>Identifying Use Case</vt:lpstr>
      <vt:lpstr>Creating Use Case Diagram</vt:lpstr>
      <vt:lpstr>BUSINESS PROCESS DOCUMENTATION WITH USE CASES AND USE-CASE DESCRIPTIONS</vt:lpstr>
      <vt:lpstr>BUSINESS PROCESS DOCUMENTATION WITH USE CASES AND USE-CASE DESCRIPTIONS</vt:lpstr>
      <vt:lpstr>Guidelines for Creating Use-Case Descriptions</vt:lpstr>
      <vt:lpstr>PowerPoint Presentation</vt:lpstr>
      <vt:lpstr>PowerPoint Presentation</vt:lpstr>
      <vt:lpstr>Guidelines for Creating Use-Case Descriptions</vt:lpstr>
      <vt:lpstr>Elements of Activity Diagram</vt:lpstr>
      <vt:lpstr>Elements of Activity Diagram</vt:lpstr>
      <vt:lpstr>Elements of Activity Diagram</vt:lpstr>
      <vt:lpstr>Guideline for Creating Activity Diagram</vt:lpstr>
      <vt:lpstr>Creating Activity Diagram</vt:lpstr>
      <vt:lpstr>Creating Activity Diagram</vt:lpstr>
      <vt:lpstr>Example </vt:lpstr>
      <vt:lpstr>Modeling alternative courses  of action</vt:lpstr>
      <vt:lpstr>Modeling iteration  of activities</vt:lpstr>
      <vt:lpstr>Modeling activities that  are carried out in parallel</vt:lpstr>
      <vt:lpstr>Swimlanes</vt:lpstr>
      <vt:lpstr>PowerPoint Presentation</vt:lpstr>
      <vt:lpstr>VERIFYING AND VALIDATING</vt:lpstr>
      <vt:lpstr>Data Flow Diagram</vt:lpstr>
      <vt:lpstr>Data Flow Diagram</vt:lpstr>
      <vt:lpstr>DFS Types</vt:lpstr>
      <vt:lpstr>Example</vt:lpstr>
      <vt:lpstr>Example</vt:lpstr>
      <vt:lpstr>Example</vt:lpstr>
      <vt:lpstr>PowerPoint Presentation</vt:lpstr>
      <vt:lpstr>The context Diagram for ther Holiday Travel Vechicles syatem</vt:lpstr>
      <vt:lpstr>Holiday Travel Vehicles Partial Level 0 DFD</vt:lpstr>
      <vt:lpstr>Level 1 DFD for Process Acepted Offer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Session  #</dc:title>
  <dc:creator>Yulia</dc:creator>
  <cp:revision>1</cp:revision>
  <dcterms:created xsi:type="dcterms:W3CDTF">2015-05-04T03:33:03Z</dcterms:created>
  <dcterms:modified xsi:type="dcterms:W3CDTF">2021-12-20T07:59:36Z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0x01010087540A85B147B94A8BEF36E500F237CA</vt:lpwstr>
  </property>
</Properties>
</file>