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5" r:id="rId7"/>
    <p:sldId id="276" r:id="rId8"/>
    <p:sldId id="277" r:id="rId9"/>
    <p:sldId id="278" r:id="rId10"/>
    <p:sldId id="297" r:id="rId11"/>
    <p:sldId id="296" r:id="rId12"/>
    <p:sldId id="279" r:id="rId13"/>
    <p:sldId id="298" r:id="rId14"/>
    <p:sldId id="299" r:id="rId15"/>
    <p:sldId id="280" r:id="rId16"/>
    <p:sldId id="292" r:id="rId17"/>
    <p:sldId id="293" r:id="rId18"/>
    <p:sldId id="294" r:id="rId19"/>
    <p:sldId id="295" r:id="rId20"/>
    <p:sldId id="281" r:id="rId21"/>
    <p:sldId id="282" r:id="rId22"/>
    <p:sldId id="283" r:id="rId23"/>
    <p:sldId id="272" r:id="rId24"/>
    <p:sldId id="273" r:id="rId25"/>
    <p:sldId id="300" r:id="rId26"/>
    <p:sldId id="301" r:id="rId27"/>
    <p:sldId id="302" r:id="rId28"/>
    <p:sldId id="303" r:id="rId29"/>
    <p:sldId id="304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62" r:id="rId3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5"/>
            <p14:sldId id="276"/>
            <p14:sldId id="277"/>
            <p14:sldId id="278"/>
            <p14:sldId id="297"/>
            <p14:sldId id="296"/>
            <p14:sldId id="279"/>
            <p14:sldId id="298"/>
            <p14:sldId id="299"/>
            <p14:sldId id="280"/>
            <p14:sldId id="292"/>
            <p14:sldId id="293"/>
            <p14:sldId id="294"/>
            <p14:sldId id="295"/>
            <p14:sldId id="281"/>
            <p14:sldId id="282"/>
            <p14:sldId id="283"/>
            <p14:sldId id="272"/>
            <p14:sldId id="273"/>
            <p14:sldId id="300"/>
            <p14:sldId id="301"/>
            <p14:sldId id="302"/>
            <p14:sldId id="303"/>
            <p14:sldId id="304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14/12/2021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Structural Modeling and Class Design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19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7800"/>
            <a:ext cx="7772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Association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These relationships are usually a weaker form of the aggregation relationship.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Association is a general binary relationship that describes an activity between two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Association between two classes is required when the classes need to interact or communicate for the program to achieve its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Association are also called links</a:t>
            </a:r>
          </a:p>
        </p:txBody>
      </p:sp>
    </p:spTree>
    <p:extLst>
      <p:ext uri="{BB962C8B-B14F-4D97-AF65-F5344CB8AC3E}">
        <p14:creationId xmlns:p14="http://schemas.microsoft.com/office/powerpoint/2010/main" val="381064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351508"/>
            <a:ext cx="7772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Aggregation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aggregation relationships relate parts to wholes or assemblies.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‘a-part-of’ or ‘has-parts’ semantic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For example, a door is a-part-of a car, an employee is a-part-of a department, or a department is a-part-of an organization.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Like the generalization relationship, aggregation relationships can be combined into aggregation hierarchies. For example, a piston is a-part-of an engine, and an engine is a-part-of a car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49B0C-0E72-4711-90B0-F6C93F956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570" y="5504168"/>
            <a:ext cx="5776859" cy="135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4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7800"/>
            <a:ext cx="7772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Generalization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Enables the analyst to create classes that inherit attributes and operations of other classes.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The analyst creates a superclass that contains basic attributes and operations that will be used in several subclasses</a:t>
            </a:r>
          </a:p>
        </p:txBody>
      </p:sp>
    </p:spTree>
    <p:extLst>
      <p:ext uri="{BB962C8B-B14F-4D97-AF65-F5344CB8AC3E}">
        <p14:creationId xmlns:p14="http://schemas.microsoft.com/office/powerpoint/2010/main" val="167017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A68D03-4351-4D0D-BC0E-B22269774FEB}"/>
              </a:ext>
            </a:extLst>
          </p:cNvPr>
          <p:cNvSpPr>
            <a:spLocks noGrp="1"/>
          </p:cNvSpPr>
          <p:nvPr/>
        </p:nvSpPr>
        <p:spPr bwMode="auto">
          <a:xfrm>
            <a:off x="4685327" y="1442352"/>
            <a:ext cx="41910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various ways of describing the inheritance relationship:</a:t>
            </a:r>
          </a:p>
          <a:p>
            <a:pPr lvl="1" eaLnBrk="1" hangingPunct="1"/>
            <a:r>
              <a:rPr lang="en-US" altLang="en-US" sz="2400" dirty="0">
                <a:solidFill>
                  <a:srgbClr val="007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specialized class inherits from a general class </a:t>
            </a:r>
          </a:p>
          <a:p>
            <a:pPr lvl="1" eaLnBrk="1" hangingPunct="1"/>
            <a:r>
              <a:rPr lang="en-US" altLang="en-US" sz="2400" dirty="0">
                <a:solidFill>
                  <a:srgbClr val="007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subclass inherits from a superclass</a:t>
            </a:r>
          </a:p>
          <a:p>
            <a:pPr lvl="1" eaLnBrk="1" hangingPunct="1"/>
            <a:r>
              <a:rPr lang="en-US" altLang="en-US" sz="2400" dirty="0">
                <a:solidFill>
                  <a:srgbClr val="007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child class inherits from a parent class</a:t>
            </a:r>
          </a:p>
          <a:p>
            <a:pPr lvl="1" eaLnBrk="1" hangingPunct="1"/>
            <a:r>
              <a:rPr lang="en-US" altLang="en-US" sz="2400" dirty="0">
                <a:solidFill>
                  <a:srgbClr val="0079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derived class inherits from a base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44157-49FF-4DAC-8CDF-205A3207F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43556"/>
            <a:ext cx="441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2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29962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351508"/>
            <a:ext cx="7772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Dependency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A dependency describes a relationship between two classes where one (called client) uses the other (called supplier).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In UML, draw a dashed line with an arrow from the client class to the supplier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For example, The Calendar class uses Date because you can set a calendar with a specified Date object.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The relationship between Calendar and Date can be described using dependency, as shown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53E2-ED19-4B01-A855-A3F0E89F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791200"/>
            <a:ext cx="472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836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Object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00874"/>
            <a:ext cx="7772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Textual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Reviewing the use-case diagrams and examining the text in the use-case descriptions to identify potential objects, attributes, operations, and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Brainstorming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process that a set of individuals sitting around a table suggest potential classes that could be useful for the problem under consideration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Common Object 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list of objects common to the business domain of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Several categories of objects have been found to help the analyst in creating the list, such as physical or tangible things, incidents, roles, and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Analysts should first look for physical, or tangible, things in the business domain</a:t>
            </a:r>
          </a:p>
        </p:txBody>
      </p:sp>
    </p:spTree>
    <p:extLst>
      <p:ext uri="{BB962C8B-B14F-4D97-AF65-F5344CB8AC3E}">
        <p14:creationId xmlns:p14="http://schemas.microsoft.com/office/powerpoint/2010/main" val="837874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and Information Hiding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Polymorphism and Dynamic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864417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and Information Hiding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Encapsulation is the mechanism that combines the processes and data into a single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Information hiding suggests that only the information required to use an object be available outside the object</a:t>
            </a:r>
          </a:p>
        </p:txBody>
      </p:sp>
    </p:spTree>
    <p:extLst>
      <p:ext uri="{BB962C8B-B14F-4D97-AF65-F5344CB8AC3E}">
        <p14:creationId xmlns:p14="http://schemas.microsoft.com/office/powerpoint/2010/main" val="42394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Polymorphism and Dynamic Binding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Polymorphism means having the ability to take several forms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Dynamic binding refers to the ability of object-oriented systems to defer the data typing of objects to run time</a:t>
            </a:r>
          </a:p>
        </p:txBody>
      </p:sp>
    </p:spTree>
    <p:extLst>
      <p:ext uri="{BB962C8B-B14F-4D97-AF65-F5344CB8AC3E}">
        <p14:creationId xmlns:p14="http://schemas.microsoft.com/office/powerpoint/2010/main" val="158812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 of Object Orientation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Inheritance allows developers to defi ne classes incrementally by reusing classes defi </a:t>
            </a:r>
            <a:r>
              <a:rPr lang="en-US" sz="2800" dirty="0" err="1"/>
              <a:t>ned</a:t>
            </a:r>
            <a:r>
              <a:rPr lang="en-US" sz="2800" dirty="0"/>
              <a:t> previously as the basis for new classes</a:t>
            </a:r>
          </a:p>
        </p:txBody>
      </p:sp>
    </p:spTree>
    <p:extLst>
      <p:ext uri="{BB962C8B-B14F-4D97-AF65-F5344CB8AC3E}">
        <p14:creationId xmlns:p14="http://schemas.microsoft.com/office/powerpoint/2010/main" val="420370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Structural Models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Object Identification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CRC Cards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Class Diagram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Creating Structural Model using CRC 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Object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pattern is simply a useful group of collaborating classes that provide a solution to a commonly occurring problem.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patterns provide a solution to commonly occurring problems, they are reusable.</a:t>
            </a:r>
          </a:p>
        </p:txBody>
      </p:sp>
    </p:spTree>
    <p:extLst>
      <p:ext uri="{BB962C8B-B14F-4D97-AF65-F5344CB8AC3E}">
        <p14:creationId xmlns:p14="http://schemas.microsoft.com/office/powerpoint/2010/main" val="3776724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CRC (Class–Responsibility–Collaboration) cards are used to document the responsibilities and collaborations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Responsibilities and Collaborations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Responsibilities of a class can be broken into two separate types: knowing and doing.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Knowing responsibilities are those things that an instance of a class must be capable of knowing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Doing responsibilities are those things that an instance of a class must be capable of doing.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Most use cases involve a set of several classes, not just one class. These classes form collaborations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634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Elements of a CRC Card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set of CRC cards contains all the information necessary to build a logical structural model of the problem under investigation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BF1B-E7D2-4DF2-ABD1-E93258FD2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4" y="2890255"/>
            <a:ext cx="4487770" cy="249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A81972-A907-4281-911B-F1191A62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273" y="2890255"/>
            <a:ext cx="4258101" cy="249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4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B32E06CA-2C82-4F31-91CA-01637039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2353253-6478-4FEC-857C-03780E7D2CF1}"/>
              </a:ext>
            </a:extLst>
          </p:cNvPr>
          <p:cNvSpPr/>
          <p:nvPr/>
        </p:nvSpPr>
        <p:spPr>
          <a:xfrm>
            <a:off x="3276600" y="2590800"/>
            <a:ext cx="17526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findBike</a:t>
            </a:r>
            <a:r>
              <a:rPr lang="en-US" sz="1200" dirty="0">
                <a:solidFill>
                  <a:schemeClr val="tx1"/>
                </a:solidFill>
              </a:rPr>
              <a:t>(bike#)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BA6567-E6F0-4832-AAC1-38F59F71CFE6}"/>
              </a:ext>
            </a:extLst>
          </p:cNvPr>
          <p:cNvCxnSpPr/>
          <p:nvPr/>
        </p:nvCxnSpPr>
        <p:spPr>
          <a:xfrm rot="5400000">
            <a:off x="3524250" y="3181350"/>
            <a:ext cx="762000" cy="495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3E049-149C-4426-A45B-E0B1B32D652C}"/>
              </a:ext>
            </a:extLst>
          </p:cNvPr>
          <p:cNvCxnSpPr/>
          <p:nvPr/>
        </p:nvCxnSpPr>
        <p:spPr>
          <a:xfrm rot="16200000" flipH="1">
            <a:off x="4210050" y="2990850"/>
            <a:ext cx="990600" cy="1104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41C644B5-B21A-46BF-A229-D77EE8159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A38F719-403F-4BDA-B5F7-079B75E2E784}"/>
              </a:ext>
            </a:extLst>
          </p:cNvPr>
          <p:cNvSpPr/>
          <p:nvPr/>
        </p:nvSpPr>
        <p:spPr>
          <a:xfrm>
            <a:off x="3276600" y="2590800"/>
            <a:ext cx="20574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getCharges</a:t>
            </a:r>
            <a:r>
              <a:rPr lang="en-US" sz="1200" dirty="0">
                <a:solidFill>
                  <a:schemeClr val="tx1"/>
                </a:solidFill>
              </a:rPr>
              <a:t>(no.dys)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C6F6B8-3C70-4B31-8BB4-7BB20CF8A874}"/>
              </a:ext>
            </a:extLst>
          </p:cNvPr>
          <p:cNvCxnSpPr/>
          <p:nvPr/>
        </p:nvCxnSpPr>
        <p:spPr>
          <a:xfrm rot="5400000">
            <a:off x="2800350" y="3067050"/>
            <a:ext cx="1524000" cy="1485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8415D-A295-43A9-9D52-ECA3BAAED7B2}"/>
              </a:ext>
            </a:extLst>
          </p:cNvPr>
          <p:cNvCxnSpPr/>
          <p:nvPr/>
        </p:nvCxnSpPr>
        <p:spPr>
          <a:xfrm rot="16200000" flipH="1">
            <a:off x="4019550" y="3333750"/>
            <a:ext cx="1447800" cy="876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498200AE-C057-4442-ACE3-DFE872E2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B5B195D-7E4E-4A13-9165-E1568315337C}"/>
              </a:ext>
            </a:extLst>
          </p:cNvPr>
          <p:cNvSpPr/>
          <p:nvPr/>
        </p:nvSpPr>
        <p:spPr>
          <a:xfrm>
            <a:off x="3276600" y="2590800"/>
            <a:ext cx="21336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recordDetails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custID,name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address,tel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F387CD-9242-4B6D-BC96-118E38152B67}"/>
              </a:ext>
            </a:extLst>
          </p:cNvPr>
          <p:cNvCxnSpPr/>
          <p:nvPr/>
        </p:nvCxnSpPr>
        <p:spPr>
          <a:xfrm rot="5400000">
            <a:off x="3238500" y="3771900"/>
            <a:ext cx="1828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BF4CB2-2F5C-4439-8981-D7BFB97E0C3D}"/>
              </a:ext>
            </a:extLst>
          </p:cNvPr>
          <p:cNvCxnSpPr/>
          <p:nvPr/>
        </p:nvCxnSpPr>
        <p:spPr>
          <a:xfrm rot="16200000" flipH="1">
            <a:off x="3886200" y="3505200"/>
            <a:ext cx="1905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D845BADE-5E44-45C8-8177-93DD985F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91D9E93-BDB0-4078-982E-1E4EA0942769}"/>
              </a:ext>
            </a:extLst>
          </p:cNvPr>
          <p:cNvSpPr/>
          <p:nvPr/>
        </p:nvSpPr>
        <p:spPr>
          <a:xfrm>
            <a:off x="2971800" y="2590800"/>
            <a:ext cx="20574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calcTotalPayment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95B22F-A1BB-4B81-8166-AECEE0C49556}"/>
              </a:ext>
            </a:extLst>
          </p:cNvPr>
          <p:cNvSpPr/>
          <p:nvPr/>
        </p:nvSpPr>
        <p:spPr>
          <a:xfrm>
            <a:off x="5181600" y="2667000"/>
            <a:ext cx="20574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issueReceipt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92AC8F-5E1F-49E2-9DDC-0E3EA871121B}"/>
              </a:ext>
            </a:extLst>
          </p:cNvPr>
          <p:cNvCxnSpPr/>
          <p:nvPr/>
        </p:nvCxnSpPr>
        <p:spPr>
          <a:xfrm rot="5400000">
            <a:off x="2609850" y="4019550"/>
            <a:ext cx="23622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7CC71D-4FC7-4046-AD1A-3602C6F69A9D}"/>
              </a:ext>
            </a:extLst>
          </p:cNvPr>
          <p:cNvCxnSpPr/>
          <p:nvPr/>
        </p:nvCxnSpPr>
        <p:spPr>
          <a:xfrm rot="16200000" flipH="1">
            <a:off x="5372100" y="4152900"/>
            <a:ext cx="2133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35E09D33-F3C3-4FB7-AA08-A5519703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192222-9F30-4E04-9F47-9D442B991867}"/>
              </a:ext>
            </a:extLst>
          </p:cNvPr>
          <p:cNvSpPr/>
          <p:nvPr/>
        </p:nvSpPr>
        <p:spPr>
          <a:xfrm>
            <a:off x="3276600" y="2590800"/>
            <a:ext cx="1600200" cy="4572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Hire(</a:t>
            </a:r>
            <a:r>
              <a:rPr lang="en-US" sz="1200" dirty="0" err="1">
                <a:solidFill>
                  <a:schemeClr val="tx1"/>
                </a:solidFill>
              </a:rPr>
              <a:t>startDate,no.Days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D8A88-05E9-4A78-A5DE-B4B181697C69}"/>
              </a:ext>
            </a:extLst>
          </p:cNvPr>
          <p:cNvCxnSpPr/>
          <p:nvPr/>
        </p:nvCxnSpPr>
        <p:spPr>
          <a:xfrm rot="5400000">
            <a:off x="3028950" y="3143250"/>
            <a:ext cx="1143000" cy="952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1C52CD4-6F8B-4165-849F-5C4C953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914400"/>
            <a:ext cx="563880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Operation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08A940D-3F30-46AF-AECF-8A7786C446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00200" y="1828800"/>
          <a:ext cx="5943600" cy="4495800"/>
        </p:xfrm>
        <a:graphic>
          <a:graphicData uri="http://schemas.openxmlformats.org/drawingml/2006/table">
            <a:tbl>
              <a:tblPr/>
              <a:tblGrid>
                <a:gridCol w="254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9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Bike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findBike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(bike#)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getCharges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no.Days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Bike()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0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recordDetails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custID,name,address,tel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customer()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Payment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calcTotalPayment()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issueReceipt()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Payment()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Calibri"/>
                          <a:cs typeface="Times New Roman"/>
                        </a:rPr>
                        <a:t>Hire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Hire(</a:t>
                      </a:r>
                      <a:r>
                        <a:rPr lang="en-US" sz="1600" dirty="0" err="1">
                          <a:latin typeface="Calibri"/>
                          <a:ea typeface="Calibri"/>
                          <a:cs typeface="Times New Roman"/>
                        </a:rPr>
                        <a:t>startDate,no.Days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6E260F4-A482-4456-9A16-3ACA53E8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0" y="228600"/>
            <a:ext cx="5638800" cy="6096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Completed Class Diagram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C0E2F7C4-5F99-420B-9B06-A8773380A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57" y="872836"/>
            <a:ext cx="7730243" cy="575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sv-SE" sz="2400" dirty="0"/>
              <a:t>Alan Dennis, Barbara Haley Wixom, David Tegarden (2015).</a:t>
            </a:r>
            <a:r>
              <a:rPr lang="en-US" sz="2400" dirty="0"/>
              <a:t> Systems Analysis and Design_ An Object-Oriented Approach with UML, 5</a:t>
            </a:r>
            <a:r>
              <a:rPr lang="en-US" sz="2400" baseline="30000" dirty="0"/>
              <a:t>th</a:t>
            </a:r>
            <a:r>
              <a:rPr lang="en-US" sz="2400" dirty="0"/>
              <a:t> ed.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978-1-118-80467-4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5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Elements of a 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stores and manages information in the system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classes refer to the people, places, and things about which the system will capture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Attributes are properties of the class about which we want to capture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Operations are actions or functions that a class can perform</a:t>
            </a:r>
          </a:p>
        </p:txBody>
      </p:sp>
    </p:spTree>
    <p:extLst>
      <p:ext uri="{BB962C8B-B14F-4D97-AF65-F5344CB8AC3E}">
        <p14:creationId xmlns:p14="http://schemas.microsoft.com/office/powerpoint/2010/main" val="933232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D4447-4B4E-4E1F-BEB8-F3DD0580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82" y="1387833"/>
            <a:ext cx="8629039" cy="42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656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64ABA-8AAD-467C-8705-3E5AD446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7" y="1528762"/>
            <a:ext cx="8682363" cy="43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15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4878-2F03-4422-A89E-22E5AB47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7" y="1828800"/>
            <a:ext cx="863265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4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 the relationships, or associations, that classes have with one another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class can have a relationship to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Relationships have multiplicity, which documents how an instance of an object can be associated with other instances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F5BB5-5E3E-4B54-9E96-A098025B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617878"/>
            <a:ext cx="79057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55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706881-758D-4750-BAE1-BF08DFBA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463386"/>
            <a:ext cx="79724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1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Class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780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 and 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generalization association shows that one class (subclass) inherits from another class (superclass), meaning that the properties and operations of the superclass are also valid for objects of the subclass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examples of generalization are: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Cardinal is a-kind-of Bird, which is a-kind-of Animal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Truck is a-kind-of Land Vehicle, which is a-kind-of Vehicle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3453E-80D8-40B9-B46E-A9382B5A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3954988"/>
            <a:ext cx="6927273" cy="28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6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6388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Structural Model using CRC 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371600"/>
            <a:ext cx="7772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CRC 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CRC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to determine if additional candidate objects, attributes, operations, and relationships are missing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Role Play the CRC Cards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This step allows you to identify other objects, attributes, operations, or relationships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Class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Incorporate Patterns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incorporate useful patterns into the evolving structural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Review the Model</a:t>
            </a:r>
          </a:p>
        </p:txBody>
      </p:sp>
    </p:spTree>
    <p:extLst>
      <p:ext uri="{BB962C8B-B14F-4D97-AF65-F5344CB8AC3E}">
        <p14:creationId xmlns:p14="http://schemas.microsoft.com/office/powerpoint/2010/main" val="3006109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7526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Alan Dennis, Barbara Haley Wixom, David </a:t>
            </a:r>
            <a:r>
              <a:rPr lang="en-US" dirty="0" err="1"/>
              <a:t>Tegarden</a:t>
            </a:r>
            <a:r>
              <a:rPr lang="en-US" dirty="0"/>
              <a:t> (2015). Systems Analysis and Design_ An Object-Oriented Approach with UML, 5th ed.</a:t>
            </a:r>
            <a:br>
              <a:rPr lang="en-US" dirty="0"/>
            </a:br>
            <a:r>
              <a:rPr lang="en-US" dirty="0"/>
              <a:t>ISBN: 978-1-118-80467-4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LO3: To analyze the requirement of a system</a:t>
            </a:r>
          </a:p>
          <a:p>
            <a:pPr>
              <a:buFontTx/>
              <a:buNone/>
            </a:pPr>
            <a:r>
              <a:rPr lang="en-US" altLang="en-US" dirty="0"/>
              <a:t>LO4: To solve a system by using class diagram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structural, or conceptual, model describes the structure of the objects that support the business processes in an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During analysis, analysts create business process and functional models to represent how the business system will behave.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 the same time, analysts need to understand the information that is used and created by the business system (e.g., customer  information, order information)</a:t>
            </a: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Structural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Structural models represent the things, ideas, or concepts contained in the domain of the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They also allow the representation of the relationships among the things, ideas, or concepts.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By creating a structural model of the problem domain, the analyst creates the vocabulary necessary for the analyst and users to communicate effectively</a:t>
            </a:r>
          </a:p>
        </p:txBody>
      </p:sp>
    </p:spTree>
    <p:extLst>
      <p:ext uri="{BB962C8B-B14F-4D97-AF65-F5344CB8AC3E}">
        <p14:creationId xmlns:p14="http://schemas.microsoft.com/office/powerpoint/2010/main" val="205607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Classes, Attributes, and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448586"/>
            <a:ext cx="7772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general template used to create specific instances, or objects, in the problem domain.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All objects of a given class are identical in structure and behavior but contain different data in their attributes.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two types of 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Concrete and abstract.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analysts describes the application domain classes, they are referring to concrete classes; that is, concrete classes are used to create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Abstract classes do not actually exist in the real world; they are simply useful abstractions.</a:t>
            </a:r>
          </a:p>
        </p:txBody>
      </p:sp>
    </p:spTree>
    <p:extLst>
      <p:ext uri="{BB962C8B-B14F-4D97-AF65-F5344CB8AC3E}">
        <p14:creationId xmlns:p14="http://schemas.microsoft.com/office/powerpoint/2010/main" val="42694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Classes, Attributes, and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Represents a piece of information that is relevant to the description of the class within the application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Operation or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Behavior of an analysis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Later the operations are converted to methods</a:t>
            </a:r>
          </a:p>
        </p:txBody>
      </p:sp>
    </p:spTree>
    <p:extLst>
      <p:ext uri="{BB962C8B-B14F-4D97-AF65-F5344CB8AC3E}">
        <p14:creationId xmlns:p14="http://schemas.microsoft.com/office/powerpoint/2010/main" val="250410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105400" cy="792088"/>
          </a:xfrm>
        </p:spPr>
        <p:txBody>
          <a:bodyPr>
            <a:normAutofit/>
          </a:bodyPr>
          <a:lstStyle/>
          <a:p>
            <a:r>
              <a:rPr lang="en-US" dirty="0"/>
              <a:t>Relationships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295382" y="6096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Dennis et al.,(2015). Systems Analysis and Design An Object-Oriented Approach with UML, 5th ed. ISBN: 978-1-118-80467-4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2550C-B7FC-43A9-B86E-015423A2F496}"/>
              </a:ext>
            </a:extLst>
          </p:cNvPr>
          <p:cNvSpPr txBox="1"/>
          <p:nvPr/>
        </p:nvSpPr>
        <p:spPr>
          <a:xfrm>
            <a:off x="1066800" y="160020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Types of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Association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Aggregation &amp; Composition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Generalization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Dependency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20814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40A85B147B94A8BEF36E500F237CA" ma:contentTypeVersion="2" ma:contentTypeDescription="Create a new document." ma:contentTypeScope="" ma:versionID="73c28917da3d08cd67f743de74e9e0ee">
  <xsd:schema xmlns:xsd="http://www.w3.org/2001/XMLSchema" xmlns:xs="http://www.w3.org/2001/XMLSchema" xmlns:p="http://schemas.microsoft.com/office/2006/metadata/properties" xmlns:ns2="b506bcd2-e397-42c5-ace7-c21b2830179f" targetNamespace="http://schemas.microsoft.com/office/2006/metadata/properties" ma:root="true" ma:fieldsID="4ff9e3a0e271bd291be0e0a525df0af4" ns2:_="">
    <xsd:import namespace="b506bcd2-e397-42c5-ace7-c21b28301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6bcd2-e397-42c5-ace7-c21b28301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A355F5-4B2A-4B50-96F0-E45EBBF06C81}"/>
</file>

<file path=customXml/itemProps2.xml><?xml version="1.0" encoding="utf-8"?>
<ds:datastoreItem xmlns:ds="http://schemas.openxmlformats.org/officeDocument/2006/customXml" ds:itemID="{DF6EF790-0AE8-4437-B2CA-D5A4455A80B9}"/>
</file>

<file path=customXml/itemProps3.xml><?xml version="1.0" encoding="utf-8"?>
<ds:datastoreItem xmlns:ds="http://schemas.openxmlformats.org/officeDocument/2006/customXml" ds:itemID="{FC04BEB9-8865-4E36-8587-3C4C70FEB8AD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1666</TotalTime>
  <Words>1974</Words>
  <Application>Microsoft Office PowerPoint</Application>
  <PresentationFormat>On-screen Show (4:3)</PresentationFormat>
  <Paragraphs>192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Open Sans</vt:lpstr>
      <vt:lpstr>Template PPT 2015</vt:lpstr>
      <vt:lpstr>Structural Modeling and Class Design  Session  19</vt:lpstr>
      <vt:lpstr>Sub Topics</vt:lpstr>
      <vt:lpstr> These slides have been adapted from:  Alan Dennis, Barbara Haley Wixom, David Tegarden (2015). Systems Analysis and Design_ An Object-Oriented Approach with UML, 5th ed. ISBN: 978-1-118-80467-4   Chapter 5 </vt:lpstr>
      <vt:lpstr>PowerPoint Presentation</vt:lpstr>
      <vt:lpstr>Introduction</vt:lpstr>
      <vt:lpstr>Structural Models</vt:lpstr>
      <vt:lpstr>Classes, Attributes, and Operations</vt:lpstr>
      <vt:lpstr>Classes, Attributes, and Operations</vt:lpstr>
      <vt:lpstr>Relationships</vt:lpstr>
      <vt:lpstr>Relationships</vt:lpstr>
      <vt:lpstr>Relationships</vt:lpstr>
      <vt:lpstr>Relationships</vt:lpstr>
      <vt:lpstr>Relationships</vt:lpstr>
      <vt:lpstr>Relationships</vt:lpstr>
      <vt:lpstr>Object Identification</vt:lpstr>
      <vt:lpstr>Characteristic of Object Orientation</vt:lpstr>
      <vt:lpstr>Characteristic of Object Orientation</vt:lpstr>
      <vt:lpstr>Characteristic of Object Orientation</vt:lpstr>
      <vt:lpstr>Characteristic of Object Orientation</vt:lpstr>
      <vt:lpstr>Object Identification</vt:lpstr>
      <vt:lpstr>CRC Cards</vt:lpstr>
      <vt:lpstr>CRC Cards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</vt:lpstr>
      <vt:lpstr>Completed 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Creating Structural Model using CRC Cards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Budi Yulianto, S.Kom., M.M.,CBA.</cp:lastModifiedBy>
  <cp:revision>172</cp:revision>
  <dcterms:created xsi:type="dcterms:W3CDTF">2015-05-04T03:33:03Z</dcterms:created>
  <dcterms:modified xsi:type="dcterms:W3CDTF">2021-12-14T13:50:59Z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0x01010087540A85B147B94A8BEF36E500F237CA</vt:lpwstr>
  </property>
</Properties>
</file>