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3" r:id="rId7"/>
    <p:sldId id="257" r:id="rId8"/>
    <p:sldId id="274" r:id="rId9"/>
    <p:sldId id="311" r:id="rId10"/>
    <p:sldId id="316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319" r:id="rId26"/>
    <p:sldId id="320" r:id="rId27"/>
    <p:sldId id="321" r:id="rId28"/>
    <p:sldId id="322" r:id="rId29"/>
    <p:sldId id="323" r:id="rId30"/>
    <p:sldId id="324" r:id="rId31"/>
    <p:sldId id="326" r:id="rId32"/>
    <p:sldId id="327" r:id="rId33"/>
    <p:sldId id="328" r:id="rId34"/>
    <p:sldId id="262" r:id="rId3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311"/>
            <p14:sldId id="316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319"/>
            <p14:sldId id="320"/>
            <p14:sldId id="321"/>
            <p14:sldId id="322"/>
            <p14:sldId id="323"/>
            <p14:sldId id="324"/>
            <p14:sldId id="326"/>
            <p14:sldId id="327"/>
            <p14:sldId id="32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FC37C-AB8D-4EF2-8DB2-8FC5D793679E}" v="1" dt="2021-10-13T13:31:01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" userId="S::steven092@binus.ac.id::c4159ffb-505b-4016-b83f-d15a94bd0b3c" providerId="AD" clId="Web-{F24FC37C-AB8D-4EF2-8DB2-8FC5D793679E}"/>
    <pc:docChg chg="delSld modSection">
      <pc:chgData name="STEVEN" userId="S::steven092@binus.ac.id::c4159ffb-505b-4016-b83f-d15a94bd0b3c" providerId="AD" clId="Web-{F24FC37C-AB8D-4EF2-8DB2-8FC5D793679E}" dt="2021-10-13T13:31:01.865" v="0"/>
      <pc:docMkLst>
        <pc:docMk/>
      </pc:docMkLst>
      <pc:sldChg chg="del">
        <pc:chgData name="STEVEN" userId="S::steven092@binus.ac.id::c4159ffb-505b-4016-b83f-d15a94bd0b3c" providerId="AD" clId="Web-{F24FC37C-AB8D-4EF2-8DB2-8FC5D793679E}" dt="2021-10-13T13:31:01.865" v="0"/>
        <pc:sldMkLst>
          <pc:docMk/>
          <pc:sldMk cId="0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13/10/2021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Modules</a:t>
            </a:r>
            <a:br>
              <a:rPr lang="id-ID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3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76141-EFB5-4B64-A81D-A0C35AB21375}"/>
              </a:ext>
            </a:extLst>
          </p:cNvPr>
          <p:cNvSpPr>
            <a:spLocks noGrp="1"/>
          </p:cNvSpPr>
          <p:nvPr/>
        </p:nvSpPr>
        <p:spPr>
          <a:xfrm>
            <a:off x="1465839" y="1512094"/>
            <a:ext cx="76850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code for a module is known as a module definition.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	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Module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showMessage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	            Display “Hello world.”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           End Module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To execute the module, you write a statement that calls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            Call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showMessage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613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5187C-2BF5-49B4-A799-90AD5008F655}"/>
              </a:ext>
            </a:extLst>
          </p:cNvPr>
          <p:cNvSpPr>
            <a:spLocks noGrp="1"/>
          </p:cNvSpPr>
          <p:nvPr/>
        </p:nvSpPr>
        <p:spPr>
          <a:xfrm>
            <a:off x="1219200" y="1787236"/>
            <a:ext cx="72390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dirty="0"/>
              <a:t>A module’s name should be descriptive enough so that anyone reading the code can guess what the module does.</a:t>
            </a:r>
          </a:p>
          <a:p>
            <a:pPr eaLnBrk="1" hangingPunct="1"/>
            <a:r>
              <a:rPr dirty="0"/>
              <a:t>No spaces in a module name.</a:t>
            </a:r>
          </a:p>
          <a:p>
            <a:pPr eaLnBrk="1" hangingPunct="1"/>
            <a:r>
              <a:rPr dirty="0"/>
              <a:t>No punctuation.</a:t>
            </a:r>
          </a:p>
          <a:p>
            <a:pPr eaLnBrk="1" hangingPunct="1"/>
            <a:r>
              <a:rPr dirty="0"/>
              <a:t>Cannot begin with a number.</a:t>
            </a:r>
          </a:p>
        </p:txBody>
      </p:sp>
    </p:spTree>
    <p:extLst>
      <p:ext uri="{BB962C8B-B14F-4D97-AF65-F5344CB8AC3E}">
        <p14:creationId xmlns:p14="http://schemas.microsoft.com/office/powerpoint/2010/main" val="301468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79501-833E-4214-A3DD-33067AC369D1}"/>
              </a:ext>
            </a:extLst>
          </p:cNvPr>
          <p:cNvSpPr txBox="1"/>
          <p:nvPr/>
        </p:nvSpPr>
        <p:spPr>
          <a:xfrm>
            <a:off x="1219200" y="1430032"/>
            <a:ext cx="7391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Definition contains two parts</a:t>
            </a:r>
          </a:p>
          <a:p>
            <a:pPr lvl="1" eaLnBrk="1" hangingPunct="1"/>
            <a:r>
              <a:rPr lang="en-US" sz="2800" dirty="0"/>
              <a:t>A header</a:t>
            </a:r>
          </a:p>
          <a:p>
            <a:pPr lvl="2" eaLnBrk="1" hangingPunct="1"/>
            <a:r>
              <a:rPr lang="en-US" sz="2800" dirty="0"/>
              <a:t>The starting point of the module</a:t>
            </a:r>
          </a:p>
          <a:p>
            <a:pPr lvl="1" eaLnBrk="1" hangingPunct="1"/>
            <a:r>
              <a:rPr lang="en-US" sz="2800" dirty="0"/>
              <a:t>A body</a:t>
            </a:r>
          </a:p>
          <a:p>
            <a:pPr lvl="2" eaLnBrk="1" hangingPunct="1"/>
            <a:r>
              <a:rPr lang="en-US" sz="2800" dirty="0"/>
              <a:t>The statements within a module</a:t>
            </a:r>
          </a:p>
          <a:p>
            <a:pPr lvl="4" eaLnBrk="1" hangingPunct="1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Module name( )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Statement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Statement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Etc.</a:t>
            </a:r>
          </a:p>
          <a:p>
            <a:pPr lvl="3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End Module</a:t>
            </a:r>
          </a:p>
        </p:txBody>
      </p:sp>
    </p:spTree>
    <p:extLst>
      <p:ext uri="{BB962C8B-B14F-4D97-AF65-F5344CB8AC3E}">
        <p14:creationId xmlns:p14="http://schemas.microsoft.com/office/powerpoint/2010/main" val="425485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87F76-5725-4696-92F8-964040ED0950}"/>
              </a:ext>
            </a:extLst>
          </p:cNvPr>
          <p:cNvSpPr txBox="1"/>
          <p:nvPr/>
        </p:nvSpPr>
        <p:spPr>
          <a:xfrm>
            <a:off x="1066800" y="1752600"/>
            <a:ext cx="784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call must be made to the module in order for the statements in the body to execute.</a:t>
            </a:r>
          </a:p>
        </p:txBody>
      </p:sp>
      <p:pic>
        <p:nvPicPr>
          <p:cNvPr id="8" name="Picture 7" descr="fig03_02">
            <a:extLst>
              <a:ext uri="{FF2B5EF4-FFF2-40B4-BE49-F238E27FC236}">
                <a16:creationId xmlns:a16="http://schemas.microsoft.com/office/drawing/2014/main" id="{782602F8-1602-482D-B4F5-475AA9E8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1165"/>
            <a:ext cx="6705600" cy="2783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066C7-21E8-4C8A-9FE7-BCE3BC16AB49}"/>
              </a:ext>
            </a:extLst>
          </p:cNvPr>
          <p:cNvSpPr txBox="1"/>
          <p:nvPr/>
        </p:nvSpPr>
        <p:spPr>
          <a:xfrm>
            <a:off x="1066800" y="303359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The</a:t>
            </a:r>
            <a:r>
              <a:rPr lang="en-US" sz="2400" baseline="0" dirty="0">
                <a:latin typeface="Times New Roman" panose="02020603050405020304" pitchFamily="18" charset="0"/>
              </a:rPr>
              <a:t> </a:t>
            </a:r>
            <a:r>
              <a:rPr lang="en-US" sz="2400" baseline="0" dirty="0">
                <a:latin typeface="Courier" pitchFamily="49" charset="0"/>
              </a:rPr>
              <a:t>main</a:t>
            </a:r>
            <a:r>
              <a:rPr lang="en-US" sz="2400" baseline="0" dirty="0">
                <a:latin typeface="Times New Roman" panose="02020603050405020304" pitchFamily="18" charset="0"/>
              </a:rPr>
              <a:t> </a:t>
            </a:r>
            <a:r>
              <a:rPr lang="en-US" sz="2400" baseline="0" dirty="0">
                <a:latin typeface="Arial" panose="020B0604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0551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EB11D-FF98-4871-81BA-98524529F22D}"/>
              </a:ext>
            </a:extLst>
          </p:cNvPr>
          <p:cNvSpPr txBox="1"/>
          <p:nvPr/>
        </p:nvSpPr>
        <p:spPr>
          <a:xfrm>
            <a:off x="1143000" y="1524000"/>
            <a:ext cx="7162800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top-down design is used to break down an algorithm into modules by the following steps: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overall task is broken down into a series of subtasks.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Each of the subtasks is repeatedly examined to determine if it can be further broken down.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Each subtask is coded.</a:t>
            </a:r>
          </a:p>
        </p:txBody>
      </p:sp>
    </p:spTree>
    <p:extLst>
      <p:ext uri="{BB962C8B-B14F-4D97-AF65-F5344CB8AC3E}">
        <p14:creationId xmlns:p14="http://schemas.microsoft.com/office/powerpoint/2010/main" val="1205764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D04DF-A309-4027-AE8C-27C4362DA5F0}"/>
              </a:ext>
            </a:extLst>
          </p:cNvPr>
          <p:cNvSpPr>
            <a:spLocks noGrp="1"/>
          </p:cNvSpPr>
          <p:nvPr/>
        </p:nvSpPr>
        <p:spPr>
          <a:xfrm>
            <a:off x="990600" y="1600200"/>
            <a:ext cx="7772400" cy="1828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hierarchy chart gives a visual representation of the relationship between modules.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details of the program are excluded.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D842B-8321-44FE-9567-CEA843F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3952823"/>
            <a:ext cx="7529945" cy="22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DC42A-5E57-414D-AEDE-EE600A6E8508}"/>
              </a:ext>
            </a:extLst>
          </p:cNvPr>
          <p:cNvSpPr txBox="1"/>
          <p:nvPr/>
        </p:nvSpPr>
        <p:spPr>
          <a:xfrm>
            <a:off x="1295400" y="342899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A hierarchy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963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E790D-A84C-4253-B6D5-007BCB1F7B4D}"/>
              </a:ext>
            </a:extLst>
          </p:cNvPr>
          <p:cNvSpPr>
            <a:spLocks noGrp="1"/>
          </p:cNvSpPr>
          <p:nvPr/>
        </p:nvSpPr>
        <p:spPr>
          <a:xfrm>
            <a:off x="1219200" y="1622171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local variable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is declared inside a module and cannot be accessed by statements that are outside the module.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Scope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describes the part of the program in which a variable can be accessed.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Variables with the same scope must have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1660717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BEFB-A700-4851-94AB-AE030F06BF75}"/>
              </a:ext>
            </a:extLst>
          </p:cNvPr>
          <p:cNvSpPr txBox="1"/>
          <p:nvPr/>
        </p:nvSpPr>
        <p:spPr>
          <a:xfrm>
            <a:off x="1524000" y="1549831"/>
            <a:ext cx="7391400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Sometimes, one or more pieces of data need to be sent to a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argument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 any piece of data that is passed into a module when the module is called.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parameter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 a variable that receives an argument that is passed into a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argument and the receiving parameter variable must be of the same data type.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Multiple arguments can be passed sequentially into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parameter list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57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0FC3F-4310-45C3-A95A-4382A1206C32}"/>
              </a:ext>
            </a:extLst>
          </p:cNvPr>
          <p:cNvSpPr>
            <a:spLocks noGrp="1"/>
          </p:cNvSpPr>
          <p:nvPr/>
        </p:nvSpPr>
        <p:spPr>
          <a:xfrm>
            <a:off x="1371600" y="1828800"/>
            <a:ext cx="8294688" cy="121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400" dirty="0">
                <a:latin typeface="Arial" panose="020B0604020202020204" pitchFamily="34" charset="0"/>
              </a:rPr>
              <a:t>Two arguments passed into two parameters</a:t>
            </a:r>
          </a:p>
        </p:txBody>
      </p:sp>
      <p:pic>
        <p:nvPicPr>
          <p:cNvPr id="8" name="Picture 7" descr="fig03_14">
            <a:extLst>
              <a:ext uri="{FF2B5EF4-FFF2-40B4-BE49-F238E27FC236}">
                <a16:creationId xmlns:a16="http://schemas.microsoft.com/office/drawing/2014/main" id="{ACE7F4E1-C58E-49B3-BD93-C60774CE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6629400" cy="37449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66469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3D5A7-4711-402B-8588-334B8774BFDD}"/>
              </a:ext>
            </a:extLst>
          </p:cNvPr>
          <p:cNvSpPr>
            <a:spLocks noGrp="1"/>
          </p:cNvSpPr>
          <p:nvPr/>
        </p:nvSpPr>
        <p:spPr>
          <a:xfrm>
            <a:off x="990600" y="1447800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Value vs. Pass by Reference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Value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means that only a copy of the argument’s value is passed into the module.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One-directional communication: Calling module can only communicate with the called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Reference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means that the argument is passed into a reference variable.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Two-way communication: Calling module can communicate with called module; and called module can modify the value of the argument.</a:t>
            </a:r>
          </a:p>
        </p:txBody>
      </p:sp>
    </p:spTree>
    <p:extLst>
      <p:ext uri="{BB962C8B-B14F-4D97-AF65-F5344CB8AC3E}">
        <p14:creationId xmlns:p14="http://schemas.microsoft.com/office/powerpoint/2010/main" val="268118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Modules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Defining and calling a module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Local Variables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Passing arguments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Global Variables and Global </a:t>
            </a:r>
            <a:r>
              <a:rPr lang="en-US" dirty="0" err="1">
                <a:solidFill>
                  <a:schemeClr val="bg1"/>
                </a:solidFill>
              </a:rPr>
              <a:t>constan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Variables &amp; Global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6D953-2C36-4F71-BDF3-C95143B758C1}"/>
              </a:ext>
            </a:extLst>
          </p:cNvPr>
          <p:cNvSpPr>
            <a:spLocks noGrp="1"/>
          </p:cNvSpPr>
          <p:nvPr/>
        </p:nvSpPr>
        <p:spPr>
          <a:xfrm>
            <a:off x="990600" y="1649880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dirty="0"/>
              <a:t>A </a:t>
            </a:r>
            <a:r>
              <a:rPr b="1" dirty="0"/>
              <a:t>global variable </a:t>
            </a:r>
            <a:r>
              <a:rPr dirty="0"/>
              <a:t>is accessible to all modules.</a:t>
            </a:r>
          </a:p>
          <a:p>
            <a:pPr eaLnBrk="1" hangingPunct="1"/>
            <a:r>
              <a:rPr dirty="0"/>
              <a:t>Should be avoided because:</a:t>
            </a:r>
          </a:p>
          <a:p>
            <a:pPr lvl="1" eaLnBrk="1" hangingPunct="1"/>
            <a:r>
              <a:rPr dirty="0"/>
              <a:t>They make debugging difficult</a:t>
            </a:r>
          </a:p>
          <a:p>
            <a:pPr lvl="1" eaLnBrk="1" hangingPunct="1"/>
            <a:r>
              <a:rPr dirty="0"/>
              <a:t>Making the module dependent on global variables makes it hard to reuse module in other programs</a:t>
            </a:r>
          </a:p>
          <a:p>
            <a:pPr lvl="1" eaLnBrk="1" hangingPunct="1"/>
            <a:r>
              <a:rPr dirty="0"/>
              <a:t>They make a program hard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414868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Variables &amp; Global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F4A96-BEC4-473B-A3B1-54E2FD1142F0}"/>
              </a:ext>
            </a:extLst>
          </p:cNvPr>
          <p:cNvSpPr>
            <a:spLocks noGrp="1"/>
          </p:cNvSpPr>
          <p:nvPr/>
        </p:nvSpPr>
        <p:spPr>
          <a:xfrm>
            <a:off x="1295400" y="1981200"/>
            <a:ext cx="71628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sz="2800" dirty="0"/>
              <a:t>A </a:t>
            </a:r>
            <a:r>
              <a:rPr sz="2800" b="1" dirty="0"/>
              <a:t>global constant </a:t>
            </a:r>
            <a:r>
              <a:rPr sz="2800" dirty="0"/>
              <a:t>is a named constant that is available to every module in the program.  </a:t>
            </a:r>
          </a:p>
          <a:p>
            <a:pPr eaLnBrk="1" hangingPunct="1"/>
            <a:r>
              <a:rPr sz="2800" dirty="0"/>
              <a:t>Since a program cannot modify the value of a constant, these are safer than global variables.</a:t>
            </a:r>
          </a:p>
        </p:txBody>
      </p:sp>
    </p:spTree>
    <p:extLst>
      <p:ext uri="{BB962C8B-B14F-4D97-AF65-F5344CB8AC3E}">
        <p14:creationId xmlns:p14="http://schemas.microsoft.com/office/powerpoint/2010/main" val="72275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03134CB-307C-4C85-988D-99BB853B6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711B636-EA14-458A-8C1E-01DA3172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4625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The Domestic Gas Supply Company records its customers’ gas usage figures on a customer usage file. Each record on the file contains the customer’s number, name, address, and gas usage expressed in cubic metres. Design a solution algorithm that will </a:t>
            </a:r>
            <a:r>
              <a:rPr lang="en-US" altLang="en-US" u="sng">
                <a:solidFill>
                  <a:srgbClr val="0081BD"/>
                </a:solidFill>
                <a:latin typeface="Open Sans" panose="020B0606030504020204" pitchFamily="34" charset="0"/>
              </a:rPr>
              <a:t>read</a:t>
            </a: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 the customer usage file, </a:t>
            </a:r>
            <a:r>
              <a:rPr lang="en-US" altLang="en-US" u="sng">
                <a:solidFill>
                  <a:srgbClr val="0081BD"/>
                </a:solidFill>
                <a:latin typeface="Open Sans" panose="020B0606030504020204" pitchFamily="34" charset="0"/>
              </a:rPr>
              <a:t>calculate</a:t>
            </a: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 the amount owing for gas usage for each customer, and then </a:t>
            </a:r>
            <a:r>
              <a:rPr lang="en-US" altLang="en-US" u="sng">
                <a:solidFill>
                  <a:srgbClr val="0081BD"/>
                </a:solidFill>
                <a:latin typeface="Open Sans" panose="020B0606030504020204" pitchFamily="34" charset="0"/>
              </a:rPr>
              <a:t>print</a:t>
            </a: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 a report listing each customer’s number, name, address, gas usage and the amount owing </a:t>
            </a:r>
          </a:p>
          <a:p>
            <a:pPr eaLnBrk="1" hangingPunct="1"/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The company bills its customers according to the following rate : if the customer’s usage is 60 cubic metres or less, a rate of $2.00 per cubic metre is applied; if the customer’s usage is more than 60 cubic metres, than a rate of $1.75 per cubic metre is applied for the first 60 cubic metres and $1.50 per cubic metre for the remaining usage </a:t>
            </a:r>
          </a:p>
          <a:p>
            <a:pPr eaLnBrk="1" hangingPunct="1"/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At the end of the report, print the total number of customers and the total amount  owing to the company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8FBA74C-15AB-4CD8-B215-956B1BAB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EC7C1C-2483-4E9F-BCB4-CDE591D2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7739063" cy="5067300"/>
          </a:xfrm>
        </p:spPr>
        <p:txBody>
          <a:bodyPr/>
          <a:lstStyle/>
          <a:p>
            <a:pPr marL="514350" indent="-514350" eaLnBrk="1" hangingPunct="1">
              <a:buFontTx/>
              <a:buAutoNum type="alphaUcPeriod"/>
              <a:defRPr/>
            </a:pPr>
            <a:r>
              <a:rPr lang="en-US" sz="1600" dirty="0">
                <a:solidFill>
                  <a:srgbClr val="000000"/>
                </a:solidFill>
              </a:rPr>
              <a:t>Define the problem</a:t>
            </a: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514350" indent="-514350" eaLnBrk="1" hangingPunct="1">
              <a:buFontTx/>
              <a:buAutoNum type="alphaUcPeriod"/>
              <a:defRPr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0000"/>
                </a:solidFill>
              </a:rPr>
              <a:t>B.     Group the activities into modules 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</a:rPr>
              <a:t>Four modules will be used in the solution algorithm: </a:t>
            </a:r>
          </a:p>
          <a:p>
            <a:pPr marL="514350" indent="-514350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A module to perform some initial processing before loop</a:t>
            </a:r>
          </a:p>
          <a:p>
            <a:pPr marL="514350" indent="-514350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A module to calculate the amount owing for each customer</a:t>
            </a:r>
          </a:p>
          <a:p>
            <a:pPr marL="514350" indent="-514350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A module to print the customer details </a:t>
            </a:r>
          </a:p>
          <a:p>
            <a:pPr marL="514350" indent="-514350" eaLnBrk="1" hangingPunct="1">
              <a:defRPr/>
            </a:pPr>
            <a:r>
              <a:rPr lang="en-US" sz="1600" dirty="0">
                <a:solidFill>
                  <a:srgbClr val="000000"/>
                </a:solidFill>
              </a:rPr>
              <a:t>A module to print the totals after exiting the loop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9107D2-35E8-451D-B32D-AA04D13F0024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798638"/>
          <a:ext cx="7315200" cy="29259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69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2">
                <a:tc>
                  <a:txBody>
                    <a:bodyPr/>
                    <a:lstStyle/>
                    <a:p>
                      <a:r>
                        <a:rPr lang="en-US" sz="1800" dirty="0"/>
                        <a:t>Input </a:t>
                      </a:r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Process </a:t>
                      </a:r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 </a:t>
                      </a:r>
                    </a:p>
                  </a:txBody>
                  <a:tcPr marT="45685" marB="456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90">
                <a:tc>
                  <a:txBody>
                    <a:bodyPr/>
                    <a:lstStyle/>
                    <a:p>
                      <a:r>
                        <a:rPr lang="en-US" sz="1800" dirty="0"/>
                        <a:t> customer usage records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customer_number</a:t>
                      </a:r>
                      <a:endParaRPr lang="en-US" sz="180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name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address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gas_usage</a:t>
                      </a:r>
                      <a:endParaRPr lang="en-US" sz="180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Print heading </a:t>
                      </a:r>
                    </a:p>
                    <a:p>
                      <a:r>
                        <a:rPr lang="en-US" sz="1800" dirty="0"/>
                        <a:t>Read usage records</a:t>
                      </a:r>
                    </a:p>
                    <a:p>
                      <a:r>
                        <a:rPr lang="en-US" sz="1800" dirty="0"/>
                        <a:t>Calculate</a:t>
                      </a:r>
                      <a:r>
                        <a:rPr lang="en-US" sz="1800" baseline="0" dirty="0"/>
                        <a:t> amount owing </a:t>
                      </a:r>
                    </a:p>
                    <a:p>
                      <a:r>
                        <a:rPr lang="en-US" sz="1800" baseline="0" dirty="0"/>
                        <a:t>Print customer details </a:t>
                      </a:r>
                    </a:p>
                    <a:p>
                      <a:r>
                        <a:rPr lang="en-US" sz="1800" baseline="0" dirty="0"/>
                        <a:t>Compute total customers </a:t>
                      </a:r>
                    </a:p>
                    <a:p>
                      <a:r>
                        <a:rPr lang="en-US" sz="1800" baseline="0" dirty="0"/>
                        <a:t>Compute total amount owing</a:t>
                      </a:r>
                    </a:p>
                    <a:p>
                      <a:r>
                        <a:rPr lang="en-US" sz="1800" baseline="0" dirty="0"/>
                        <a:t>Print totals </a:t>
                      </a:r>
                      <a:endParaRPr lang="en-US" sz="1800" dirty="0"/>
                    </a:p>
                  </a:txBody>
                  <a:tcPr marT="45685" marB="4568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Heading line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r>
                        <a:rPr lang="en-US" sz="1800" baseline="0" dirty="0"/>
                        <a:t>Customer details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customer_number</a:t>
                      </a:r>
                      <a:endParaRPr lang="en-US" sz="1800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name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address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gas_usage</a:t>
                      </a:r>
                      <a:endParaRPr lang="en-US" sz="1800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amount_owing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aseline="0" dirty="0" err="1"/>
                        <a:t>total_customers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baseline="0" dirty="0" err="1"/>
                        <a:t>total_amount_owing</a:t>
                      </a:r>
                      <a:endParaRPr lang="en-US" sz="1800" dirty="0"/>
                    </a:p>
                  </a:txBody>
                  <a:tcPr marT="45685" marB="4568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C6E4B41-0A9C-4489-9580-4FF0F01A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29B34BDE-ABAF-442F-9981-D229D938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696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Open Sans" panose="020B0606030504020204" pitchFamily="34" charset="0"/>
              </a:rPr>
              <a:t>C. Construct a hierarchy chart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6BBEFEA2-16A4-4982-8152-8ED045437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9BA2E7D-ABE6-4E85-AC0F-40CD1B1D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06B60EA5-0073-494C-AD9D-EF85B317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0188"/>
            <a:ext cx="7848600" cy="4900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D. Establish the logic of the mainline of the algorithm, using pseudocode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MODULE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Bill_gas_customers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Perform_initial_processing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		READ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customer_record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		WHILE more records 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	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	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Print_customer_details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			READ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customer_record</a:t>
            </a:r>
            <a:endParaRPr lang="en-US" altLang="en-US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ENDWHILE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	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Print_gas_totals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BF737B2-7AF1-4DE3-B20A-AA898C1A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7C4D5877-D2B9-4573-97AC-1317AEF4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00188"/>
            <a:ext cx="7848600" cy="5129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E. Develop the pseudocode for each successive module in the hierarchy chart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MODULE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Perform_initial_processing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		print ‘CUSTOMER USAGE FIGURES’ heading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total_customer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MODULE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	  IF usage &lt;= 60 THEN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usage * $2.00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=(60*1.75)+((usage - 60)*$1.50)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ENDIF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total_amount_owing</a:t>
            </a: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altLang="en-US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amount_owing</a:t>
            </a:r>
            <a:endParaRPr lang="en-US" altLang="en-US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A3326E8-D3A2-4812-A0B7-89F208AD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EFA1D2E-4F9C-44BC-9DF2-0BAA1799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E. Develop the pseudocode for each successive module in the hierarchy chart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Print_customer_details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		PRINT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customer_number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address, 				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gas_usage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amount_owing</a:t>
            </a:r>
            <a:endParaRPr lang="en-US" altLang="en-US" sz="2200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		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total_customers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total_customers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END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MODULE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Print_gas_totals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		PRINT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total_customers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		PRINT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total_amount_owing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END </a:t>
            </a:r>
            <a:endParaRPr lang="en-US" altLang="en-US" sz="3000" dirty="0">
              <a:solidFill>
                <a:srgbClr val="0081B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6A26655-80BF-44F4-94FC-5CA3EB53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BF033C50-2C6B-496E-B608-00DC875B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F. Desk Check the solution algorithm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Input data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	three test cases will be used to test the algorithm</a:t>
            </a:r>
            <a:r>
              <a:rPr lang="en-US" altLang="en-US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8251D2-5922-407E-A3B5-C37EB92CA183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895600"/>
          <a:ext cx="6096000" cy="1851024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Customer record 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Gas_usage(cubic metres)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customer 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customer2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61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customer3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EOF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E494F73-34D7-475A-AD33-9745B9FA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5F91DAF-C258-4B92-A077-B2A6F172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F. Desk Check the solution algorithm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2. Expected results </a:t>
            </a:r>
          </a:p>
        </p:txBody>
      </p:sp>
      <p:pic>
        <p:nvPicPr>
          <p:cNvPr id="45060" name="Picture 2">
            <a:extLst>
              <a:ext uri="{FF2B5EF4-FFF2-40B4-BE49-F238E27FC236}">
                <a16:creationId xmlns:a16="http://schemas.microsoft.com/office/drawing/2014/main" id="{FD2C2701-7BCE-4336-A9AA-C8BF32446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7696200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3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6EFF59F-BDC7-4148-958A-F7FAD8E0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Example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FBDDE4A-DFB8-44A1-8623-C7AEF30B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F. Desk Checking the solution algorithm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81BD"/>
                </a:solidFill>
                <a:latin typeface="Open Sans" panose="020B0606030504020204" pitchFamily="34" charset="0"/>
              </a:rPr>
              <a:t>3. Desk check table 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70864B82-7A88-4B23-A7AE-40492008E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22513"/>
            <a:ext cx="70866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and benefits of module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simple problem with the use of modules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What is a Module?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module is a group of statements that exists within a program for the purpose of performing a specific task.</a:t>
            </a:r>
          </a:p>
          <a:p>
            <a:r>
              <a:rPr lang="en-US" sz="2800" dirty="0"/>
              <a:t>Most programs are large enough to be broken down into several subtasks.</a:t>
            </a:r>
          </a:p>
          <a:p>
            <a:r>
              <a:rPr lang="en-US" sz="2800" dirty="0"/>
              <a:t>Divide and conquer:  It’s easier to tackle smaller tasks individually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E11046D-3065-494F-9D15-DA02D6F8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Modularisation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5931F20-C039-4979-9A59-DB0799BC5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4625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Modularisation is the process of dividing a problem into separate tasks, each with a single purpose. </a:t>
            </a:r>
          </a:p>
          <a:p>
            <a:pPr eaLnBrk="1" hangingPunct="1"/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Top down design methodology allows you to concentrate on the overall design of the algorithm before getting involved with the details of the lower-level 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C949D76-8012-456F-81A3-74309B29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609600"/>
            <a:ext cx="5638800" cy="11430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chemeClr val="tx1"/>
                </a:solidFill>
                <a:latin typeface="Open Sans" panose="020B0606030504020204" pitchFamily="34" charset="0"/>
              </a:rPr>
              <a:t>Steps in modularisation</a:t>
            </a:r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  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8BB5159-AB95-4D29-B8CC-59E2B84BE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4625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There are six steps in modularisation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Define the problem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Group the activities into modules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Construct a hierarchy chart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Establish the logic of the mainline of the algorithm, using pseudocode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Develop the pseudocode for each successive module in the hierarchy chart 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z="2400">
                <a:solidFill>
                  <a:srgbClr val="0081BD"/>
                </a:solidFill>
                <a:latin typeface="Open Sans" panose="020B0606030504020204" pitchFamily="34" charset="0"/>
              </a:rPr>
              <a:t>Desk check the solution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0B60B-492B-426A-B418-19EA5AB4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5" y="1561825"/>
            <a:ext cx="7504735" cy="47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76141-EFB5-4B64-A81D-A0C35AB21375}"/>
              </a:ext>
            </a:extLst>
          </p:cNvPr>
          <p:cNvSpPr>
            <a:spLocks noGrp="1"/>
          </p:cNvSpPr>
          <p:nvPr/>
        </p:nvSpPr>
        <p:spPr>
          <a:xfrm>
            <a:off x="1465839" y="1512094"/>
            <a:ext cx="76850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5 benefits of using modules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Simpler code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Small modules easier to read than one large one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Code reuse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Can call modules many times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Better testing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Test separate and isolate then fix errors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Faster development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Reuse common tasks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Easier facilitation of teamwork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Share the workload</a:t>
            </a:r>
          </a:p>
        </p:txBody>
      </p:sp>
    </p:spTree>
    <p:extLst>
      <p:ext uri="{BB962C8B-B14F-4D97-AF65-F5344CB8AC3E}">
        <p14:creationId xmlns:p14="http://schemas.microsoft.com/office/powerpoint/2010/main" val="5218205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40A85B147B94A8BEF36E500F237CA" ma:contentTypeVersion="2" ma:contentTypeDescription="Create a new document." ma:contentTypeScope="" ma:versionID="73c28917da3d08cd67f743de74e9e0ee">
  <xsd:schema xmlns:xsd="http://www.w3.org/2001/XMLSchema" xmlns:xs="http://www.w3.org/2001/XMLSchema" xmlns:p="http://schemas.microsoft.com/office/2006/metadata/properties" xmlns:ns2="b506bcd2-e397-42c5-ace7-c21b2830179f" targetNamespace="http://schemas.microsoft.com/office/2006/metadata/properties" ma:root="true" ma:fieldsID="4ff9e3a0e271bd291be0e0a525df0af4" ns2:_="">
    <xsd:import namespace="b506bcd2-e397-42c5-ace7-c21b28301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6bcd2-e397-42c5-ace7-c21b28301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2F21AF-9650-4281-8163-F2897C9082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6bcd2-e397-42c5-ace7-c21b28301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660BF-869B-4725-BD7D-DD6B3F78627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0873C1-A1D6-4807-A182-B8BF78121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2060</TotalTime>
  <Words>1921</Words>
  <Application>Microsoft Office PowerPoint</Application>
  <PresentationFormat>On-screen Show (4:3)</PresentationFormat>
  <Paragraphs>239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Template PPT 2015</vt:lpstr>
      <vt:lpstr>Modules Session  3</vt:lpstr>
      <vt:lpstr>Sub Topics</vt:lpstr>
      <vt:lpstr> These slides have been adapted from:  Gaddis, T. (2019). Starting Out with Programming Logic and Design 5th.  ISBN: 978-0-13-480115-5   Chapter 3 </vt:lpstr>
      <vt:lpstr>PowerPoint Presentation</vt:lpstr>
      <vt:lpstr>Introduction to Modules</vt:lpstr>
      <vt:lpstr>Modularisation  </vt:lpstr>
      <vt:lpstr>Steps in modularisation  </vt:lpstr>
      <vt:lpstr>Introduction to Modules</vt:lpstr>
      <vt:lpstr>Introduction to Modules</vt:lpstr>
      <vt:lpstr>Defining and Calling a Module</vt:lpstr>
      <vt:lpstr>Defining and Calling a Module</vt:lpstr>
      <vt:lpstr>Defining and Calling a Module</vt:lpstr>
      <vt:lpstr>Defining and Calling a Module</vt:lpstr>
      <vt:lpstr>Defining and Calling a Module</vt:lpstr>
      <vt:lpstr>Defining and Calling a Module</vt:lpstr>
      <vt:lpstr>Local Variables</vt:lpstr>
      <vt:lpstr>Passing Arguments to Modules</vt:lpstr>
      <vt:lpstr>Passing Arguments to Modules</vt:lpstr>
      <vt:lpstr>Passing Arguments to Modules</vt:lpstr>
      <vt:lpstr>Global Variables &amp; Global Constants</vt:lpstr>
      <vt:lpstr>Global Variables &amp; Global Constants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Budi Yulianto, S.Kom., M.M.,CBA.</cp:lastModifiedBy>
  <cp:revision>108</cp:revision>
  <dcterms:created xsi:type="dcterms:W3CDTF">2015-05-04T03:33:03Z</dcterms:created>
  <dcterms:modified xsi:type="dcterms:W3CDTF">2021-10-13T13:31:02Z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0x01010087540A85B147B94A8BEF36E500F237CA</vt:lpwstr>
  </property>
</Properties>
</file>