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6" r:id="rId16"/>
    <p:sldId id="268" r:id="rId17"/>
    <p:sldId id="303" r:id="rId18"/>
    <p:sldId id="304" r:id="rId19"/>
    <p:sldId id="284" r:id="rId20"/>
    <p:sldId id="270" r:id="rId21"/>
    <p:sldId id="285" r:id="rId22"/>
    <p:sldId id="286" r:id="rId23"/>
    <p:sldId id="287" r:id="rId24"/>
    <p:sldId id="288" r:id="rId25"/>
    <p:sldId id="262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66"/>
            <p14:sldId id="268"/>
            <p14:sldId id="303"/>
            <p14:sldId id="304"/>
            <p14:sldId id="284"/>
            <p14:sldId id="270"/>
            <p14:sldId id="285"/>
            <p14:sldId id="286"/>
            <p14:sldId id="287"/>
            <p14:sldId id="28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Decision Structure and Boolean Logic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5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Comparing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19F7F-8DD7-49B6-859B-76FD0F50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686572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Comparing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19F7F-8DD7-49B6-859B-76FD0F50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6865724" cy="3962400"/>
          </a:xfrm>
          <a:prstGeom prst="rect">
            <a:avLst/>
          </a:prstGeom>
        </p:spPr>
      </p:pic>
      <p:pic>
        <p:nvPicPr>
          <p:cNvPr id="6" name="Picture 5" descr="prg04_03b">
            <a:extLst>
              <a:ext uri="{FF2B5EF4-FFF2-40B4-BE49-F238E27FC236}">
                <a16:creationId xmlns:a16="http://schemas.microsoft.com/office/drawing/2014/main" id="{80F0F471-F2BE-4610-8706-0B53AE97E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36" y="5334001"/>
            <a:ext cx="6518564" cy="1524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3589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Comparing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9A8D8-B1BF-4C7E-9C7E-BE527A73BFE4}"/>
              </a:ext>
            </a:extLst>
          </p:cNvPr>
          <p:cNvSpPr>
            <a:spLocks noGrp="1"/>
          </p:cNvSpPr>
          <p:nvPr/>
        </p:nvSpPr>
        <p:spPr>
          <a:xfrm>
            <a:off x="990600" y="1443252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Other String Concerns</a:t>
            </a:r>
          </a:p>
          <a:p>
            <a:pPr lvl="1" eaLnBrk="1" hangingPunct="1"/>
            <a:r>
              <a:rPr dirty="0"/>
              <a:t>String and strings can be compared </a:t>
            </a:r>
          </a:p>
          <a:p>
            <a:pPr lvl="2" eaLnBrk="1" hangingPunct="1">
              <a:buNone/>
            </a:pPr>
            <a:r>
              <a:rPr i="1" dirty="0"/>
              <a:t>name1 == name 2</a:t>
            </a:r>
          </a:p>
          <a:p>
            <a:pPr lvl="1" eaLnBrk="1" hangingPunct="1"/>
            <a:r>
              <a:rPr dirty="0"/>
              <a:t>String and string literals can be compared </a:t>
            </a:r>
          </a:p>
          <a:p>
            <a:pPr lvl="2" eaLnBrk="1" hangingPunct="1">
              <a:buNone/>
            </a:pPr>
            <a:r>
              <a:rPr i="1" dirty="0"/>
              <a:t>Month != “October”</a:t>
            </a:r>
          </a:p>
          <a:p>
            <a:pPr lvl="1" eaLnBrk="1" hangingPunct="1"/>
            <a:r>
              <a:rPr dirty="0"/>
              <a:t>String comparisons are generally case sensitive</a:t>
            </a:r>
          </a:p>
          <a:p>
            <a:pPr lvl="1" eaLnBrk="1" hangingPunct="1"/>
            <a:r>
              <a:rPr dirty="0"/>
              <a:t>You can also determine whether one string is greater than or less than another string (allows for sorting strings)</a:t>
            </a:r>
          </a:p>
          <a:p>
            <a:pPr lvl="2" eaLnBrk="1" hangingPunct="1">
              <a:buNone/>
            </a:pPr>
            <a:endParaRPr dirty="0"/>
          </a:p>
          <a:p>
            <a:pPr lvl="2" eaLnBrk="1" hangingPunct="1">
              <a:buNone/>
            </a:pPr>
            <a:endParaRPr dirty="0"/>
          </a:p>
          <a:p>
            <a:pPr eaLnBrk="1" hangingPunct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968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Nested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E7584-DD16-4DFF-8E1F-6B2B23B0140F}"/>
              </a:ext>
            </a:extLst>
          </p:cNvPr>
          <p:cNvSpPr>
            <a:spLocks noGrp="1"/>
          </p:cNvSpPr>
          <p:nvPr/>
        </p:nvSpPr>
        <p:spPr>
          <a:xfrm>
            <a:off x="990601" y="1600200"/>
            <a:ext cx="4343400" cy="2286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Decisions are nested in order to test more than one condition</a:t>
            </a:r>
          </a:p>
          <a:p>
            <a:pPr eaLnBrk="1" hangingPunct="1">
              <a:buNone/>
            </a:pPr>
            <a:r>
              <a:rPr dirty="0"/>
              <a:t>If then if else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2D47F-6B82-477E-87DC-E52780F5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71494"/>
            <a:ext cx="3429000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3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Nested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1AD39-DA5A-4037-8A73-8CE3EBBB1239}"/>
              </a:ext>
            </a:extLst>
          </p:cNvPr>
          <p:cNvSpPr>
            <a:spLocks noGrp="1"/>
          </p:cNvSpPr>
          <p:nvPr/>
        </p:nvSpPr>
        <p:spPr>
          <a:xfrm>
            <a:off x="1011382" y="1525189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dirty="0"/>
              <a:t>The if then else if statement can make nested logic simpler to write</a:t>
            </a:r>
            <a:endParaRPr sz="2000" i="1" dirty="0"/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I</a:t>
            </a:r>
            <a:r>
              <a:rPr lang="en-US" sz="2000" i="1" dirty="0"/>
              <a:t>F</a:t>
            </a:r>
            <a:r>
              <a:rPr sz="2000" i="1" dirty="0"/>
              <a:t> score &lt; 60 </a:t>
            </a:r>
            <a:r>
              <a:rPr lang="en-US" sz="2000" i="1" dirty="0"/>
              <a:t>THEN</a:t>
            </a:r>
            <a:endParaRPr sz="2000" i="1" dirty="0"/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	</a:t>
            </a:r>
            <a:r>
              <a:rPr lang="en-US" sz="2000" i="1" dirty="0"/>
              <a:t>DISPLAY</a:t>
            </a:r>
            <a:r>
              <a:rPr sz="2000" i="1" dirty="0"/>
              <a:t> “Grade is F.”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E</a:t>
            </a:r>
            <a:r>
              <a:rPr lang="en-US" sz="2000" i="1" dirty="0"/>
              <a:t>LSE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i="1" dirty="0"/>
              <a:t>		IF</a:t>
            </a:r>
            <a:r>
              <a:rPr sz="2000" i="1" dirty="0"/>
              <a:t> score &lt; 70 T</a:t>
            </a:r>
            <a:r>
              <a:rPr lang="en-US" sz="2000" i="1" dirty="0"/>
              <a:t>HEN</a:t>
            </a:r>
            <a:r>
              <a:rPr sz="2000" i="1" dirty="0"/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	D</a:t>
            </a:r>
            <a:r>
              <a:rPr lang="en-US" sz="2000" i="1" dirty="0"/>
              <a:t>ISPLAY</a:t>
            </a:r>
            <a:r>
              <a:rPr sz="2000" i="1" dirty="0"/>
              <a:t> “Grade is D.”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E</a:t>
            </a:r>
            <a:r>
              <a:rPr lang="en-US" sz="2000" i="1" dirty="0"/>
              <a:t>LSE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i="1" dirty="0"/>
              <a:t>		IF</a:t>
            </a:r>
            <a:r>
              <a:rPr sz="2000" i="1" dirty="0"/>
              <a:t> score &lt; 80 T</a:t>
            </a:r>
            <a:r>
              <a:rPr lang="en-US" sz="2000" i="1" dirty="0"/>
              <a:t>HEN</a:t>
            </a:r>
            <a:endParaRPr sz="2000" i="1" dirty="0"/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	D</a:t>
            </a:r>
            <a:r>
              <a:rPr lang="en-US" sz="2000" i="1" dirty="0"/>
              <a:t>ISPLAY</a:t>
            </a:r>
            <a:r>
              <a:rPr sz="2000" i="1" dirty="0"/>
              <a:t> “Grade is C.”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E</a:t>
            </a:r>
            <a:r>
              <a:rPr lang="en-US" sz="2000" i="1" dirty="0"/>
              <a:t>LSE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i="1" dirty="0"/>
              <a:t>		</a:t>
            </a:r>
            <a:r>
              <a:rPr sz="2000" i="1" dirty="0"/>
              <a:t>I</a:t>
            </a:r>
            <a:r>
              <a:rPr lang="en-US" sz="2000" i="1" dirty="0"/>
              <a:t>F</a:t>
            </a:r>
            <a:r>
              <a:rPr sz="2000" i="1" dirty="0"/>
              <a:t> score &lt; 90 T</a:t>
            </a:r>
            <a:r>
              <a:rPr lang="en-US" sz="2000" i="1" dirty="0"/>
              <a:t>HEN</a:t>
            </a:r>
            <a:endParaRPr sz="2000" i="1" dirty="0"/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	D</a:t>
            </a:r>
            <a:r>
              <a:rPr lang="en-US" sz="2000" i="1" dirty="0"/>
              <a:t>ISPLAY</a:t>
            </a:r>
            <a:r>
              <a:rPr sz="2000" i="1" dirty="0"/>
              <a:t> “Grade is B.”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E</a:t>
            </a:r>
            <a:r>
              <a:rPr lang="en-US" sz="2000" i="1" dirty="0"/>
              <a:t>LSE</a:t>
            </a:r>
            <a:endParaRPr sz="2000" i="1" dirty="0"/>
          </a:p>
          <a:p>
            <a:pPr eaLnBrk="1" hangingPunct="1">
              <a:lnSpc>
                <a:spcPct val="80000"/>
              </a:lnSpc>
              <a:buNone/>
            </a:pPr>
            <a:r>
              <a:rPr sz="2000" i="1" dirty="0"/>
              <a:t>			</a:t>
            </a:r>
            <a:r>
              <a:rPr lang="en-US" sz="2000" i="1" dirty="0"/>
              <a:t>DISPLAY</a:t>
            </a:r>
            <a:r>
              <a:rPr sz="2000" i="1" dirty="0"/>
              <a:t> “Grade is A.”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i="1" dirty="0"/>
              <a:t>		ENDIF</a:t>
            </a:r>
            <a:endParaRPr sz="2000" i="1" dirty="0"/>
          </a:p>
        </p:txBody>
      </p:sp>
    </p:spTree>
    <p:extLst>
      <p:ext uri="{BB962C8B-B14F-4D97-AF65-F5344CB8AC3E}">
        <p14:creationId xmlns:p14="http://schemas.microsoft.com/office/powerpoint/2010/main" val="98361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4EBC213-0FAD-4BBB-99C9-ACBE6B20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Algorithm using Selection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6C9E958-CCB9-4877-AE9B-9FB8E32D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38" y="1524000"/>
            <a:ext cx="8056562" cy="4564063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0081BD"/>
                </a:solidFill>
                <a:latin typeface="Open Sans" panose="020B0606030504020204" pitchFamily="34" charset="0"/>
              </a:rPr>
              <a:t>Case: Design an algorithm that will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 u="sng">
                <a:solidFill>
                  <a:srgbClr val="00B050"/>
                </a:solidFill>
                <a:latin typeface="Open Sans" panose="020B0606030504020204" pitchFamily="34" charset="0"/>
              </a:rPr>
              <a:t>prompt</a:t>
            </a:r>
            <a:r>
              <a:rPr lang="en-US" altLang="en-US" sz="2600" u="sng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>
                <a:solidFill>
                  <a:srgbClr val="0081BD"/>
                </a:solidFill>
                <a:latin typeface="Open Sans" panose="020B0606030504020204" pitchFamily="34" charset="0"/>
              </a:rPr>
              <a:t>a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>
                <a:solidFill>
                  <a:srgbClr val="0079B8"/>
                </a:solidFill>
                <a:latin typeface="Open Sans" panose="020B0606030504020204" pitchFamily="34" charset="0"/>
              </a:rPr>
              <a:t>terminal operator for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 u="sng">
                <a:solidFill>
                  <a:srgbClr val="7030A0"/>
                </a:solidFill>
                <a:latin typeface="Open Sans" panose="020B0606030504020204" pitchFamily="34" charset="0"/>
              </a:rPr>
              <a:t>three characters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altLang="en-US" sz="2600" u="sng">
                <a:solidFill>
                  <a:srgbClr val="00B050"/>
                </a:solidFill>
                <a:latin typeface="Open Sans" panose="020B0606030504020204" pitchFamily="34" charset="0"/>
              </a:rPr>
              <a:t>accept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>
                <a:solidFill>
                  <a:srgbClr val="0081BD"/>
                </a:solidFill>
                <a:latin typeface="Open Sans" panose="020B0606030504020204" pitchFamily="34" charset="0"/>
              </a:rPr>
              <a:t>those characters as input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, </a:t>
            </a:r>
            <a:r>
              <a:rPr lang="en-US" altLang="en-US" sz="2600" u="sng">
                <a:solidFill>
                  <a:srgbClr val="00B050"/>
                </a:solidFill>
                <a:latin typeface="Open Sans" panose="020B0606030504020204" pitchFamily="34" charset="0"/>
              </a:rPr>
              <a:t>sort</a:t>
            </a:r>
            <a:r>
              <a:rPr lang="en-US" altLang="en-US" sz="2600" u="sng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>
                <a:solidFill>
                  <a:srgbClr val="0081BD"/>
                </a:solidFill>
                <a:latin typeface="Open Sans" panose="020B0606030504020204" pitchFamily="34" charset="0"/>
              </a:rPr>
              <a:t>them into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 u="sng">
                <a:solidFill>
                  <a:srgbClr val="7030A0"/>
                </a:solidFill>
                <a:latin typeface="Open Sans" panose="020B0606030504020204" pitchFamily="34" charset="0"/>
              </a:rPr>
              <a:t>ascending sequence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>
                <a:solidFill>
                  <a:srgbClr val="0081BD"/>
                </a:solidFill>
                <a:latin typeface="Open Sans" panose="020B0606030504020204" pitchFamily="34" charset="0"/>
              </a:rPr>
              <a:t>and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 u="sng">
                <a:solidFill>
                  <a:srgbClr val="00B050"/>
                </a:solidFill>
                <a:latin typeface="Open Sans" panose="020B0606030504020204" pitchFamily="34" charset="0"/>
              </a:rPr>
              <a:t>output</a:t>
            </a:r>
            <a:r>
              <a:rPr lang="en-US" altLang="en-US" sz="2600" u="sng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600">
                <a:solidFill>
                  <a:srgbClr val="0081BD"/>
                </a:solidFill>
                <a:latin typeface="Open Sans" panose="020B0606030504020204" pitchFamily="34" charset="0"/>
              </a:rPr>
              <a:t>them to the screen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  </a:t>
            </a:r>
          </a:p>
          <a:p>
            <a:pPr eaLnBrk="1" hangingPunct="1"/>
            <a:r>
              <a:rPr lang="en-US" altLang="en-US" sz="2600">
                <a:solidFill>
                  <a:srgbClr val="0079B8"/>
                </a:solidFill>
                <a:latin typeface="Open Sans" panose="020B0606030504020204" pitchFamily="34" charset="0"/>
              </a:rPr>
              <a:t>Solution:</a:t>
            </a:r>
          </a:p>
          <a:p>
            <a:pPr marL="914400" lvl="1" indent="-514350" eaLnBrk="1" hangingPunct="1">
              <a:buFontTx/>
              <a:buNone/>
            </a:pPr>
            <a:r>
              <a:rPr lang="en-US" altLang="en-US" sz="2600">
                <a:solidFill>
                  <a:srgbClr val="0079B8"/>
                </a:solidFill>
                <a:latin typeface="Open Sans" panose="020B0606030504020204" pitchFamily="34" charset="0"/>
              </a:rPr>
              <a:t>A. Defining Diagram</a:t>
            </a:r>
            <a:r>
              <a:rPr lang="en-US" altLang="en-US" sz="26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eaLnBrk="1" hangingPunct="1"/>
            <a:endParaRPr lang="en-US" altLang="en-US" sz="280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2E137E-72E0-44E4-9525-03ECDDC66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42845"/>
              </p:ext>
            </p:extLst>
          </p:nvPr>
        </p:nvGraphicFramePr>
        <p:xfrm>
          <a:off x="1295400" y="4572000"/>
          <a:ext cx="7543800" cy="2103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r>
                        <a:rPr lang="en-US" sz="1800" dirty="0"/>
                        <a:t>Input 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Processing 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</a:t>
                      </a:r>
                      <a:r>
                        <a:rPr lang="en-US" sz="1800" baseline="0" dirty="0"/>
                        <a:t> </a:t>
                      </a:r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623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 char_1 </a:t>
                      </a:r>
                    </a:p>
                    <a:p>
                      <a:r>
                        <a:rPr lang="en-US" sz="1800" baseline="0" dirty="0"/>
                        <a:t> char_2</a:t>
                      </a:r>
                    </a:p>
                    <a:p>
                      <a:r>
                        <a:rPr lang="en-US" sz="1800" baseline="0" dirty="0"/>
                        <a:t> char_3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Prompt</a:t>
                      </a:r>
                      <a:r>
                        <a:rPr lang="en-US" sz="1800" baseline="0" dirty="0"/>
                        <a:t> for characters </a:t>
                      </a:r>
                    </a:p>
                    <a:p>
                      <a:r>
                        <a:rPr lang="en-US" sz="1800" baseline="0" dirty="0"/>
                        <a:t>Accept three characters </a:t>
                      </a:r>
                    </a:p>
                    <a:p>
                      <a:r>
                        <a:rPr lang="en-US" sz="1800" baseline="0" dirty="0"/>
                        <a:t>Sort three characters </a:t>
                      </a:r>
                    </a:p>
                    <a:p>
                      <a:r>
                        <a:rPr lang="en-US" sz="1800" baseline="0" dirty="0"/>
                        <a:t>Output three characters 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 char_1</a:t>
                      </a:r>
                    </a:p>
                    <a:p>
                      <a:r>
                        <a:rPr lang="en-US" sz="1800" baseline="0" dirty="0"/>
                        <a:t> char_2</a:t>
                      </a:r>
                    </a:p>
                    <a:p>
                      <a:r>
                        <a:rPr lang="en-US" sz="1800" baseline="0" dirty="0"/>
                        <a:t> char_3 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037C75E-DBBA-4AF1-864E-C597E3F7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914400"/>
            <a:ext cx="5943600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 (cont’d) 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A301ABE-949D-4E4B-9AAA-232857E1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5410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Open Sans" panose="020B0606030504020204" pitchFamily="34" charset="0"/>
              </a:rPr>
              <a:t>B. Solution Algorithm 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Open Sans" panose="020B0606030504020204" pitchFamily="34" charset="0"/>
              </a:rPr>
              <a:t>The solution algorithm requires a series of IF statements to sort the three characters into ascending sequence 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Open Sans" panose="020B0606030504020204" pitchFamily="34" charset="0"/>
              </a:rPr>
              <a:t>	</a:t>
            </a:r>
            <a:r>
              <a:rPr lang="en-US" altLang="en-US" sz="1300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Read_three_characters</a:t>
            </a: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	Prompt the operator for char_1, char_2, char_3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	Get char_1, char_2, char_3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	IF char_1&gt;char_2 THEN 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temp = char_1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char_1 = char_2 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char_2 = temp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ENDIF 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		IF char_2&gt;char_3 THEN 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temp = char_2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char_2 = char_3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char_3 = temp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ENDIF 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		IF char_1&gt;char_2 THEN 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temp = char_1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char_1 = char_2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char_2 = temp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ENDIF 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		Output to the screen char_1, char_2, char_3</a:t>
            </a:r>
          </a:p>
          <a:p>
            <a:pPr eaLnBrk="1" hangingPunct="1">
              <a:buFontTx/>
              <a:buNone/>
            </a:pPr>
            <a:r>
              <a:rPr lang="en-US" altLang="en-US" sz="13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pPr eaLnBrk="1" hangingPunct="1">
              <a:buFontTx/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AutoNum type="arabicPlain"/>
            </a:pPr>
            <a:endParaRPr lang="en-US" altLang="en-US" sz="14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323526F-5146-47EC-82E6-78E79D06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914400"/>
            <a:ext cx="5943600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 (cont’d) 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2A2E523-7FB1-4BC1-90E7-5FD7D06D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7815263" cy="4905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C</a:t>
            </a:r>
            <a:r>
              <a:rPr lang="en-US" altLang="en-US">
                <a:solidFill>
                  <a:srgbClr val="000000"/>
                </a:solidFill>
                <a:latin typeface="Open Sans" panose="020B0606030504020204" pitchFamily="34" charset="0"/>
              </a:rPr>
              <a:t>. </a:t>
            </a: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Desk Checking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	Two sets of valid characters will be used to check the algorithm; the characters k ,b , and g as the first and z, s, and a as the second 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en-US" u="sng">
                <a:solidFill>
                  <a:srgbClr val="0079B8"/>
                </a:solidFill>
                <a:latin typeface="Open Sans" panose="020B0606030504020204" pitchFamily="34" charset="0"/>
              </a:rPr>
              <a:t>Input data 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0079B8"/>
              </a:solidFill>
              <a:latin typeface="Open Sans" panose="020B0606030504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>
              <a:solidFill>
                <a:srgbClr val="0079B8"/>
              </a:solidFill>
              <a:latin typeface="Open Sans" panose="020B0606030504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>
              <a:solidFill>
                <a:srgbClr val="0079B8"/>
              </a:solidFill>
              <a:latin typeface="Open Sans" panose="020B0606030504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>
              <a:solidFill>
                <a:srgbClr val="0079B8"/>
              </a:solidFill>
              <a:latin typeface="Open Sans" panose="020B060603050402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2. </a:t>
            </a:r>
            <a:r>
              <a:rPr lang="en-US" altLang="en-US" u="sng">
                <a:solidFill>
                  <a:srgbClr val="0079B8"/>
                </a:solidFill>
                <a:latin typeface="Open Sans" panose="020B0606030504020204" pitchFamily="34" charset="0"/>
              </a:rPr>
              <a:t>Expected result 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39046795-6FEF-46EC-890E-53D925F6F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5410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4">
            <a:extLst>
              <a:ext uri="{FF2B5EF4-FFF2-40B4-BE49-F238E27FC236}">
                <a16:creationId xmlns:a16="http://schemas.microsoft.com/office/drawing/2014/main" id="{716699CA-369D-4670-8FC6-6BFF3B9D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257800"/>
            <a:ext cx="533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F05787E-51FC-4165-AF01-BC118394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914400"/>
            <a:ext cx="5943600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 (cont’d)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E8FD437-B037-4641-A45D-AA969C78C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512445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2400">
                <a:solidFill>
                  <a:srgbClr val="0079B8"/>
                </a:solidFill>
                <a:latin typeface="Open Sans" panose="020B0606030504020204" pitchFamily="34" charset="0"/>
              </a:rPr>
              <a:t>3. Des</a:t>
            </a:r>
            <a:r>
              <a:rPr lang="id-ID" altLang="en-US" sz="2400">
                <a:solidFill>
                  <a:srgbClr val="0079B8"/>
                </a:solidFill>
                <a:latin typeface="Open Sans" panose="020B0606030504020204" pitchFamily="34" charset="0"/>
              </a:rPr>
              <a:t>k</a:t>
            </a:r>
            <a:r>
              <a:rPr lang="en-US" altLang="en-US" sz="2400">
                <a:solidFill>
                  <a:srgbClr val="0079B8"/>
                </a:solidFill>
                <a:latin typeface="Open Sans" panose="020B0606030504020204" pitchFamily="34" charset="0"/>
              </a:rPr>
              <a:t> check table </a:t>
            </a:r>
          </a:p>
          <a:p>
            <a:pPr lvl="1" algn="just" eaLnBrk="1" hangingPunct="1">
              <a:buFontTx/>
              <a:buNone/>
            </a:pPr>
            <a:r>
              <a:rPr lang="en-US" altLang="en-US" sz="2400">
                <a:solidFill>
                  <a:srgbClr val="0079B8"/>
                </a:solidFill>
                <a:latin typeface="Open Sans" panose="020B0606030504020204" pitchFamily="34" charset="0"/>
              </a:rPr>
              <a:t>	Line numbers have been used to identify each statement within the program. Note that when desk checking the logic each IF statement is treated as a single statement .</a:t>
            </a:r>
          </a:p>
          <a:p>
            <a:pPr eaLnBrk="1" hangingPunct="1">
              <a:buFontTx/>
              <a:buNone/>
            </a:pPr>
            <a:endParaRPr lang="en-US" altLang="en-US" sz="280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F96925A9-D679-48F5-A839-914646617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05200"/>
            <a:ext cx="7086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The Case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45887-F8E3-4A29-A969-C6B38876F841}"/>
              </a:ext>
            </a:extLst>
          </p:cNvPr>
          <p:cNvSpPr>
            <a:spLocks noGrp="1"/>
          </p:cNvSpPr>
          <p:nvPr/>
        </p:nvSpPr>
        <p:spPr>
          <a:xfrm>
            <a:off x="990600" y="1524000"/>
            <a:ext cx="8153400" cy="2133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dirty="0"/>
              <a:t>The case structure lets the value of a variable or an expression determine which path of execution the program will take</a:t>
            </a:r>
          </a:p>
          <a:p>
            <a:pPr lvl="1" eaLnBrk="1" hangingPunct="1"/>
            <a:r>
              <a:rPr dirty="0"/>
              <a:t>Can be used as an alternative to nested decisions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CBA14-E5AF-4175-B7EE-5EE94CA3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56112"/>
            <a:ext cx="6172200" cy="26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 to decision structure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Dual alternative decision structure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Compare string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Nested Decision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Case Structure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Logical Operators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Boolean variables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2669244-FEDD-4A4C-AA0F-71910CE5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838200"/>
            <a:ext cx="5867400" cy="68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The case structure 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5D48B175-036E-4A56-83E2-FCA078B2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52600"/>
            <a:ext cx="7739063" cy="4533900"/>
          </a:xfrm>
        </p:spPr>
        <p:txBody>
          <a:bodyPr/>
          <a:lstStyle/>
          <a:p>
            <a:pPr eaLnBrk="1" hangingPunct="1"/>
            <a:r>
              <a:rPr lang="en-US" altLang="en-US" sz="2200">
                <a:solidFill>
                  <a:srgbClr val="0081BD"/>
                </a:solidFill>
                <a:latin typeface="Open Sans" panose="020B0606030504020204" pitchFamily="34" charset="0"/>
              </a:rPr>
              <a:t>The case control structure in pseudocode is another way of expressing a linear nested IF statement </a:t>
            </a:r>
          </a:p>
          <a:p>
            <a:pPr eaLnBrk="1" hangingPunct="1"/>
            <a:r>
              <a:rPr lang="en-US" altLang="en-US" sz="2200">
                <a:solidFill>
                  <a:srgbClr val="0081BD"/>
                </a:solidFill>
                <a:latin typeface="Open Sans" panose="020B0606030504020204" pitchFamily="34" charset="0"/>
              </a:rPr>
              <a:t>Example : 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solidFill>
                  <a:srgbClr val="0081BD"/>
                </a:solidFill>
                <a:latin typeface="Open Sans" panose="020B0606030504020204" pitchFamily="34" charset="0"/>
              </a:rPr>
              <a:t>	</a:t>
            </a:r>
            <a:r>
              <a:rPr lang="en-US" altLang="en-US" sz="220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OF tax_code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0 : sales_tax = 0 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1 : sales_tax = purch_amt * 0.03 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2 : sales_tax = purch_amt * 0.05 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3 : sales_tax = purch_amt * 0.07</a:t>
            </a:r>
          </a:p>
          <a:p>
            <a:pPr eaLnBrk="1" hangingPunct="1">
              <a:buFontTx/>
              <a:buNone/>
            </a:pPr>
            <a:r>
              <a:rPr lang="en-US" altLang="en-US" sz="220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ENDCASE</a:t>
            </a:r>
            <a:r>
              <a:rPr lang="en-US" altLang="en-US" sz="2800">
                <a:solidFill>
                  <a:srgbClr val="0081BD"/>
                </a:solidFill>
                <a:latin typeface="Open Sans" panose="020B0606030504020204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F864D-0C50-4198-A291-ABCACA21194E}"/>
              </a:ext>
            </a:extLst>
          </p:cNvPr>
          <p:cNvSpPr>
            <a:spLocks noGrp="1"/>
          </p:cNvSpPr>
          <p:nvPr/>
        </p:nvSpPr>
        <p:spPr>
          <a:xfrm>
            <a:off x="1447800" y="1539044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dirty="0"/>
              <a:t>Logical Operators are used between conditions to create complex Boolean expressions</a:t>
            </a:r>
          </a:p>
          <a:p>
            <a:pPr lvl="1"/>
            <a:r>
              <a:rPr dirty="0"/>
              <a:t>AND – Both conditions must be true</a:t>
            </a:r>
          </a:p>
          <a:p>
            <a:pPr lvl="1"/>
            <a:r>
              <a:rPr dirty="0"/>
              <a:t>OR – Either condition must be true</a:t>
            </a:r>
          </a:p>
          <a:p>
            <a:pPr lvl="1"/>
            <a:r>
              <a:rPr dirty="0"/>
              <a:t>NOT – Reverses the truth of an expression</a:t>
            </a:r>
          </a:p>
        </p:txBody>
      </p:sp>
    </p:spTree>
    <p:extLst>
      <p:ext uri="{BB962C8B-B14F-4D97-AF65-F5344CB8AC3E}">
        <p14:creationId xmlns:p14="http://schemas.microsoft.com/office/powerpoint/2010/main" val="147030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1C035-6B7F-4107-BD63-49F58F661392}"/>
              </a:ext>
            </a:extLst>
          </p:cNvPr>
          <p:cNvSpPr>
            <a:spLocks noGrp="1"/>
          </p:cNvSpPr>
          <p:nvPr/>
        </p:nvSpPr>
        <p:spPr>
          <a:xfrm>
            <a:off x="1447800" y="1600200"/>
            <a:ext cx="73152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AND example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</a:t>
            </a: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temperature &lt; 20 AND minutes &gt; 12 T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HEN</a:t>
            </a:r>
            <a:endParaRPr kumimoji="0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2057400" marR="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DISPLAY </a:t>
            </a: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“The temperature is in the danger zone.”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NDIF</a:t>
            </a:r>
            <a:endParaRPr kumimoji="0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OR example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</a:t>
            </a: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temperature &lt; 20 OR temperature &gt; 100 T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HEN</a:t>
            </a:r>
            <a:endParaRPr kumimoji="0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2057400" marR="0" lvl="4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DISPLAY </a:t>
            </a: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“The temperature is in the danger zone.”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NDIF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NOT example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</a:t>
            </a: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NOT (temperature &gt; 100) T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HEN</a:t>
            </a:r>
            <a:endParaRPr kumimoji="0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	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DISPLAY </a:t>
            </a:r>
            <a:r>
              <a:rPr kumimoji="0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“This is below the maximum temperature.”</a:t>
            </a:r>
          </a:p>
          <a:p>
            <a:pPr marL="1600200" marR="0" lvl="3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ENDIF</a:t>
            </a:r>
            <a:endParaRPr kumimoji="0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219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FFAF2-FDC4-4A16-A086-C3B62F898A2B}"/>
              </a:ext>
            </a:extLst>
          </p:cNvPr>
          <p:cNvSpPr>
            <a:spLocks noGrp="1"/>
          </p:cNvSpPr>
          <p:nvPr/>
        </p:nvSpPr>
        <p:spPr>
          <a:xfrm>
            <a:off x="1295400" y="1346270"/>
            <a:ext cx="78486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Range Checking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Often used for range checking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When checking for a number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inside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range, use AND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</a:t>
            </a: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x &gt;=20 AND x &lt;=40 T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HEN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DISPLAY </a:t>
            </a: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“The value is in the acceptable range.”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ENDIF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When checking for a number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outside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range, use OR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</a:t>
            </a: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x &lt; 20 OR x &gt;40 T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HEN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DISPLAY </a:t>
            </a: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“The value is outside the acceptable range.”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</a:t>
            </a:r>
            <a:r>
              <a:rPr kumimoji="0" 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NDIF</a:t>
            </a:r>
            <a:endParaRPr kumimoji="0" sz="2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5707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Boolean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F9F50-9AC1-46F9-A6D8-CA9D857D708A}"/>
              </a:ext>
            </a:extLst>
          </p:cNvPr>
          <p:cNvSpPr>
            <a:spLocks noGrp="1"/>
          </p:cNvSpPr>
          <p:nvPr/>
        </p:nvSpPr>
        <p:spPr>
          <a:xfrm>
            <a:off x="990600" y="1353197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variable of the Boolean data type can hold one or two values:  true or false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Declare Boolean isLunchTime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</a:t>
            </a: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time &gt;=12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THEN</a:t>
            </a:r>
            <a:endParaRPr kumimoji="0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SET </a:t>
            </a:r>
            <a:r>
              <a:rPr kumimoji="0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isLunchTime</a:t>
            </a: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= True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ELSE</a:t>
            </a:r>
            <a:endParaRPr kumimoji="0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SET </a:t>
            </a:r>
            <a:r>
              <a:rPr kumimoji="0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isLunchTime</a:t>
            </a:r>
            <a:r>
              <a:rPr kumimoji="0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= False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ENDIF</a:t>
            </a:r>
            <a:endParaRPr kumimoji="0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endParaRPr kumimoji="0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642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Gaddis, T. (2019). Starting Out with Programming Logic and Design 5th. </a:t>
            </a:r>
            <a:br>
              <a:rPr lang="en-US" dirty="0"/>
            </a:br>
            <a:r>
              <a:rPr lang="en-US" dirty="0"/>
              <a:t>ISBN: 978-0-13-480115-5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Gaddis, T. (2019). Starting Out with Programming Logic and Design</a:t>
            </a:r>
            <a:r>
              <a:rPr lang="id-ID" sz="2400" dirty="0"/>
              <a:t> </a:t>
            </a:r>
            <a:r>
              <a:rPr lang="en-US" sz="2400" dirty="0"/>
              <a:t>5</a:t>
            </a:r>
            <a:r>
              <a:rPr lang="id-ID" sz="2400" baseline="30000" dirty="0"/>
              <a:t>th. 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978-0-13-480115-5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4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LO1: To explain the uses of decision structure and Boolean logic</a:t>
            </a:r>
          </a:p>
          <a:p>
            <a:pPr>
              <a:buFontTx/>
              <a:buNone/>
            </a:pPr>
            <a:r>
              <a:rPr lang="en-US" altLang="en-US" dirty="0"/>
              <a:t>LO2: To write pseudo-code to solve problem containing decisions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Decision 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037F9-E560-4161-A749-DE03AA4AC820}"/>
              </a:ext>
            </a:extLst>
          </p:cNvPr>
          <p:cNvSpPr>
            <a:spLocks noGrp="1"/>
          </p:cNvSpPr>
          <p:nvPr/>
        </p:nvSpPr>
        <p:spPr>
          <a:xfrm>
            <a:off x="1143000" y="1483519"/>
            <a:ext cx="72390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dirty="0"/>
              <a:t>A decision structure allows a program to perform actions only under certain conditions</a:t>
            </a:r>
          </a:p>
          <a:p>
            <a:r>
              <a:rPr dirty="0"/>
              <a:t>Different types of decisions include</a:t>
            </a:r>
          </a:p>
          <a:p>
            <a:pPr lvl="1" eaLnBrk="1" hangingPunct="1"/>
            <a:r>
              <a:rPr dirty="0"/>
              <a:t>If, also called single alternative</a:t>
            </a:r>
          </a:p>
          <a:p>
            <a:pPr lvl="1" eaLnBrk="1" hangingPunct="1"/>
            <a:r>
              <a:rPr dirty="0"/>
              <a:t>If then else, also called dual alternative</a:t>
            </a:r>
          </a:p>
          <a:p>
            <a:pPr lvl="1" eaLnBrk="1" hangingPunct="1"/>
            <a:r>
              <a:rPr dirty="0"/>
              <a:t>Case structure for multiple alternative decisions</a:t>
            </a:r>
          </a:p>
          <a:p>
            <a:pPr eaLnBrk="1" hangingPunct="1">
              <a:buNone/>
            </a:pPr>
            <a:endParaRPr dirty="0"/>
          </a:p>
          <a:p>
            <a:pPr eaLnBrk="1" hangingPunct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CA9B4-2E8C-4F60-822F-AF3BE7A95D77}"/>
              </a:ext>
            </a:extLst>
          </p:cNvPr>
          <p:cNvSpPr>
            <a:spLocks noGrp="1"/>
          </p:cNvSpPr>
          <p:nvPr/>
        </p:nvSpPr>
        <p:spPr>
          <a:xfrm>
            <a:off x="1295400" y="1524000"/>
            <a:ext cx="6781800" cy="2590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The if statement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An action only occurs if the decision is true</a:t>
            </a:r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sz="1800" i="1" dirty="0"/>
              <a:t>IF</a:t>
            </a:r>
            <a:r>
              <a:rPr sz="1800" i="1" dirty="0"/>
              <a:t> condition T</a:t>
            </a:r>
            <a:r>
              <a:rPr lang="en-US" sz="1800" i="1" dirty="0"/>
              <a:t>HEN</a:t>
            </a:r>
            <a:endParaRPr sz="1800" i="1" dirty="0"/>
          </a:p>
          <a:p>
            <a:pPr lvl="4" eaLnBrk="1" hangingPunct="1">
              <a:lnSpc>
                <a:spcPct val="90000"/>
              </a:lnSpc>
              <a:buNone/>
            </a:pPr>
            <a:r>
              <a:rPr sz="1800" i="1" dirty="0"/>
              <a:t>Statement</a:t>
            </a:r>
          </a:p>
          <a:p>
            <a:pPr lvl="4" eaLnBrk="1" hangingPunct="1">
              <a:lnSpc>
                <a:spcPct val="90000"/>
              </a:lnSpc>
              <a:buNone/>
            </a:pPr>
            <a:r>
              <a:rPr sz="1800" i="1" dirty="0"/>
              <a:t>Statement</a:t>
            </a:r>
          </a:p>
          <a:p>
            <a:pPr lvl="3" eaLnBrk="1" hangingPunct="1">
              <a:lnSpc>
                <a:spcPct val="90000"/>
              </a:lnSpc>
              <a:buNone/>
            </a:pPr>
            <a:r>
              <a:rPr sz="1800" i="1" dirty="0"/>
              <a:t>E</a:t>
            </a:r>
            <a:r>
              <a:rPr lang="en-US" sz="1800" i="1" dirty="0"/>
              <a:t>NDIF</a:t>
            </a:r>
            <a:endParaRPr sz="1800" i="1" dirty="0"/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A diamond symbol is used in flowcharts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E077D-E24D-4231-AAB6-A37255AF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1" y="4050482"/>
            <a:ext cx="2046150" cy="22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2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7333F2-CB49-4999-86D5-72AF9109F99A}"/>
              </a:ext>
            </a:extLst>
          </p:cNvPr>
          <p:cNvSpPr>
            <a:spLocks noGrp="1"/>
          </p:cNvSpPr>
          <p:nvPr/>
        </p:nvSpPr>
        <p:spPr>
          <a:xfrm>
            <a:off x="1068619" y="1496384"/>
            <a:ext cx="8153400" cy="2667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Relational Operators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Determines whether a specific relationship exists between two values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Used within the condition, a Boolean expression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dirty="0"/>
              <a:t>   x &gt; y   x&lt;y   x &gt;=y   x&lt;y   x &lt;=y   x==y   x!=y</a:t>
            </a:r>
            <a:endParaRPr sz="24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sz="2800" dirty="0"/>
          </a:p>
          <a:p>
            <a:pPr eaLnBrk="1" hangingPunct="1">
              <a:lnSpc>
                <a:spcPct val="90000"/>
              </a:lnSpc>
              <a:buNone/>
            </a:pPr>
            <a:endParaRPr sz="28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1ECD1E-5507-458E-AB18-22E79B90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85846"/>
            <a:ext cx="4677202" cy="23911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AE71C37-9B5C-4C0B-98B5-45FC2E654C79}"/>
              </a:ext>
            </a:extLst>
          </p:cNvPr>
          <p:cNvSpPr txBox="1"/>
          <p:nvPr/>
        </p:nvSpPr>
        <p:spPr>
          <a:xfrm>
            <a:off x="1124037" y="3701719"/>
            <a:ext cx="4759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>
                <a:latin typeface="Arial" panose="020B0604020202020204" pitchFamily="34" charset="0"/>
              </a:rPr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145976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Dual Alternative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48C683-A712-499E-AD16-AFCF21D0248C}"/>
              </a:ext>
            </a:extLst>
          </p:cNvPr>
          <p:cNvSpPr>
            <a:spLocks noGrp="1"/>
          </p:cNvSpPr>
          <p:nvPr/>
        </p:nvSpPr>
        <p:spPr>
          <a:xfrm>
            <a:off x="838200" y="1447800"/>
            <a:ext cx="8153400" cy="1981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If then else statement</a:t>
            </a:r>
          </a:p>
          <a:p>
            <a:pPr lvl="1" eaLnBrk="1" hangingPunct="1"/>
            <a:r>
              <a:rPr sz="2400" dirty="0"/>
              <a:t>Executes one group of statements if it’s Boolean expression is true, or another group if its Boolean expression is false</a:t>
            </a:r>
          </a:p>
          <a:p>
            <a:pPr eaLnBrk="1" hangingPunct="1"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594F2-0C94-4E6C-8609-C3DB56D8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65" y="3828311"/>
            <a:ext cx="5258070" cy="2673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7D113E-3301-4C6B-9039-358A0F041A87}"/>
              </a:ext>
            </a:extLst>
          </p:cNvPr>
          <p:cNvSpPr txBox="1"/>
          <p:nvPr/>
        </p:nvSpPr>
        <p:spPr>
          <a:xfrm>
            <a:off x="914400" y="3366646"/>
            <a:ext cx="541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>
                <a:latin typeface="Arial" panose="020B0604020202020204" pitchFamily="34" charset="0"/>
              </a:rPr>
              <a:t>A dual alternative decision structure</a:t>
            </a:r>
          </a:p>
        </p:txBody>
      </p:sp>
    </p:spTree>
    <p:extLst>
      <p:ext uri="{BB962C8B-B14F-4D97-AF65-F5344CB8AC3E}">
        <p14:creationId xmlns:p14="http://schemas.microsoft.com/office/powerpoint/2010/main" val="196835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Dual Alternative Decision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28917-4512-4760-8EAD-B4B325470C05}"/>
              </a:ext>
            </a:extLst>
          </p:cNvPr>
          <p:cNvSpPr>
            <a:spLocks noGrp="1"/>
          </p:cNvSpPr>
          <p:nvPr/>
        </p:nvSpPr>
        <p:spPr>
          <a:xfrm>
            <a:off x="1524000" y="1608317"/>
            <a:ext cx="407035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I</a:t>
            </a:r>
            <a:r>
              <a:rPr lang="en-US" i="1" dirty="0"/>
              <a:t>F </a:t>
            </a: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condition T</a:t>
            </a:r>
            <a:r>
              <a:rPr lang="en-US" i="1" dirty="0">
                <a:latin typeface="+mn-lt"/>
                <a:ea typeface="Arial" panose="020B0604020202020204" pitchFamily="34" charset="0"/>
                <a:cs typeface="+mn-cs"/>
              </a:rPr>
              <a:t>HEN</a:t>
            </a:r>
            <a:endParaRPr i="1" dirty="0">
              <a:latin typeface="+mn-lt"/>
              <a:ea typeface="Arial" panose="020B0604020202020204" pitchFamily="34" charset="0"/>
              <a:cs typeface="+mn-cs"/>
            </a:endParaRP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	statement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	statement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E</a:t>
            </a:r>
            <a:r>
              <a:rPr lang="en-US" i="1" dirty="0">
                <a:latin typeface="+mn-lt"/>
                <a:ea typeface="Arial" panose="020B0604020202020204" pitchFamily="34" charset="0"/>
                <a:cs typeface="+mn-cs"/>
              </a:rPr>
              <a:t>LSE</a:t>
            </a:r>
            <a:endParaRPr i="1" dirty="0">
              <a:latin typeface="+mn-lt"/>
              <a:ea typeface="Arial" panose="020B0604020202020204" pitchFamily="34" charset="0"/>
              <a:cs typeface="+mn-cs"/>
            </a:endParaRP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	statement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	statement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i="1" dirty="0">
                <a:latin typeface="+mn-lt"/>
                <a:ea typeface="Arial" panose="020B0604020202020204" pitchFamily="34" charset="0"/>
                <a:cs typeface="+mn-cs"/>
              </a:rPr>
              <a:t>E</a:t>
            </a:r>
            <a:r>
              <a:rPr lang="en-US" i="1" dirty="0">
                <a:latin typeface="+mn-lt"/>
                <a:ea typeface="Arial" panose="020B0604020202020204" pitchFamily="34" charset="0"/>
                <a:cs typeface="+mn-cs"/>
              </a:rPr>
              <a:t>NDIF</a:t>
            </a:r>
            <a:endParaRPr i="1" dirty="0">
              <a:latin typeface="+mn-lt"/>
              <a:ea typeface="Arial" panose="020B060402020202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E97E6-5642-495B-A848-0B5A00C39848}"/>
              </a:ext>
            </a:extLst>
          </p:cNvPr>
          <p:cNvSpPr>
            <a:spLocks noGrp="1"/>
          </p:cNvSpPr>
          <p:nvPr/>
        </p:nvSpPr>
        <p:spPr>
          <a:xfrm>
            <a:off x="4724400" y="1615244"/>
            <a:ext cx="407193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8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I</a:t>
            </a:r>
            <a:r>
              <a:rPr lang="en-US" dirty="0">
                <a:latin typeface="+mn-lt"/>
                <a:ea typeface="Arial" panose="020B0604020202020204" pitchFamily="34" charset="0"/>
                <a:cs typeface="+mn-cs"/>
              </a:rPr>
              <a:t>F </a:t>
            </a: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temperature &lt; 40 T</a:t>
            </a:r>
            <a:r>
              <a:rPr lang="en-US" dirty="0">
                <a:latin typeface="+mn-lt"/>
                <a:ea typeface="Arial" panose="020B0604020202020204" pitchFamily="34" charset="0"/>
                <a:cs typeface="+mn-cs"/>
              </a:rPr>
              <a:t>HEN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lang="en-US" dirty="0">
                <a:latin typeface="+mn-lt"/>
                <a:ea typeface="Arial" panose="020B0604020202020204" pitchFamily="34" charset="0"/>
                <a:cs typeface="+mn-cs"/>
              </a:rPr>
              <a:t>	DISPLAY “A little cold”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	D</a:t>
            </a:r>
            <a:r>
              <a:rPr lang="en-US" dirty="0">
                <a:latin typeface="+mn-lt"/>
                <a:ea typeface="Arial" panose="020B0604020202020204" pitchFamily="34" charset="0"/>
                <a:cs typeface="+mn-cs"/>
              </a:rPr>
              <a:t>ISPLAY</a:t>
            </a: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 “Get a coat!”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E</a:t>
            </a:r>
            <a:r>
              <a:rPr lang="en-US" dirty="0">
                <a:latin typeface="+mn-lt"/>
                <a:ea typeface="Arial" panose="020B0604020202020204" pitchFamily="34" charset="0"/>
                <a:cs typeface="+mn-cs"/>
              </a:rPr>
              <a:t>LSE</a:t>
            </a:r>
            <a:endParaRPr dirty="0">
              <a:latin typeface="+mn-lt"/>
              <a:ea typeface="Arial" panose="020B0604020202020204" pitchFamily="34" charset="0"/>
              <a:cs typeface="+mn-cs"/>
            </a:endParaRP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	D</a:t>
            </a:r>
            <a:r>
              <a:rPr lang="en-US" dirty="0">
                <a:latin typeface="+mn-lt"/>
                <a:ea typeface="Arial" panose="020B0604020202020204" pitchFamily="34" charset="0"/>
                <a:cs typeface="+mn-cs"/>
              </a:rPr>
              <a:t>ISPLAY</a:t>
            </a: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 “Nice weather”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	D</a:t>
            </a:r>
            <a:r>
              <a:rPr lang="en-US" dirty="0">
                <a:latin typeface="+mn-lt"/>
                <a:ea typeface="Arial" panose="020B0604020202020204" pitchFamily="34" charset="0"/>
                <a:cs typeface="+mn-cs"/>
              </a:rPr>
              <a:t>ISPLAY</a:t>
            </a: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 “And sunny!”</a:t>
            </a:r>
          </a:p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dirty="0">
                <a:latin typeface="+mn-lt"/>
                <a:ea typeface="Arial" panose="020B0604020202020204" pitchFamily="34" charset="0"/>
                <a:cs typeface="+mn-cs"/>
              </a:rPr>
              <a:t>E</a:t>
            </a:r>
            <a:r>
              <a:rPr lang="en-US" dirty="0">
                <a:latin typeface="+mn-lt"/>
                <a:ea typeface="Arial" panose="020B0604020202020204" pitchFamily="34" charset="0"/>
                <a:cs typeface="+mn-cs"/>
              </a:rPr>
              <a:t>NDIF</a:t>
            </a:r>
            <a:endParaRPr dirty="0"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650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540A85B147B94A8BEF36E500F237CA" ma:contentTypeVersion="2" ma:contentTypeDescription="Create a new document." ma:contentTypeScope="" ma:versionID="73c28917da3d08cd67f743de74e9e0ee">
  <xsd:schema xmlns:xsd="http://www.w3.org/2001/XMLSchema" xmlns:xs="http://www.w3.org/2001/XMLSchema" xmlns:p="http://schemas.microsoft.com/office/2006/metadata/properties" xmlns:ns2="b506bcd2-e397-42c5-ace7-c21b2830179f" targetNamespace="http://schemas.microsoft.com/office/2006/metadata/properties" ma:root="true" ma:fieldsID="4ff9e3a0e271bd291be0e0a525df0af4" ns2:_="">
    <xsd:import namespace="b506bcd2-e397-42c5-ace7-c21b283017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6bcd2-e397-42c5-ace7-c21b28301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B0DFF6-F715-4678-83C1-AB3C558F2B48}"/>
</file>

<file path=customXml/itemProps2.xml><?xml version="1.0" encoding="utf-8"?>
<ds:datastoreItem xmlns:ds="http://schemas.openxmlformats.org/officeDocument/2006/customXml" ds:itemID="{6D8DFFF3-C080-4105-8DEC-78CA09A380AE}"/>
</file>

<file path=customXml/itemProps3.xml><?xml version="1.0" encoding="utf-8"?>
<ds:datastoreItem xmlns:ds="http://schemas.openxmlformats.org/officeDocument/2006/customXml" ds:itemID="{EF271788-BC88-4688-9EC0-B2155D59E368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1020</TotalTime>
  <Words>1535</Words>
  <Application>Microsoft Office PowerPoint</Application>
  <PresentationFormat>On-screen Show (4:3)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Open Sans</vt:lpstr>
      <vt:lpstr>Times New Roman</vt:lpstr>
      <vt:lpstr>Template PPT 2015</vt:lpstr>
      <vt:lpstr>Decision Structure and Boolean Logic Session  5</vt:lpstr>
      <vt:lpstr>Sub Topics</vt:lpstr>
      <vt:lpstr> These slides have been adapted from:  Gaddis, T. (2019). Starting Out with Programming Logic and Design 5th.  ISBN: 978-0-13-480115-5   Chapter 4 </vt:lpstr>
      <vt:lpstr>PowerPoint Presentation</vt:lpstr>
      <vt:lpstr>Introduction to Decision Structures</vt:lpstr>
      <vt:lpstr>Introduction to Decision Structures</vt:lpstr>
      <vt:lpstr>Introduction to Decision Structures</vt:lpstr>
      <vt:lpstr>Dual Alternative Decision Structures</vt:lpstr>
      <vt:lpstr>Dual Alternative Decision Structures</vt:lpstr>
      <vt:lpstr>Comparing Strings</vt:lpstr>
      <vt:lpstr>Comparing Strings</vt:lpstr>
      <vt:lpstr>Comparing Strings</vt:lpstr>
      <vt:lpstr>Nested Decision Structures</vt:lpstr>
      <vt:lpstr>Nested Decision Structures</vt:lpstr>
      <vt:lpstr>Algorithm using Selection </vt:lpstr>
      <vt:lpstr>Example (cont’d) </vt:lpstr>
      <vt:lpstr>Example (cont’d) </vt:lpstr>
      <vt:lpstr>Example (cont’d) </vt:lpstr>
      <vt:lpstr>The Case Structure</vt:lpstr>
      <vt:lpstr>The case structure </vt:lpstr>
      <vt:lpstr>Logical Operators</vt:lpstr>
      <vt:lpstr>Logical Operators</vt:lpstr>
      <vt:lpstr>Logical Operators</vt:lpstr>
      <vt:lpstr>Boolean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Budi Yulianto, S.Kom., M.M.,CBA.</cp:lastModifiedBy>
  <cp:revision>105</cp:revision>
  <dcterms:created xsi:type="dcterms:W3CDTF">2015-05-04T03:33:03Z</dcterms:created>
  <dcterms:modified xsi:type="dcterms:W3CDTF">2021-10-13T02:43:25Z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0x01010087540A85B147B94A8BEF36E500F237CA</vt:lpwstr>
  </property>
</Properties>
</file>