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74" r:id="rId6"/>
    <p:sldId id="289" r:id="rId7"/>
    <p:sldId id="290" r:id="rId8"/>
    <p:sldId id="291" r:id="rId9"/>
    <p:sldId id="292" r:id="rId10"/>
    <p:sldId id="293" r:id="rId11"/>
    <p:sldId id="277" r:id="rId12"/>
    <p:sldId id="329" r:id="rId13"/>
    <p:sldId id="330" r:id="rId14"/>
    <p:sldId id="331" r:id="rId15"/>
    <p:sldId id="332" r:id="rId16"/>
    <p:sldId id="338" r:id="rId17"/>
    <p:sldId id="339" r:id="rId18"/>
    <p:sldId id="294" r:id="rId19"/>
    <p:sldId id="295" r:id="rId20"/>
    <p:sldId id="297" r:id="rId21"/>
    <p:sldId id="280" r:id="rId22"/>
    <p:sldId id="340" r:id="rId23"/>
    <p:sldId id="341" r:id="rId24"/>
    <p:sldId id="342" r:id="rId25"/>
    <p:sldId id="343" r:id="rId26"/>
    <p:sldId id="344" r:id="rId27"/>
    <p:sldId id="299" r:id="rId28"/>
    <p:sldId id="300" r:id="rId29"/>
    <p:sldId id="281" r:id="rId30"/>
    <p:sldId id="345" r:id="rId31"/>
    <p:sldId id="346" r:id="rId32"/>
    <p:sldId id="347" r:id="rId33"/>
    <p:sldId id="348" r:id="rId34"/>
    <p:sldId id="349" r:id="rId35"/>
    <p:sldId id="301" r:id="rId36"/>
    <p:sldId id="298" r:id="rId37"/>
    <p:sldId id="302" r:id="rId38"/>
    <p:sldId id="303" r:id="rId39"/>
    <p:sldId id="278" r:id="rId40"/>
    <p:sldId id="350" r:id="rId41"/>
    <p:sldId id="351" r:id="rId42"/>
    <p:sldId id="352" r:id="rId43"/>
    <p:sldId id="353" r:id="rId44"/>
    <p:sldId id="354" r:id="rId45"/>
    <p:sldId id="355" r:id="rId46"/>
    <p:sldId id="262" r:id="rId4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74"/>
            <p14:sldId id="289"/>
            <p14:sldId id="290"/>
            <p14:sldId id="291"/>
            <p14:sldId id="292"/>
            <p14:sldId id="293"/>
            <p14:sldId id="277"/>
            <p14:sldId id="329"/>
            <p14:sldId id="330"/>
            <p14:sldId id="331"/>
            <p14:sldId id="332"/>
            <p14:sldId id="338"/>
            <p14:sldId id="339"/>
            <p14:sldId id="294"/>
            <p14:sldId id="295"/>
            <p14:sldId id="297"/>
            <p14:sldId id="280"/>
            <p14:sldId id="340"/>
            <p14:sldId id="341"/>
            <p14:sldId id="342"/>
            <p14:sldId id="343"/>
            <p14:sldId id="344"/>
            <p14:sldId id="299"/>
            <p14:sldId id="300"/>
            <p14:sldId id="281"/>
            <p14:sldId id="345"/>
            <p14:sldId id="346"/>
            <p14:sldId id="347"/>
            <p14:sldId id="348"/>
            <p14:sldId id="349"/>
            <p14:sldId id="301"/>
            <p14:sldId id="298"/>
            <p14:sldId id="302"/>
            <p14:sldId id="303"/>
            <p14:sldId id="278"/>
            <p14:sldId id="350"/>
            <p14:sldId id="351"/>
            <p14:sldId id="352"/>
            <p14:sldId id="353"/>
            <p14:sldId id="354"/>
            <p14:sldId id="355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4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17/10/2021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17/10/2021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17/10/2021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17/10/2021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COMP6056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2021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Repetition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</a:t>
            </a:r>
            <a:r>
              <a:rPr lang="en-US" sz="2800" dirty="0"/>
              <a:t>7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0DDF8-3127-4C82-A842-AF68049CDBD1}"/>
              </a:ext>
            </a:extLst>
          </p:cNvPr>
          <p:cNvSpPr>
            <a:spLocks noGrp="1"/>
          </p:cNvSpPr>
          <p:nvPr/>
        </p:nvSpPr>
        <p:spPr>
          <a:xfrm>
            <a:off x="965771" y="1447800"/>
            <a:ext cx="3720529" cy="3200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dirty="0"/>
              <a:t>Working with</a:t>
            </a:r>
            <a:r>
              <a:rPr lang="en-US" dirty="0"/>
              <a:t> </a:t>
            </a:r>
            <a:r>
              <a:rPr dirty="0"/>
              <a:t>Modules and Loops</a:t>
            </a:r>
          </a:p>
          <a:p>
            <a:pPr eaLnBrk="1" hangingPunct="1"/>
            <a:r>
              <a:rPr sz="2800" dirty="0"/>
              <a:t>To run a program multiple times, modules can be put within a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63AF6-B4CE-431F-89FE-A663ADCD3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664" y="1248596"/>
            <a:ext cx="3806536" cy="51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0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D78B026-0C8A-4ED3-BD00-1264DE8A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838200"/>
            <a:ext cx="5867400" cy="685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WHILE 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4FF555FD-BC48-480D-B90A-111683A36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24000"/>
            <a:ext cx="8001000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81BD"/>
                </a:solidFill>
                <a:latin typeface="Open Sans" panose="020B0606030504020204" pitchFamily="34" charset="0"/>
              </a:rPr>
              <a:t>The WHILE construct is a leading decision loop which means the condition is tested before any statements are executed.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81BD"/>
                </a:solidFill>
                <a:latin typeface="Open Sans" panose="020B0606030504020204" pitchFamily="34" charset="0"/>
              </a:rPr>
              <a:t>WHILE Format 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rgbClr val="0081BD"/>
                </a:solidFill>
                <a:latin typeface="Open Sans" panose="020B0606030504020204" pitchFamily="34" charset="0"/>
              </a:rPr>
              <a:t>	</a:t>
            </a:r>
            <a:r>
              <a:rPr lang="en-US" altLang="en-US" sz="24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condition p is true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statement block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ENDWHILE</a:t>
            </a:r>
            <a:endParaRPr lang="en-US" altLang="en-US" sz="2400" dirty="0">
              <a:solidFill>
                <a:srgbClr val="0081BD"/>
              </a:solidFill>
              <a:latin typeface="Open Sans" panose="020B0606030504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81BD"/>
                </a:solidFill>
                <a:latin typeface="Open Sans" panose="020B0606030504020204" pitchFamily="34" charset="0"/>
              </a:rPr>
              <a:t>The following processing takes place : </a:t>
            </a:r>
          </a:p>
          <a:p>
            <a:pPr marL="971550" lvl="1" indent="-514350" eaLnBrk="1" hangingPunct="1">
              <a:lnSpc>
                <a:spcPct val="8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>
                <a:solidFill>
                  <a:srgbClr val="0081BD"/>
                </a:solidFill>
                <a:latin typeface="Open Sans" panose="020B0606030504020204" pitchFamily="34" charset="0"/>
              </a:rPr>
              <a:t>The logical condition p is tested </a:t>
            </a:r>
          </a:p>
          <a:p>
            <a:pPr marL="971550" lvl="1" indent="-514350" eaLnBrk="1" hangingPunct="1">
              <a:lnSpc>
                <a:spcPct val="8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>
                <a:solidFill>
                  <a:srgbClr val="0081BD"/>
                </a:solidFill>
                <a:latin typeface="Open Sans" panose="020B0606030504020204" pitchFamily="34" charset="0"/>
              </a:rPr>
              <a:t>If condition p is found to be true, the statements within the statement block are executed once. The delimiter ENDWHILE then triggers a return of control to the retesting of condition p</a:t>
            </a:r>
          </a:p>
          <a:p>
            <a:pPr marL="971550" lvl="1" indent="-514350" eaLnBrk="1" hangingPunct="1">
              <a:lnSpc>
                <a:spcPct val="8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>
                <a:solidFill>
                  <a:srgbClr val="0081BD"/>
                </a:solidFill>
                <a:latin typeface="Open Sans" panose="020B0606030504020204" pitchFamily="34" charset="0"/>
              </a:rPr>
              <a:t>If condition p is still true,  the statements are executed again, and so the repetition process continues until the condition is found to be false </a:t>
            </a:r>
          </a:p>
          <a:p>
            <a:pPr marL="971550" lvl="1" indent="-514350" eaLnBrk="1" hangingPunct="1">
              <a:lnSpc>
                <a:spcPct val="8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>
                <a:solidFill>
                  <a:srgbClr val="0081BD"/>
                </a:solidFill>
                <a:latin typeface="Open Sans" panose="020B0606030504020204" pitchFamily="34" charset="0"/>
              </a:rPr>
              <a:t>If condition p is found to be false,  control passes to the next statement after the delimiter ENDWHILE and no further processing takes place within the loop </a:t>
            </a:r>
          </a:p>
          <a:p>
            <a:pPr marL="971550" lvl="1" indent="-514350" eaLnBrk="1" hangingPunct="1">
              <a:lnSpc>
                <a:spcPct val="80000"/>
              </a:lnSpc>
              <a:buFont typeface="Calibri" panose="020F0502020204030204" pitchFamily="34" charset="0"/>
              <a:buAutoNum type="arabicPeriod"/>
            </a:pPr>
            <a:endParaRPr lang="en-US" alt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83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EA77FA6-6BCF-4810-8201-4EA2518E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838200"/>
            <a:ext cx="5867400" cy="685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WHILE 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07C795B-01FC-439D-8220-8F903914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52600"/>
            <a:ext cx="7815263" cy="439102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rgbClr val="0081BD"/>
                </a:solidFill>
                <a:latin typeface="Open Sans" panose="020B0606030504020204" pitchFamily="34" charset="0"/>
              </a:rPr>
              <a:t>Consideration before designing a WHILE loop : </a:t>
            </a:r>
          </a:p>
          <a:p>
            <a:pPr lvl="1" eaLnBrk="1" hangingPunct="1"/>
            <a:r>
              <a:rPr lang="en-US" altLang="en-US" sz="2400" dirty="0">
                <a:solidFill>
                  <a:srgbClr val="0081BD"/>
                </a:solidFill>
                <a:latin typeface="Open Sans" panose="020B0606030504020204" pitchFamily="34" charset="0"/>
              </a:rPr>
              <a:t>The testing of condition is at the beginning of the loop.  Meaning that it may be necessary to perform some initial processing before it can be tested </a:t>
            </a:r>
          </a:p>
          <a:p>
            <a:pPr lvl="1" eaLnBrk="1" hangingPunct="1"/>
            <a:r>
              <a:rPr lang="en-US" altLang="en-US" sz="2400" dirty="0">
                <a:solidFill>
                  <a:srgbClr val="0081BD"/>
                </a:solidFill>
                <a:latin typeface="Open Sans" panose="020B0606030504020204" pitchFamily="34" charset="0"/>
              </a:rPr>
              <a:t>The only way to terminate the loop is to render WHILE condition false </a:t>
            </a:r>
          </a:p>
          <a:p>
            <a:pPr lvl="1" eaLnBrk="1" hangingPunct="1"/>
            <a:endParaRPr lang="en-US" alt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711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C59D9E0-845C-41FC-8B98-61B10230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838200"/>
            <a:ext cx="5867400" cy="685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WHILE 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A00CD4F-E366-4567-B7FA-E4702673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7820025" cy="49069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81BD"/>
                </a:solidFill>
                <a:latin typeface="Open Sans" panose="020B0606030504020204" pitchFamily="34" charset="0"/>
              </a:rPr>
              <a:t>Using WHILE to repeat a set of instructions an unknown number of times </a:t>
            </a:r>
          </a:p>
          <a:p>
            <a:pPr lvl="1" eaLnBrk="1" hangingPunct="1"/>
            <a:r>
              <a:rPr lang="en-US" altLang="en-US" dirty="0">
                <a:solidFill>
                  <a:srgbClr val="0081BD"/>
                </a:solidFill>
                <a:latin typeface="Open Sans" panose="020B0606030504020204" pitchFamily="34" charset="0"/>
              </a:rPr>
              <a:t>When a trailer record or sentinel exists </a:t>
            </a:r>
          </a:p>
          <a:p>
            <a:pPr lvl="2" eaLnBrk="1" hangingPunct="1"/>
            <a:r>
              <a:rPr lang="en-US" altLang="en-US" dirty="0">
                <a:solidFill>
                  <a:srgbClr val="0081BD"/>
                </a:solidFill>
                <a:latin typeface="Open Sans" panose="020B0606030504020204" pitchFamily="34" charset="0"/>
              </a:rPr>
              <a:t>The sentinel is a special record or value placed at the end of valid data to signify the end of the data </a:t>
            </a:r>
          </a:p>
          <a:p>
            <a:pPr lvl="1" eaLnBrk="1" hangingPunct="1"/>
            <a:r>
              <a:rPr lang="en-US" altLang="en-US" dirty="0">
                <a:solidFill>
                  <a:srgbClr val="0081BD"/>
                </a:solidFill>
                <a:latin typeface="Open Sans" panose="020B0606030504020204" pitchFamily="34" charset="0"/>
              </a:rPr>
              <a:t>When a trailer record or sentinel does not exists </a:t>
            </a:r>
          </a:p>
          <a:p>
            <a:pPr lvl="2" eaLnBrk="1" hangingPunct="1"/>
            <a:r>
              <a:rPr lang="en-US" altLang="en-US" dirty="0">
                <a:solidFill>
                  <a:srgbClr val="0081BD"/>
                </a:solidFill>
                <a:latin typeface="Open Sans" panose="020B0606030504020204" pitchFamily="34" charset="0"/>
              </a:rPr>
              <a:t>When there is no trailer record or sentinel to signify the end of the data, it is necessary to check for an end-of-file marker (EOF). The following expressions can be used : </a:t>
            </a:r>
          </a:p>
          <a:p>
            <a:pPr lvl="3" eaLnBrk="1" hangingPunct="1"/>
            <a:r>
              <a:rPr lang="en-US" altLang="en-US" dirty="0">
                <a:solidFill>
                  <a:srgbClr val="0081BD"/>
                </a:solidFill>
                <a:latin typeface="Open Sans" panose="020B0606030504020204" pitchFamily="34" charset="0"/>
              </a:rPr>
              <a:t>WHILE more data </a:t>
            </a:r>
          </a:p>
          <a:p>
            <a:pPr lvl="3" eaLnBrk="1" hangingPunct="1"/>
            <a:r>
              <a:rPr lang="en-US" altLang="en-US" dirty="0">
                <a:solidFill>
                  <a:srgbClr val="0081BD"/>
                </a:solidFill>
                <a:latin typeface="Open Sans" panose="020B0606030504020204" pitchFamily="34" charset="0"/>
              </a:rPr>
              <a:t>WHILE more records </a:t>
            </a:r>
          </a:p>
          <a:p>
            <a:pPr lvl="3" eaLnBrk="1" hangingPunct="1"/>
            <a:r>
              <a:rPr lang="en-US" altLang="en-US" dirty="0">
                <a:solidFill>
                  <a:srgbClr val="0081BD"/>
                </a:solidFill>
                <a:latin typeface="Open Sans" panose="020B0606030504020204" pitchFamily="34" charset="0"/>
              </a:rPr>
              <a:t>WHILE records exist</a:t>
            </a:r>
          </a:p>
          <a:p>
            <a:pPr lvl="3" eaLnBrk="1" hangingPunct="1"/>
            <a:r>
              <a:rPr lang="en-US" altLang="en-US" dirty="0">
                <a:solidFill>
                  <a:srgbClr val="0081BD"/>
                </a:solidFill>
                <a:latin typeface="Open Sans" panose="020B0606030504020204" pitchFamily="34" charset="0"/>
              </a:rPr>
              <a:t>WHILE NOT EOF </a:t>
            </a:r>
          </a:p>
        </p:txBody>
      </p:sp>
    </p:spTree>
    <p:extLst>
      <p:ext uri="{BB962C8B-B14F-4D97-AF65-F5344CB8AC3E}">
        <p14:creationId xmlns:p14="http://schemas.microsoft.com/office/powerpoint/2010/main" val="3671653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484F12A-4E76-4FD4-BA7C-AC3E3721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838200"/>
            <a:ext cx="5943600" cy="685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Example 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C7711856-6C58-4582-8776-CCDD83676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47800"/>
            <a:ext cx="8096250" cy="4678363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rgbClr val="0081BD"/>
                </a:solidFill>
                <a:latin typeface="Open Sans" panose="020B0606030504020204" pitchFamily="34" charset="0"/>
              </a:rPr>
              <a:t>Solution Algorithm </a:t>
            </a:r>
          </a:p>
          <a:p>
            <a:pPr marL="514350" indent="-514350" eaLnBrk="1" hangingPunct="1">
              <a:buFontTx/>
              <a:buNone/>
            </a:pPr>
            <a:r>
              <a:rPr lang="en-US" altLang="en-US" sz="2800" dirty="0">
                <a:solidFill>
                  <a:srgbClr val="0081BD"/>
                </a:solidFill>
                <a:latin typeface="Open Sans" panose="020B0606030504020204" pitchFamily="34" charset="0"/>
              </a:rPr>
              <a:t>	Consideration when establishing a solution algorithm : </a:t>
            </a:r>
          </a:p>
          <a:p>
            <a:pPr marL="914400" lvl="1" indent="-51435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0081BD"/>
                </a:solidFill>
                <a:latin typeface="Open Sans" panose="020B0606030504020204" pitchFamily="34" charset="0"/>
              </a:rPr>
              <a:t>a WHILE structure to control the reading of exam scores, until it reaches a score of 999</a:t>
            </a:r>
          </a:p>
          <a:p>
            <a:pPr marL="914400" lvl="1" indent="-51435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0081BD"/>
                </a:solidFill>
                <a:latin typeface="Open Sans" panose="020B0606030504020204" pitchFamily="34" charset="0"/>
              </a:rPr>
              <a:t>an accumulator for total scores, namely </a:t>
            </a:r>
            <a:r>
              <a:rPr lang="en-US" altLang="en-US" sz="2800" dirty="0" err="1">
                <a:solidFill>
                  <a:srgbClr val="0081BD"/>
                </a:solidFill>
                <a:latin typeface="Open Sans" panose="020B0606030504020204" pitchFamily="34" charset="0"/>
              </a:rPr>
              <a:t>total_score</a:t>
            </a:r>
            <a:r>
              <a:rPr lang="en-US" altLang="en-US" sz="2800" dirty="0">
                <a:solidFill>
                  <a:srgbClr val="0081BD"/>
                </a:solidFill>
                <a:latin typeface="Open Sans" panose="020B0606030504020204" pitchFamily="34" charset="0"/>
              </a:rPr>
              <a:t> </a:t>
            </a:r>
          </a:p>
          <a:p>
            <a:pPr marL="914400" lvl="1" indent="-514350" eaLnBrk="1" hangingPunct="1"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0081BD"/>
                </a:solidFill>
                <a:latin typeface="Open Sans" panose="020B0606030504020204" pitchFamily="34" charset="0"/>
              </a:rPr>
              <a:t>an accumulator for the total students, namely </a:t>
            </a:r>
            <a:r>
              <a:rPr lang="en-US" altLang="en-US" sz="2800" dirty="0" err="1">
                <a:solidFill>
                  <a:srgbClr val="0081BD"/>
                </a:solidFill>
                <a:latin typeface="Open Sans" panose="020B0606030504020204" pitchFamily="34" charset="0"/>
              </a:rPr>
              <a:t>total_students</a:t>
            </a:r>
            <a:r>
              <a:rPr lang="en-US" altLang="en-US" sz="2800" dirty="0">
                <a:solidFill>
                  <a:srgbClr val="0081BD"/>
                </a:solidFill>
                <a:latin typeface="Open Sans" panose="020B0606030504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ECC4109-5913-4255-8FCE-BB6DC329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838200"/>
            <a:ext cx="5867400" cy="685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Example (cont’d) 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BD2106E6-FAA2-4774-8F9F-96DF71078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83058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B. Solution algorithm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	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Print_examination_scores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	set </a:t>
            </a:r>
            <a:r>
              <a:rPr lang="en-US" altLang="en-US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total_score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zero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	set </a:t>
            </a:r>
            <a:r>
              <a:rPr lang="en-US" altLang="en-US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total_students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zero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	read name, </a:t>
            </a:r>
            <a:r>
              <a:rPr lang="en-US" altLang="en-US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exam_score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4	WHILE </a:t>
            </a:r>
            <a:r>
              <a:rPr lang="en-US" altLang="en-US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exam_score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 = 999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5		add 1 to </a:t>
            </a:r>
            <a:r>
              <a:rPr lang="en-US" altLang="en-US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total_students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6		print name, </a:t>
            </a:r>
            <a:r>
              <a:rPr lang="en-US" altLang="en-US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exam_score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7		add </a:t>
            </a:r>
            <a:r>
              <a:rPr lang="en-US" altLang="en-US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exam_score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altLang="en-US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total_score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8		read name, </a:t>
            </a:r>
            <a:r>
              <a:rPr lang="en-US" altLang="en-US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exam_score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ENDWHILE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	IF </a:t>
            </a:r>
            <a:r>
              <a:rPr lang="en-US" altLang="en-US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total_students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not= zero THEN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en-US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average_score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total_score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total_students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Print </a:t>
            </a:r>
            <a:r>
              <a:rPr lang="en-US" altLang="en-US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average_score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ENDIF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END </a:t>
            </a:r>
            <a:endParaRPr lang="en-US" altLang="en-US" dirty="0">
              <a:solidFill>
                <a:srgbClr val="0079B8"/>
              </a:solidFill>
              <a:latin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A030C82-C047-4FC7-A7B9-CD899575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838200"/>
            <a:ext cx="5867400" cy="685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Example (cont’d) 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33446E7D-9CCA-405D-8893-B868FFBEB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428750"/>
            <a:ext cx="7696200" cy="46974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rgbClr val="0079B8"/>
                </a:solidFill>
                <a:latin typeface="Open Sans" panose="020B0606030504020204" pitchFamily="34" charset="0"/>
              </a:rPr>
              <a:t>C. Desk checking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800">
                <a:solidFill>
                  <a:srgbClr val="0079B8"/>
                </a:solidFill>
                <a:latin typeface="Open Sans" panose="020B0606030504020204" pitchFamily="34" charset="0"/>
              </a:rPr>
              <a:t>Input Data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altLang="en-US" sz="280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altLang="en-US" sz="280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altLang="en-US" sz="2800">
                <a:solidFill>
                  <a:srgbClr val="0079B8"/>
                </a:solidFill>
                <a:latin typeface="Open Sans" panose="020B0606030504020204" pitchFamily="34" charset="0"/>
              </a:rPr>
              <a:t>Expected results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rgbClr val="0079B8"/>
                </a:solidFill>
                <a:latin typeface="Open Sans" panose="020B0606030504020204" pitchFamily="34" charset="0"/>
              </a:rPr>
              <a:t>	First name, and score of 50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rgbClr val="0079B8"/>
                </a:solidFill>
                <a:latin typeface="Open Sans" panose="020B0606030504020204" pitchFamily="34" charset="0"/>
              </a:rPr>
              <a:t>	second name, and score of 100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rgbClr val="0079B8"/>
                </a:solidFill>
                <a:latin typeface="Open Sans" panose="020B0606030504020204" pitchFamily="34" charset="0"/>
              </a:rPr>
              <a:t>	average score 75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solidFill>
                  <a:srgbClr val="0079B8"/>
                </a:solidFill>
                <a:latin typeface="Open Sans" panose="020B0606030504020204" pitchFamily="34" charset="0"/>
              </a:rPr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16A859-B7A8-45B9-A43F-419F79E87724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38400"/>
          <a:ext cx="7391400" cy="742950"/>
        </p:xfrm>
        <a:graphic>
          <a:graphicData uri="http://schemas.openxmlformats.org/drawingml/2006/table">
            <a:tbl>
              <a:tblPr/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First record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Second record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Third record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Score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BF83B5D7-E4EA-46AC-AD42-E4C73F9A4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838200"/>
            <a:ext cx="5867400" cy="6858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Example (cont’d) 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EA5EDDCC-C544-4F8A-A3E3-2C09ACF7F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038" y="1524000"/>
            <a:ext cx="8056562" cy="46116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rgbClr val="0079B8"/>
                </a:solidFill>
                <a:latin typeface="Open Sans" panose="020B0606030504020204" pitchFamily="34" charset="0"/>
              </a:rPr>
              <a:t>C. Desk Checking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79B8"/>
                </a:solidFill>
                <a:latin typeface="Open Sans" panose="020B0606030504020204" pitchFamily="34" charset="0"/>
              </a:rPr>
              <a:t>3. Desk Check Table </a:t>
            </a:r>
          </a:p>
          <a:p>
            <a:pPr eaLnBrk="1" hangingPunct="1">
              <a:buFontTx/>
              <a:buNone/>
            </a:pPr>
            <a:endParaRPr lang="en-US" altLang="en-US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0A0BB141-F496-4520-BE39-836B9C62E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7620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807" y="152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47EA2-4BE3-40D0-87CE-9EA10665C256}"/>
              </a:ext>
            </a:extLst>
          </p:cNvPr>
          <p:cNvSpPr>
            <a:spLocks noGrp="1"/>
          </p:cNvSpPr>
          <p:nvPr/>
        </p:nvSpPr>
        <p:spPr>
          <a:xfrm>
            <a:off x="990600" y="1325488"/>
            <a:ext cx="4572000" cy="20273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sz="2400" dirty="0"/>
              <a:t>The Do-While Loop – posttest loop</a:t>
            </a:r>
          </a:p>
          <a:p>
            <a:pPr lvl="3" eaLnBrk="1" hangingPunct="1">
              <a:buNone/>
            </a:pPr>
            <a:r>
              <a:rPr dirty="0"/>
              <a:t> </a:t>
            </a:r>
            <a:r>
              <a:rPr i="1" dirty="0"/>
              <a:t>Do</a:t>
            </a:r>
          </a:p>
          <a:p>
            <a:pPr lvl="4" eaLnBrk="1" hangingPunct="1">
              <a:buNone/>
            </a:pPr>
            <a:r>
              <a:rPr i="1" dirty="0"/>
              <a:t>Statement</a:t>
            </a:r>
          </a:p>
          <a:p>
            <a:pPr lvl="4" eaLnBrk="1" hangingPunct="1">
              <a:buNone/>
            </a:pPr>
            <a:r>
              <a:rPr i="1" dirty="0"/>
              <a:t>Statement </a:t>
            </a:r>
          </a:p>
          <a:p>
            <a:pPr lvl="3" eaLnBrk="1" hangingPunct="1">
              <a:buNone/>
            </a:pPr>
            <a:r>
              <a:rPr i="1" dirty="0"/>
              <a:t>While condition</a:t>
            </a:r>
            <a:endParaRPr b="1" dirty="0">
              <a:solidFill>
                <a:srgbClr val="FF3300"/>
              </a:solidFill>
            </a:endParaRPr>
          </a:p>
          <a:p>
            <a:pPr eaLnBrk="1" hangingPunct="1">
              <a:buNone/>
            </a:pPr>
            <a:endParaRPr b="1" dirty="0">
              <a:solidFill>
                <a:srgbClr val="FF33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104D00-8405-47BA-8016-DD97AB300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042055"/>
            <a:ext cx="3315704" cy="34017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635254-1594-415E-93E1-B40081382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9" y="2175241"/>
            <a:ext cx="4800601" cy="79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51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807" y="152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47EA2-4BE3-40D0-87CE-9EA10665C256}"/>
              </a:ext>
            </a:extLst>
          </p:cNvPr>
          <p:cNvSpPr>
            <a:spLocks noGrp="1"/>
          </p:cNvSpPr>
          <p:nvPr/>
        </p:nvSpPr>
        <p:spPr>
          <a:xfrm>
            <a:off x="1066800" y="1447800"/>
            <a:ext cx="5105400" cy="3048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dirty="0"/>
              <a:t>Writing Convention</a:t>
            </a:r>
          </a:p>
          <a:p>
            <a:pPr algn="l"/>
            <a:r>
              <a:rPr lang="en-US" sz="2400" b="0" i="0" u="none" strike="noStrike" baseline="0" dirty="0">
                <a:solidFill>
                  <a:srgbClr val="333333"/>
                </a:solidFill>
                <a:latin typeface="ArialMT"/>
              </a:rPr>
              <a:t>Make sure the </a:t>
            </a:r>
            <a:r>
              <a:rPr lang="en-US" sz="2400" b="0" i="1" u="none" strike="noStrike" baseline="0" dirty="0">
                <a:solidFill>
                  <a:srgbClr val="468273"/>
                </a:solidFill>
                <a:latin typeface="CourierNewPS-ItalicMT"/>
              </a:rPr>
              <a:t>Do </a:t>
            </a:r>
            <a:r>
              <a:rPr lang="en-US" sz="2400" b="0" i="0" u="none" strike="noStrike" baseline="0" dirty="0">
                <a:solidFill>
                  <a:srgbClr val="333333"/>
                </a:solidFill>
                <a:latin typeface="ArialMT"/>
              </a:rPr>
              <a:t>clause and the </a:t>
            </a:r>
            <a:r>
              <a:rPr lang="en-US" sz="2400" b="0" i="1" u="none" strike="noStrike" baseline="0" dirty="0">
                <a:solidFill>
                  <a:srgbClr val="468273"/>
                </a:solidFill>
                <a:latin typeface="CourierNewPS-ItalicMT"/>
              </a:rPr>
              <a:t>While </a:t>
            </a:r>
            <a:r>
              <a:rPr lang="en-US" sz="2400" b="0" i="0" u="none" strike="noStrike" baseline="0" dirty="0">
                <a:solidFill>
                  <a:srgbClr val="333333"/>
                </a:solidFill>
                <a:latin typeface="ArialMT"/>
              </a:rPr>
              <a:t>clause are aligned.</a:t>
            </a:r>
          </a:p>
          <a:p>
            <a:pPr algn="l"/>
            <a:r>
              <a:rPr lang="en-US" sz="2400" b="0" i="0" u="none" strike="noStrike" baseline="0" dirty="0">
                <a:solidFill>
                  <a:srgbClr val="333333"/>
                </a:solidFill>
                <a:latin typeface="ArialMT"/>
              </a:rPr>
              <a:t>Indent the statements in the body of the loop.</a:t>
            </a:r>
            <a:endParaRPr sz="4000" b="1" dirty="0">
              <a:solidFill>
                <a:srgbClr val="FF3300"/>
              </a:solidFill>
            </a:endParaRPr>
          </a:p>
          <a:p>
            <a:pPr eaLnBrk="1" hangingPunct="1">
              <a:buNone/>
            </a:pPr>
            <a:endParaRPr sz="4000" b="1" dirty="0">
              <a:solidFill>
                <a:srgbClr val="FF33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9AF299-9AE0-4E89-B110-354B9353D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762000"/>
            <a:ext cx="2222561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1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055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Introduction to Repetition Structure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Condition controlled loop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Count control loop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Calculating a running total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Sentinels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Nested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807" y="152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39A489-8258-4022-A29A-0CFD15DC2832}"/>
              </a:ext>
            </a:extLst>
          </p:cNvPr>
          <p:cNvSpPr>
            <a:spLocks noGrp="1"/>
          </p:cNvSpPr>
          <p:nvPr/>
        </p:nvSpPr>
        <p:spPr>
          <a:xfrm>
            <a:off x="1017142" y="1348544"/>
            <a:ext cx="4012058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sz="3600" dirty="0"/>
              <a:t>The Do-Until Loop</a:t>
            </a:r>
          </a:p>
          <a:p>
            <a:pPr eaLnBrk="1" hangingPunct="1"/>
            <a:r>
              <a:rPr sz="2800" dirty="0"/>
              <a:t>Loop iterates until a condition is true, but not all languages support this type of loop</a:t>
            </a:r>
            <a:endParaRPr lang="en-US" sz="2800" dirty="0"/>
          </a:p>
          <a:p>
            <a:pPr eaLnBrk="1" hangingPunct="1"/>
            <a:r>
              <a:rPr lang="en-US" sz="2800" b="0" i="0" u="none" strike="noStrike" baseline="0" dirty="0">
                <a:solidFill>
                  <a:srgbClr val="333333"/>
                </a:solidFill>
                <a:latin typeface="ArialMT"/>
              </a:rPr>
              <a:t>Because the </a:t>
            </a:r>
            <a:r>
              <a:rPr lang="en-US" sz="2800" b="0" i="1" u="none" strike="noStrike" baseline="0" dirty="0">
                <a:solidFill>
                  <a:srgbClr val="468273"/>
                </a:solidFill>
                <a:latin typeface="CourierNewPS-ItalicMT"/>
              </a:rPr>
              <a:t>Do-Until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ArialMT"/>
              </a:rPr>
              <a:t>loop is a posttest loop, it will always iterate at least one time.</a:t>
            </a:r>
            <a:endParaRPr sz="2800" b="1" dirty="0">
              <a:solidFill>
                <a:srgbClr val="FF3300"/>
              </a:solidFill>
            </a:endParaRPr>
          </a:p>
          <a:p>
            <a:pPr eaLnBrk="1" hangingPunct="1">
              <a:buNone/>
            </a:pPr>
            <a:endParaRPr sz="4000" b="1" dirty="0">
              <a:solidFill>
                <a:srgbClr val="FF33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3D2B0-CAAE-47EC-BA04-E9B8581F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523044"/>
            <a:ext cx="3741662" cy="4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73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814794E-A871-4A6A-B72D-66379238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838200"/>
            <a:ext cx="6019800" cy="74295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DO-UNTIL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9EDCB8C5-CD93-4982-A282-01F02283E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00200"/>
            <a:ext cx="7739063" cy="4662488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000" dirty="0">
                <a:solidFill>
                  <a:srgbClr val="0081BD"/>
                </a:solidFill>
                <a:latin typeface="Open Sans" panose="020B0606030504020204" pitchFamily="34" charset="0"/>
              </a:rPr>
              <a:t>a DO-UNTIL structure test the condition at the end of the loop. Meaning that the statements within the loop will be executed once before the condition is tested.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>
                <a:solidFill>
                  <a:srgbClr val="0081BD"/>
                </a:solidFill>
                <a:latin typeface="Open Sans" panose="020B0606030504020204" pitchFamily="34" charset="0"/>
              </a:rPr>
              <a:t>The format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00" dirty="0">
                <a:solidFill>
                  <a:srgbClr val="0081BD"/>
                </a:solidFill>
                <a:latin typeface="Open Sans" panose="020B0606030504020204" pitchFamily="34" charset="0"/>
              </a:rPr>
              <a:t>	</a:t>
            </a:r>
            <a:r>
              <a:rPr lang="en-US" altLang="en-US" sz="30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statement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statement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….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30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UNTIL</a:t>
            </a:r>
            <a:endParaRPr lang="en-US" altLang="en-US" sz="3000" dirty="0">
              <a:solidFill>
                <a:srgbClr val="0081BD"/>
              </a:solidFill>
              <a:latin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65388F9-2493-4A63-B1D4-0A0F785B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838200"/>
            <a:ext cx="6019800" cy="74295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DO-UNTIL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F7B55A81-DF1B-427F-8EF5-766812501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The format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	</a:t>
            </a:r>
            <a:r>
              <a:rPr lang="en-US" altLang="en-US" b="1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statement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statement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….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UNTIL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b="1" dirty="0">
              <a:solidFill>
                <a:srgbClr val="0079B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Example:</a:t>
            </a:r>
            <a:endParaRPr lang="en-US" altLang="en-US" b="1" dirty="0">
              <a:solidFill>
                <a:srgbClr val="0079B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	A program is required to</a:t>
            </a:r>
            <a:r>
              <a:rPr lang="en-US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u="sng" dirty="0">
                <a:solidFill>
                  <a:srgbClr val="00B050"/>
                </a:solidFill>
                <a:latin typeface="Open Sans" panose="020B0606030504020204" pitchFamily="34" charset="0"/>
              </a:rPr>
              <a:t>read</a:t>
            </a:r>
            <a:r>
              <a:rPr lang="en-US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a</a:t>
            </a:r>
            <a:r>
              <a:rPr lang="en-US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u="sng" dirty="0">
                <a:solidFill>
                  <a:srgbClr val="7030A0"/>
                </a:solidFill>
                <a:latin typeface="Open Sans" panose="020B0606030504020204" pitchFamily="34" charset="0"/>
              </a:rPr>
              <a:t>series of inventory records</a:t>
            </a:r>
            <a:r>
              <a:rPr lang="en-US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that contain</a:t>
            </a:r>
            <a:r>
              <a:rPr lang="en-US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u="sng" dirty="0">
                <a:solidFill>
                  <a:srgbClr val="7030A0"/>
                </a:solidFill>
                <a:latin typeface="Open Sans" panose="020B0606030504020204" pitchFamily="34" charset="0"/>
              </a:rPr>
              <a:t>an item number,</a:t>
            </a:r>
            <a:r>
              <a:rPr lang="en-US" altLang="en-US" dirty="0">
                <a:solidFill>
                  <a:srgbClr val="7030A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u="sng" dirty="0">
                <a:solidFill>
                  <a:srgbClr val="7030A0"/>
                </a:solidFill>
                <a:latin typeface="Open Sans" panose="020B0606030504020204" pitchFamily="34" charset="0"/>
              </a:rPr>
              <a:t>an item description</a:t>
            </a:r>
            <a:r>
              <a:rPr lang="en-US" altLang="en-US" dirty="0">
                <a:solidFill>
                  <a:srgbClr val="7030A0"/>
                </a:solidFill>
                <a:latin typeface="Open Sans" panose="020B0606030504020204" pitchFamily="34" charset="0"/>
              </a:rPr>
              <a:t>,</a:t>
            </a: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 and</a:t>
            </a:r>
            <a:r>
              <a:rPr lang="en-US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u="sng" dirty="0">
                <a:solidFill>
                  <a:srgbClr val="7030A0"/>
                </a:solidFill>
                <a:latin typeface="Open Sans" panose="020B0606030504020204" pitchFamily="34" charset="0"/>
              </a:rPr>
              <a:t>a stock figure.</a:t>
            </a:r>
            <a:r>
              <a:rPr lang="en-US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The last record in the file has an item number of zero. The program is to</a:t>
            </a:r>
            <a:r>
              <a:rPr lang="en-US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u="sng" dirty="0">
                <a:solidFill>
                  <a:srgbClr val="00B050"/>
                </a:solidFill>
                <a:latin typeface="Open Sans" panose="020B0606030504020204" pitchFamily="34" charset="0"/>
              </a:rPr>
              <a:t>produce</a:t>
            </a:r>
            <a:r>
              <a:rPr lang="en-US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a low stock item reports, by</a:t>
            </a:r>
            <a:r>
              <a:rPr lang="en-US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u="sng" dirty="0">
                <a:solidFill>
                  <a:srgbClr val="00B050"/>
                </a:solidFill>
                <a:latin typeface="Open Sans" panose="020B0606030504020204" pitchFamily="34" charset="0"/>
              </a:rPr>
              <a:t>printing </a:t>
            </a:r>
            <a:r>
              <a:rPr lang="en-US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only those</a:t>
            </a:r>
            <a:r>
              <a:rPr lang="en-US" altLang="en-US" dirty="0">
                <a:solidFill>
                  <a:srgbClr val="0070C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u="sng" dirty="0">
                <a:solidFill>
                  <a:srgbClr val="7030A0"/>
                </a:solidFill>
                <a:latin typeface="Open Sans" panose="020B0606030504020204" pitchFamily="34" charset="0"/>
              </a:rPr>
              <a:t>records</a:t>
            </a:r>
            <a:r>
              <a:rPr lang="en-US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that have a stock figure of less than 20 items.</a:t>
            </a:r>
            <a:r>
              <a:rPr lang="en-US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u="sng" dirty="0">
                <a:solidFill>
                  <a:srgbClr val="0070C0"/>
                </a:solidFill>
                <a:latin typeface="Open Sans" panose="020B0606030504020204" pitchFamily="34" charset="0"/>
              </a:rPr>
              <a:t>a </a:t>
            </a:r>
            <a:r>
              <a:rPr lang="en-US" altLang="en-US" u="sng" dirty="0">
                <a:solidFill>
                  <a:srgbClr val="7030A0"/>
                </a:solidFill>
                <a:latin typeface="Open Sans" panose="020B0606030504020204" pitchFamily="34" charset="0"/>
              </a:rPr>
              <a:t>heading </a:t>
            </a: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is to be</a:t>
            </a:r>
            <a:r>
              <a:rPr lang="en-US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u="sng" dirty="0">
                <a:solidFill>
                  <a:srgbClr val="00B050"/>
                </a:solidFill>
                <a:latin typeface="Open Sans" panose="020B0606030504020204" pitchFamily="34" charset="0"/>
              </a:rPr>
              <a:t>printed</a:t>
            </a:r>
            <a:r>
              <a:rPr lang="en-US" altLang="en-US" u="sng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at the top of the report and</a:t>
            </a:r>
            <a:r>
              <a:rPr lang="en-US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u="sng" dirty="0">
                <a:solidFill>
                  <a:srgbClr val="7030A0"/>
                </a:solidFill>
                <a:latin typeface="Open Sans" panose="020B0606030504020204" pitchFamily="34" charset="0"/>
              </a:rPr>
              <a:t>a total low stock </a:t>
            </a: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count </a:t>
            </a:r>
            <a:r>
              <a:rPr lang="en-US" altLang="en-US" u="sng" dirty="0">
                <a:solidFill>
                  <a:srgbClr val="00B050"/>
                </a:solidFill>
                <a:latin typeface="Open Sans" panose="020B0606030504020204" pitchFamily="34" charset="0"/>
              </a:rPr>
              <a:t>printed</a:t>
            </a:r>
            <a:r>
              <a:rPr lang="en-US" altLang="en-US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at the end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b="1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905B01F-1253-4ED7-A3DF-3F85548B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838200"/>
            <a:ext cx="6019800" cy="74295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Example (cont’d)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11EE4B45-4988-42C0-AFE7-74944A3B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038" y="1447800"/>
            <a:ext cx="8056562" cy="4953000"/>
          </a:xfrm>
        </p:spPr>
        <p:txBody>
          <a:bodyPr/>
          <a:lstStyle/>
          <a:p>
            <a:pPr marL="514350" indent="-514350" eaLnBrk="1" hangingPunct="1">
              <a:lnSpc>
                <a:spcPct val="80000"/>
              </a:lnSpc>
              <a:buFontTx/>
              <a:buAutoNum type="alphaUcPeriod"/>
            </a:pPr>
            <a:r>
              <a:rPr lang="en-US" altLang="en-US" sz="1800" dirty="0">
                <a:solidFill>
                  <a:srgbClr val="0081BD"/>
                </a:solidFill>
                <a:latin typeface="Open Sans" panose="020B0606030504020204" pitchFamily="34" charset="0"/>
              </a:rPr>
              <a:t>Defining Diagram </a:t>
            </a:r>
          </a:p>
          <a:p>
            <a:pPr marL="514350" indent="-514350"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0081BD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AutoNum type="alphaUcPeriod"/>
            </a:pPr>
            <a:endParaRPr lang="en-US" altLang="en-US" sz="1800" dirty="0">
              <a:solidFill>
                <a:srgbClr val="0081BD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AutoNum type="alphaUcPeriod"/>
            </a:pPr>
            <a:endParaRPr lang="en-US" altLang="en-US" sz="1800" dirty="0">
              <a:solidFill>
                <a:srgbClr val="0081BD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AutoNum type="alphaUcPeriod"/>
            </a:pPr>
            <a:endParaRPr lang="en-US" altLang="en-US" sz="1800" dirty="0">
              <a:solidFill>
                <a:srgbClr val="0081BD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0081BD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0081BD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0081BD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0081BD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0081BD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0081BD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81BD"/>
                </a:solidFill>
                <a:latin typeface="Open Sans" panose="020B0606030504020204" pitchFamily="34" charset="0"/>
              </a:rPr>
              <a:t>B. Solution Algorithm </a:t>
            </a:r>
          </a:p>
          <a:p>
            <a:pPr marL="514350" indent="-514350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81BD"/>
                </a:solidFill>
                <a:latin typeface="Open Sans" panose="020B0606030504020204" pitchFamily="34" charset="0"/>
              </a:rPr>
              <a:t>Requirements : </a:t>
            </a:r>
          </a:p>
          <a:p>
            <a:pPr marL="514350" indent="-514350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rgbClr val="0081BD"/>
                </a:solidFill>
                <a:latin typeface="Open Sans" panose="020B0606030504020204" pitchFamily="34" charset="0"/>
              </a:rPr>
              <a:t>a DO-UNTIL to perform the repetition </a:t>
            </a:r>
          </a:p>
          <a:p>
            <a:pPr marL="514350" indent="-514350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rgbClr val="0081BD"/>
                </a:solidFill>
                <a:latin typeface="Open Sans" panose="020B0606030504020204" pitchFamily="34" charset="0"/>
              </a:rPr>
              <a:t>an IF statement to select stock figures less than 20 </a:t>
            </a:r>
          </a:p>
          <a:p>
            <a:pPr marL="514350" indent="-514350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rgbClr val="0081BD"/>
                </a:solidFill>
                <a:latin typeface="Open Sans" panose="020B0606030504020204" pitchFamily="34" charset="0"/>
              </a:rPr>
              <a:t>an accumulator for </a:t>
            </a:r>
            <a:r>
              <a:rPr lang="en-US" altLang="en-US" sz="1800" dirty="0" err="1">
                <a:solidFill>
                  <a:srgbClr val="0081BD"/>
                </a:solidFill>
                <a:latin typeface="Open Sans" panose="020B0606030504020204" pitchFamily="34" charset="0"/>
              </a:rPr>
              <a:t>total_low_stock_items</a:t>
            </a:r>
            <a:endParaRPr lang="en-US" altLang="en-US" sz="1800" dirty="0">
              <a:solidFill>
                <a:srgbClr val="0081BD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</a:pPr>
            <a:r>
              <a:rPr lang="en-US" altLang="en-US" sz="1800" dirty="0">
                <a:solidFill>
                  <a:srgbClr val="0081BD"/>
                </a:solidFill>
                <a:latin typeface="Open Sans" panose="020B0606030504020204" pitchFamily="34" charset="0"/>
              </a:rPr>
              <a:t>an extra IF, within the DO-UNTIL loop, to ensure the trailer record is not processed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65BA1A-656F-4B1A-809C-3909CBD57DE0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1981200"/>
          <a:ext cx="8001000" cy="21031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042">
                <a:tc>
                  <a:txBody>
                    <a:bodyPr/>
                    <a:lstStyle/>
                    <a:p>
                      <a:r>
                        <a:rPr lang="en-US" dirty="0"/>
                        <a:t>Input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32">
                <a:tc>
                  <a:txBody>
                    <a:bodyPr/>
                    <a:lstStyle/>
                    <a:p>
                      <a:r>
                        <a:rPr lang="en-US" dirty="0"/>
                        <a:t>Inventory record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dirty="0"/>
                        <a:t> </a:t>
                      </a:r>
                      <a:r>
                        <a:rPr lang="en-US" dirty="0" err="1"/>
                        <a:t>item</a:t>
                      </a:r>
                      <a:r>
                        <a:rPr lang="en-US" baseline="0" dirty="0" err="1"/>
                        <a:t>_number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item_description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stock_figure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inventory records </a:t>
                      </a:r>
                    </a:p>
                    <a:p>
                      <a:r>
                        <a:rPr lang="en-US" dirty="0"/>
                        <a:t>Select</a:t>
                      </a:r>
                      <a:r>
                        <a:rPr lang="en-US" baseline="0" dirty="0"/>
                        <a:t> low stock items </a:t>
                      </a:r>
                    </a:p>
                    <a:p>
                      <a:r>
                        <a:rPr lang="en-US" baseline="0" dirty="0"/>
                        <a:t>Print low stock records </a:t>
                      </a:r>
                    </a:p>
                    <a:p>
                      <a:r>
                        <a:rPr lang="en-US" baseline="0" dirty="0"/>
                        <a:t>Print total low stock 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Heading </a:t>
                      </a:r>
                    </a:p>
                    <a:p>
                      <a:r>
                        <a:rPr lang="en-US" dirty="0"/>
                        <a:t>Selected records 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item_number</a:t>
                      </a:r>
                      <a:endParaRPr lang="en-US" baseline="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item_desciption</a:t>
                      </a:r>
                      <a:endParaRPr lang="en-US" baseline="0" dirty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stock_figure</a:t>
                      </a:r>
                      <a:r>
                        <a:rPr lang="en-US" baseline="0" dirty="0"/>
                        <a:t> 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baseline="0" dirty="0" err="1"/>
                        <a:t>Total_low_stock_items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420DD38D-B50A-4C64-A819-1659709B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838200"/>
            <a:ext cx="6019800" cy="74295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Example (cont’d)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A8A0E5-5F49-4490-835F-CAD20A0FB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47800"/>
            <a:ext cx="8229600" cy="469741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</a:rPr>
              <a:t>B. Solution algorithm using REPEAT …UNTIL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Process_inventory_records</a:t>
            </a: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1		set </a:t>
            </a:r>
            <a:r>
              <a:rPr lang="en-US" dirty="0" err="1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total_low_stock_items</a:t>
            </a: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 to zero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2		print ‘Low Stock Items’ heading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	DO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3			read inventory record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4			IF </a:t>
            </a:r>
            <a:r>
              <a:rPr lang="en-US" dirty="0" err="1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item_number</a:t>
            </a: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 &gt; zero THEN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		   IF </a:t>
            </a:r>
            <a:r>
              <a:rPr lang="en-US" dirty="0" err="1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stock_figure</a:t>
            </a: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 &lt; 20 THEN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			print </a:t>
            </a:r>
            <a:r>
              <a:rPr lang="en-US" dirty="0" err="1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item_number</a:t>
            </a: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item_description</a:t>
            </a: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, 			</a:t>
            </a:r>
            <a:r>
              <a:rPr lang="en-US" dirty="0" err="1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stock_figure</a:t>
            </a:r>
            <a:endParaRPr lang="en-US" dirty="0">
              <a:solidFill>
                <a:srgbClr val="0079B8"/>
              </a:solidFill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			increment </a:t>
            </a:r>
            <a:r>
              <a:rPr lang="en-US" dirty="0" err="1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total_low_stock_items</a:t>
            </a: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		   ENDIF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		ENDIF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5		UNTIL </a:t>
            </a:r>
            <a:r>
              <a:rPr lang="en-US" dirty="0" err="1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item_number</a:t>
            </a: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 = zero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6		Print </a:t>
            </a:r>
            <a:r>
              <a:rPr lang="en-US" dirty="0" err="1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total_low_stock_items</a:t>
            </a: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END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BDC91FA5-7875-49BE-88E3-CEFA890C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838200"/>
            <a:ext cx="6019800" cy="74295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Example (cont’d)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44AE4DA8-BEE6-4E0A-9CEC-FE7C3350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50" y="1447800"/>
            <a:ext cx="8083550" cy="4768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rgbClr val="0079B8"/>
                </a:solidFill>
                <a:latin typeface="Open Sans" panose="020B0606030504020204" pitchFamily="34" charset="0"/>
              </a:rPr>
              <a:t>C. Desk Checking 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en-US">
                <a:solidFill>
                  <a:srgbClr val="0079B8"/>
                </a:solidFill>
                <a:latin typeface="Open Sans" panose="020B0606030504020204" pitchFamily="34" charset="0"/>
              </a:rPr>
              <a:t>Input Data 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endParaRPr lang="en-US" altLang="en-US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endParaRPr lang="en-US" altLang="en-US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endParaRPr lang="en-US" altLang="en-US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endParaRPr lang="en-US" altLang="en-US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en-US">
                <a:solidFill>
                  <a:srgbClr val="0079B8"/>
                </a:solidFill>
                <a:latin typeface="Open Sans" panose="020B0606030504020204" pitchFamily="34" charset="0"/>
              </a:rPr>
              <a:t>Expected Result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79B8"/>
                </a:solidFill>
                <a:latin typeface="Open Sans" panose="020B0606030504020204" pitchFamily="34" charset="0"/>
              </a:rPr>
              <a:t>Low Stock Items </a:t>
            </a:r>
          </a:p>
          <a:p>
            <a:pPr eaLnBrk="1" hangingPunct="1">
              <a:buFont typeface="Arial" panose="020B0604020202020204" pitchFamily="34" charset="0"/>
              <a:buAutoNum type="arabicPlain" startAt="123"/>
            </a:pPr>
            <a:r>
              <a:rPr lang="en-US" altLang="en-US">
                <a:solidFill>
                  <a:srgbClr val="0079B8"/>
                </a:solidFill>
                <a:latin typeface="Open Sans" panose="020B0606030504020204" pitchFamily="34" charset="0"/>
              </a:rPr>
              <a:t>    8 (first record)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79B8"/>
                </a:solidFill>
                <a:latin typeface="Open Sans" panose="020B0606030504020204" pitchFamily="34" charset="0"/>
              </a:rPr>
              <a:t>Total Low Stock Items = 1 </a:t>
            </a:r>
          </a:p>
          <a:p>
            <a:pPr eaLnBrk="1" hangingPunct="1">
              <a:buFontTx/>
              <a:buNone/>
            </a:pPr>
            <a:endParaRPr lang="en-US" altLang="en-US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C517DF-B92F-44DF-8D9A-882FC185F131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209800"/>
          <a:ext cx="8001000" cy="1114425"/>
        </p:xfrm>
        <a:graphic>
          <a:graphicData uri="http://schemas.openxmlformats.org/drawingml/2006/table">
            <a:tbl>
              <a:tblPr/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First record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Second record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Third record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item_number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Stock_figure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FC1C2161-0F42-4A5B-B1C2-B75E4385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838200"/>
            <a:ext cx="6019800" cy="74295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Example (cont’d)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1707A226-265C-4AAF-8334-9824833EA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602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rgbClr val="0079B8"/>
                </a:solidFill>
                <a:latin typeface="Open Sans" panose="020B0606030504020204" pitchFamily="34" charset="0"/>
              </a:rPr>
              <a:t>C. Desk Checking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79B8"/>
                </a:solidFill>
                <a:latin typeface="Open Sans" panose="020B0606030504020204" pitchFamily="34" charset="0"/>
              </a:rPr>
              <a:t>3. Desk check table </a:t>
            </a:r>
          </a:p>
        </p:txBody>
      </p:sp>
      <p:pic>
        <p:nvPicPr>
          <p:cNvPr id="34820" name="Picture 2">
            <a:extLst>
              <a:ext uri="{FF2B5EF4-FFF2-40B4-BE49-F238E27FC236}">
                <a16:creationId xmlns:a16="http://schemas.microsoft.com/office/drawing/2014/main" id="{3D394F47-9364-484C-BBB9-4D0E11C8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73313"/>
            <a:ext cx="7543800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807" y="152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Count-Controlled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651393-9FDE-4A2A-8486-58586D62029B}"/>
              </a:ext>
            </a:extLst>
          </p:cNvPr>
          <p:cNvSpPr>
            <a:spLocks noGrp="1"/>
          </p:cNvSpPr>
          <p:nvPr/>
        </p:nvSpPr>
        <p:spPr>
          <a:xfrm>
            <a:off x="1143000" y="1524000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dirty="0"/>
              <a:t>A count-controlled loop iterates a specific number of times</a:t>
            </a:r>
          </a:p>
          <a:p>
            <a:pPr eaLnBrk="1" hangingPunct="1"/>
            <a:r>
              <a:rPr dirty="0"/>
              <a:t>A for loop is best used for this situation</a:t>
            </a:r>
          </a:p>
          <a:p>
            <a:pPr lvl="3" eaLnBrk="1" hangingPunct="1">
              <a:buNone/>
            </a:pPr>
            <a:r>
              <a:rPr i="1" dirty="0"/>
              <a:t>For counterVariable = startingValue to maxValue</a:t>
            </a:r>
          </a:p>
          <a:p>
            <a:pPr lvl="3" eaLnBrk="1" hangingPunct="1">
              <a:buNone/>
            </a:pPr>
            <a:r>
              <a:rPr i="1" dirty="0"/>
              <a:t>	statement	</a:t>
            </a:r>
          </a:p>
          <a:p>
            <a:pPr lvl="3" eaLnBrk="1" hangingPunct="1">
              <a:buNone/>
            </a:pPr>
            <a:r>
              <a:rPr i="1" dirty="0"/>
              <a:t>	statement</a:t>
            </a:r>
          </a:p>
          <a:p>
            <a:pPr lvl="3" eaLnBrk="1" hangingPunct="1">
              <a:buNone/>
            </a:pPr>
            <a:r>
              <a:rPr i="1" dirty="0"/>
              <a:t>End for</a:t>
            </a:r>
          </a:p>
          <a:p>
            <a:pPr eaLnBrk="1" hangingPunct="1"/>
            <a:r>
              <a:rPr dirty="0"/>
              <a:t>There is an Initialization, Test, and Increment expression that controls the loop</a:t>
            </a:r>
          </a:p>
        </p:txBody>
      </p:sp>
    </p:spTree>
    <p:extLst>
      <p:ext uri="{BB962C8B-B14F-4D97-AF65-F5344CB8AC3E}">
        <p14:creationId xmlns:p14="http://schemas.microsoft.com/office/powerpoint/2010/main" val="686985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807" y="152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Count-Controlled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80FC-AF29-43DE-A229-684696EE73E7}"/>
              </a:ext>
            </a:extLst>
          </p:cNvPr>
          <p:cNvSpPr>
            <a:spLocks noGrp="1"/>
          </p:cNvSpPr>
          <p:nvPr/>
        </p:nvSpPr>
        <p:spPr>
          <a:xfrm>
            <a:off x="1143000" y="1524000"/>
            <a:ext cx="2438400" cy="454894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sz="2400" dirty="0"/>
              <a:t>For loops can also increment by more than one, count backwards by decrementing, or allow the user to control the number of interactions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52A3BA-AEB6-4673-A1DA-A75FCC292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109" y="1580971"/>
            <a:ext cx="5327073" cy="427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24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6332C51-56B3-4D89-A2F4-C3D5292E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762000"/>
            <a:ext cx="60960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  <a:latin typeface="Open Sans" panose="020B0606030504020204" pitchFamily="34" charset="0"/>
              </a:rPr>
              <a:t>FOR repetition 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389AA083-6722-4948-B0EB-3DBBE442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1524000"/>
            <a:ext cx="8229600" cy="469741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0081BD"/>
                </a:solidFill>
                <a:latin typeface="Open Sans" panose="020B0606030504020204" pitchFamily="34" charset="0"/>
              </a:rPr>
              <a:t>Counted repetition occurs when the exact number of loop iteration is known in advance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0081BD"/>
                </a:solidFill>
                <a:latin typeface="Open Sans" panose="020B0606030504020204" pitchFamily="34" charset="0"/>
              </a:rPr>
              <a:t>The execution of the loop is controlled by a loop index, as follow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altLang="en-US" sz="2200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loop_index</a:t>
            </a: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200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initial_value</a:t>
            </a: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n-US" altLang="en-US" sz="2200" dirty="0" err="1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final_value</a:t>
            </a: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statement block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dirty="0">
                <a:solidFill>
                  <a:srgbClr val="0081B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ENDFOR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>
                <a:solidFill>
                  <a:srgbClr val="0081BD"/>
                </a:solidFill>
                <a:latin typeface="Calibri body"/>
                <a:cs typeface="Courier New" panose="02070309020205020404" pitchFamily="49" charset="0"/>
              </a:rPr>
              <a:t>The FOR loop does more than repeat the statement block. It will 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 err="1">
                <a:solidFill>
                  <a:srgbClr val="0081BD"/>
                </a:solidFill>
                <a:latin typeface="Calibri body"/>
                <a:cs typeface="Courier New" panose="02070309020205020404" pitchFamily="49" charset="0"/>
              </a:rPr>
              <a:t>Initialise</a:t>
            </a:r>
            <a:r>
              <a:rPr lang="en-US" altLang="en-US" dirty="0">
                <a:solidFill>
                  <a:srgbClr val="0081BD"/>
                </a:solidFill>
                <a:latin typeface="Calibri body"/>
                <a:cs typeface="Courier New" panose="02070309020205020404" pitchFamily="49" charset="0"/>
              </a:rPr>
              <a:t> the </a:t>
            </a:r>
            <a:r>
              <a:rPr lang="en-US" altLang="en-US" dirty="0" err="1">
                <a:solidFill>
                  <a:srgbClr val="0081BD"/>
                </a:solidFill>
                <a:latin typeface="Calibri body"/>
                <a:cs typeface="Courier New" panose="02070309020205020404" pitchFamily="49" charset="0"/>
              </a:rPr>
              <a:t>loop_index</a:t>
            </a:r>
            <a:r>
              <a:rPr lang="en-US" altLang="en-US" dirty="0">
                <a:solidFill>
                  <a:srgbClr val="0081BD"/>
                </a:solidFill>
                <a:latin typeface="Calibri body"/>
                <a:cs typeface="Courier New" panose="02070309020205020404" pitchFamily="49" charset="0"/>
              </a:rPr>
              <a:t> to the required </a:t>
            </a:r>
            <a:r>
              <a:rPr lang="en-US" altLang="en-US" dirty="0" err="1">
                <a:solidFill>
                  <a:srgbClr val="0081BD"/>
                </a:solidFill>
                <a:latin typeface="Calibri body"/>
                <a:cs typeface="Courier New" panose="02070309020205020404" pitchFamily="49" charset="0"/>
              </a:rPr>
              <a:t>initial_value</a:t>
            </a:r>
            <a:r>
              <a:rPr lang="en-US" altLang="en-US" dirty="0">
                <a:solidFill>
                  <a:srgbClr val="0081BD"/>
                </a:solidFill>
                <a:latin typeface="Calibri body"/>
                <a:cs typeface="Courier New" panose="02070309020205020404" pitchFamily="49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81BD"/>
                </a:solidFill>
                <a:latin typeface="Calibri body"/>
                <a:cs typeface="Courier New" panose="02070309020205020404" pitchFamily="49" charset="0"/>
              </a:rPr>
              <a:t>Increment the </a:t>
            </a:r>
            <a:r>
              <a:rPr lang="en-US" altLang="en-US" dirty="0" err="1">
                <a:solidFill>
                  <a:srgbClr val="0081BD"/>
                </a:solidFill>
                <a:latin typeface="Calibri body"/>
                <a:cs typeface="Courier New" panose="02070309020205020404" pitchFamily="49" charset="0"/>
              </a:rPr>
              <a:t>loop_index</a:t>
            </a:r>
            <a:r>
              <a:rPr lang="en-US" altLang="en-US" dirty="0">
                <a:solidFill>
                  <a:srgbClr val="0081BD"/>
                </a:solidFill>
                <a:latin typeface="Calibri body"/>
                <a:cs typeface="Courier New" panose="02070309020205020404" pitchFamily="49" charset="0"/>
              </a:rPr>
              <a:t> by 1 for each pass through the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81BD"/>
                </a:solidFill>
                <a:latin typeface="Calibri body"/>
                <a:cs typeface="Courier New" panose="02070309020205020404" pitchFamily="49" charset="0"/>
              </a:rPr>
              <a:t> test the value of </a:t>
            </a:r>
            <a:r>
              <a:rPr lang="en-US" altLang="en-US" dirty="0" err="1">
                <a:solidFill>
                  <a:srgbClr val="0081BD"/>
                </a:solidFill>
                <a:latin typeface="Calibri body"/>
                <a:cs typeface="Courier New" panose="02070309020205020404" pitchFamily="49" charset="0"/>
              </a:rPr>
              <a:t>loop_index</a:t>
            </a:r>
            <a:r>
              <a:rPr lang="en-US" altLang="en-US" dirty="0">
                <a:solidFill>
                  <a:srgbClr val="0081BD"/>
                </a:solidFill>
                <a:latin typeface="Calibri body"/>
                <a:cs typeface="Courier New" panose="02070309020205020404" pitchFamily="49" charset="0"/>
              </a:rPr>
              <a:t> at the beginning of each loop to ensure that it is within the stated range of values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>
                <a:solidFill>
                  <a:srgbClr val="0081BD"/>
                </a:solidFill>
                <a:latin typeface="Calibri body"/>
                <a:cs typeface="Courier New" panose="02070309020205020404" pitchFamily="49" charset="0"/>
              </a:rPr>
              <a:t>Terminate the loop when the </a:t>
            </a:r>
            <a:r>
              <a:rPr lang="en-US" altLang="en-US" dirty="0" err="1">
                <a:solidFill>
                  <a:srgbClr val="0081BD"/>
                </a:solidFill>
                <a:latin typeface="Calibri body"/>
                <a:cs typeface="Courier New" panose="02070309020205020404" pitchFamily="49" charset="0"/>
              </a:rPr>
              <a:t>loop_index</a:t>
            </a:r>
            <a:r>
              <a:rPr lang="en-US" altLang="en-US" dirty="0">
                <a:solidFill>
                  <a:srgbClr val="0081BD"/>
                </a:solidFill>
                <a:latin typeface="Calibri body"/>
                <a:cs typeface="Courier New" panose="02070309020205020404" pitchFamily="49" charset="0"/>
              </a:rPr>
              <a:t> has exceeded the specified </a:t>
            </a:r>
            <a:r>
              <a:rPr lang="en-US" altLang="en-US" dirty="0" err="1">
                <a:solidFill>
                  <a:srgbClr val="0081BD"/>
                </a:solidFill>
                <a:latin typeface="Calibri body"/>
                <a:cs typeface="Courier New" panose="02070309020205020404" pitchFamily="49" charset="0"/>
              </a:rPr>
              <a:t>final_value</a:t>
            </a:r>
            <a:r>
              <a:rPr lang="en-US" altLang="en-US" dirty="0">
                <a:solidFill>
                  <a:srgbClr val="0081BD"/>
                </a:solidFill>
                <a:latin typeface="Calibri body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dirty="0">
              <a:solidFill>
                <a:srgbClr val="000000"/>
              </a:solidFill>
              <a:latin typeface="Calibri body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Gaddis, T. (2019). Starting Out with Programming Logic and Design</a:t>
            </a:r>
            <a:r>
              <a:rPr lang="id-ID" sz="2400" dirty="0"/>
              <a:t> </a:t>
            </a:r>
            <a:r>
              <a:rPr lang="en-US" sz="2400" dirty="0"/>
              <a:t>5</a:t>
            </a:r>
            <a:r>
              <a:rPr lang="id-ID" sz="2400" baseline="30000" dirty="0"/>
              <a:t>th. </a:t>
            </a:r>
            <a:br>
              <a:rPr lang="id-ID" sz="2400" baseline="30000" dirty="0"/>
            </a:br>
            <a:r>
              <a:rPr lang="en-US" sz="2400" dirty="0"/>
              <a:t>ISBN: </a:t>
            </a:r>
            <a:r>
              <a:rPr lang="id-ID" sz="2400" dirty="0"/>
              <a:t>978-0-13-480115-5</a:t>
            </a:r>
            <a:br>
              <a:rPr lang="id-ID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Chapter 5</a:t>
            </a: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4BE0E06D-AC89-4A76-8FD2-89BD7166B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762000"/>
            <a:ext cx="60960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Example 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D4887F1-B98B-48F3-B36A-6E643EDEB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7848600" cy="46021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3200">
                <a:solidFill>
                  <a:srgbClr val="0081BD"/>
                </a:solidFill>
                <a:latin typeface="Open Sans" panose="020B0606030504020204" pitchFamily="34" charset="0"/>
              </a:rPr>
              <a:t>Every day, a weather station receives 15 temperatures expressed in degrees Fahrenheit. A program is to be written that will</a:t>
            </a:r>
            <a:r>
              <a:rPr lang="en-US" altLang="en-US" sz="32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3200" u="sng">
                <a:solidFill>
                  <a:srgbClr val="00B050"/>
                </a:solidFill>
                <a:latin typeface="Open Sans" panose="020B0606030504020204" pitchFamily="34" charset="0"/>
              </a:rPr>
              <a:t>accept</a:t>
            </a:r>
            <a:r>
              <a:rPr lang="en-US" altLang="en-US" sz="3200">
                <a:solidFill>
                  <a:srgbClr val="00B05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3200">
                <a:solidFill>
                  <a:srgbClr val="0081BD"/>
                </a:solidFill>
                <a:latin typeface="Open Sans" panose="020B0606030504020204" pitchFamily="34" charset="0"/>
              </a:rPr>
              <a:t>each</a:t>
            </a:r>
            <a:r>
              <a:rPr lang="en-US" altLang="en-US" sz="32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3200" u="sng">
                <a:solidFill>
                  <a:srgbClr val="7030A0"/>
                </a:solidFill>
                <a:latin typeface="Open Sans" panose="020B0606030504020204" pitchFamily="34" charset="0"/>
              </a:rPr>
              <a:t>Fahrenheit temperature.</a:t>
            </a:r>
            <a:r>
              <a:rPr lang="en-US" altLang="en-US" sz="3200">
                <a:solidFill>
                  <a:srgbClr val="7030A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3200" u="sng">
                <a:solidFill>
                  <a:srgbClr val="00B050"/>
                </a:solidFill>
                <a:latin typeface="Open Sans" panose="020B0606030504020204" pitchFamily="34" charset="0"/>
              </a:rPr>
              <a:t>Convert</a:t>
            </a:r>
            <a:r>
              <a:rPr lang="en-US" altLang="en-US" sz="3200">
                <a:solidFill>
                  <a:srgbClr val="00B05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3200">
                <a:solidFill>
                  <a:srgbClr val="0081BD"/>
                </a:solidFill>
                <a:latin typeface="Open Sans" panose="020B0606030504020204" pitchFamily="34" charset="0"/>
              </a:rPr>
              <a:t>it to </a:t>
            </a:r>
            <a:r>
              <a:rPr lang="en-US" altLang="en-US" sz="3200" u="sng">
                <a:solidFill>
                  <a:srgbClr val="7030A0"/>
                </a:solidFill>
                <a:latin typeface="Open Sans" panose="020B0606030504020204" pitchFamily="34" charset="0"/>
              </a:rPr>
              <a:t>celcius</a:t>
            </a:r>
            <a:r>
              <a:rPr lang="en-US" altLang="en-US" sz="32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3200">
                <a:solidFill>
                  <a:srgbClr val="0081BD"/>
                </a:solidFill>
                <a:latin typeface="Open Sans" panose="020B0606030504020204" pitchFamily="34" charset="0"/>
              </a:rPr>
              <a:t>and </a:t>
            </a:r>
            <a:r>
              <a:rPr lang="en-US" altLang="en-US" sz="3200" u="sng">
                <a:solidFill>
                  <a:srgbClr val="00B050"/>
                </a:solidFill>
                <a:latin typeface="Open Sans" panose="020B0606030504020204" pitchFamily="34" charset="0"/>
              </a:rPr>
              <a:t>display </a:t>
            </a:r>
            <a:r>
              <a:rPr lang="en-US" altLang="en-US" sz="3200">
                <a:solidFill>
                  <a:srgbClr val="0081BD"/>
                </a:solidFill>
                <a:latin typeface="Open Sans" panose="020B0606030504020204" pitchFamily="34" charset="0"/>
              </a:rPr>
              <a:t>the converted temperature to the screen. After 15 temperature have been processed, the words “All temperatures processed” are to be</a:t>
            </a:r>
            <a:r>
              <a:rPr lang="en-US" altLang="en-US" sz="32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3200" u="sng">
                <a:solidFill>
                  <a:srgbClr val="00B050"/>
                </a:solidFill>
                <a:latin typeface="Open Sans" panose="020B0606030504020204" pitchFamily="34" charset="0"/>
              </a:rPr>
              <a:t>displayed</a:t>
            </a:r>
            <a:r>
              <a:rPr lang="en-US" altLang="en-US" sz="32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3200">
                <a:solidFill>
                  <a:srgbClr val="0081BD"/>
                </a:solidFill>
                <a:latin typeface="Open Sans" panose="020B0606030504020204" pitchFamily="34" charset="0"/>
              </a:rPr>
              <a:t>on the screen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38BD3CAD-E3CB-4A04-A974-92A4AB6D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762000"/>
            <a:ext cx="60960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Example (cont’d)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F1BA36AB-A658-4757-BA1C-69BE39CF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313"/>
            <a:ext cx="7848600" cy="4768850"/>
          </a:xfrm>
        </p:spPr>
        <p:txBody>
          <a:bodyPr/>
          <a:lstStyle/>
          <a:p>
            <a:pPr marL="514350" indent="-514350" eaLnBrk="1" hangingPunct="1">
              <a:buFontTx/>
              <a:buAutoNum type="alphaUcPeriod"/>
            </a:pPr>
            <a:r>
              <a:rPr lang="en-US" altLang="en-US" sz="2800" dirty="0">
                <a:solidFill>
                  <a:srgbClr val="0079B8"/>
                </a:solidFill>
                <a:latin typeface="Open Sans" panose="020B0606030504020204" pitchFamily="34" charset="0"/>
              </a:rPr>
              <a:t>Defining Diagram</a:t>
            </a:r>
          </a:p>
          <a:p>
            <a:pPr marL="514350" indent="-514350" eaLnBrk="1" hangingPunct="1">
              <a:buFontTx/>
              <a:buAutoNum type="alphaUcPeriod"/>
            </a:pPr>
            <a:endParaRPr lang="en-US" altLang="en-US" sz="2800" dirty="0">
              <a:solidFill>
                <a:srgbClr val="0079B8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buFontTx/>
              <a:buAutoNum type="alphaUcPeriod"/>
            </a:pPr>
            <a:endParaRPr lang="en-US" altLang="en-US" sz="2800" dirty="0">
              <a:solidFill>
                <a:srgbClr val="0079B8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buFontTx/>
              <a:buAutoNum type="alphaUcPeriod"/>
            </a:pPr>
            <a:endParaRPr lang="en-US" altLang="en-US" sz="2800" dirty="0">
              <a:solidFill>
                <a:srgbClr val="0079B8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buFontTx/>
              <a:buAutoNum type="alphaUcPeriod"/>
            </a:pPr>
            <a:endParaRPr lang="en-US" altLang="en-US" sz="2800" dirty="0">
              <a:solidFill>
                <a:srgbClr val="0079B8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buFontTx/>
              <a:buAutoNum type="alphaUcPeriod"/>
            </a:pPr>
            <a:r>
              <a:rPr lang="en-US" altLang="en-US" sz="2800" dirty="0">
                <a:solidFill>
                  <a:srgbClr val="0079B8"/>
                </a:solidFill>
                <a:latin typeface="Open Sans" panose="020B0606030504020204" pitchFamily="34" charset="0"/>
              </a:rPr>
              <a:t>Solution Algorithm </a:t>
            </a:r>
          </a:p>
          <a:p>
            <a:pPr marL="514350" indent="-514350" eaLnBrk="1" hangingPunct="1">
              <a:buFontTx/>
              <a:buNone/>
            </a:pPr>
            <a:r>
              <a:rPr lang="en-US" altLang="en-US" sz="2800" dirty="0">
                <a:solidFill>
                  <a:srgbClr val="0079B8"/>
                </a:solidFill>
                <a:latin typeface="Open Sans" panose="020B0606030504020204" pitchFamily="34" charset="0"/>
              </a:rPr>
              <a:t>	The solution will require a FOR loop and loop counter (</a:t>
            </a:r>
            <a:r>
              <a:rPr lang="en-US" altLang="en-US" sz="2800" dirty="0" err="1">
                <a:solidFill>
                  <a:srgbClr val="0079B8"/>
                </a:solidFill>
                <a:latin typeface="Open Sans" panose="020B0606030504020204" pitchFamily="34" charset="0"/>
              </a:rPr>
              <a:t>temperature_count</a:t>
            </a:r>
            <a:r>
              <a:rPr lang="en-US" altLang="en-US" sz="2800" dirty="0">
                <a:solidFill>
                  <a:srgbClr val="0079B8"/>
                </a:solidFill>
                <a:latin typeface="Open Sans" panose="020B0606030504020204" pitchFamily="34" charset="0"/>
              </a:rPr>
              <a:t>) to process the repetition </a:t>
            </a:r>
          </a:p>
          <a:p>
            <a:pPr marL="514350" indent="-514350" eaLnBrk="1" hangingPunct="1">
              <a:buFontTx/>
              <a:buAutoNum type="alphaUcPeriod"/>
            </a:pPr>
            <a:endParaRPr lang="en-US" altLang="en-US" sz="28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buFontTx/>
              <a:buNone/>
            </a:pPr>
            <a:endParaRPr lang="en-US" altLang="en-US" sz="2800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B6DFE9-D852-4220-A943-942B6061CDD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057400"/>
          <a:ext cx="8001000" cy="15591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508">
                <a:tc>
                  <a:txBody>
                    <a:bodyPr/>
                    <a:lstStyle/>
                    <a:p>
                      <a:r>
                        <a:rPr lang="en-US" sz="1800" dirty="0"/>
                        <a:t>Input </a:t>
                      </a:r>
                    </a:p>
                  </a:txBody>
                  <a:tcPr marT="45679" marB="4567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Processing </a:t>
                      </a:r>
                    </a:p>
                  </a:txBody>
                  <a:tcPr marT="45679" marB="4567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Output</a:t>
                      </a:r>
                    </a:p>
                  </a:txBody>
                  <a:tcPr marT="45679" marB="4567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417">
                <a:tc>
                  <a:txBody>
                    <a:bodyPr/>
                    <a:lstStyle/>
                    <a:p>
                      <a:r>
                        <a:rPr lang="en-US" sz="1800" dirty="0" err="1"/>
                        <a:t>f_temp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(15</a:t>
                      </a:r>
                      <a:r>
                        <a:rPr lang="en-US" sz="1800" baseline="0" dirty="0"/>
                        <a:t> temperatures)</a:t>
                      </a:r>
                      <a:endParaRPr lang="en-US" sz="1800" dirty="0"/>
                    </a:p>
                  </a:txBody>
                  <a:tcPr marT="45679" marB="4567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Get</a:t>
                      </a:r>
                      <a:r>
                        <a:rPr lang="en-US" sz="1800" baseline="0" dirty="0"/>
                        <a:t> Fahrenheit temperatures</a:t>
                      </a:r>
                    </a:p>
                    <a:p>
                      <a:r>
                        <a:rPr lang="en-US" sz="1800" baseline="0" dirty="0"/>
                        <a:t>Convert temperatures </a:t>
                      </a:r>
                    </a:p>
                    <a:p>
                      <a:r>
                        <a:rPr lang="en-US" sz="1800" baseline="0" dirty="0"/>
                        <a:t>Display </a:t>
                      </a:r>
                      <a:r>
                        <a:rPr lang="en-US" sz="1800" baseline="0" dirty="0" err="1"/>
                        <a:t>Celcius</a:t>
                      </a:r>
                      <a:r>
                        <a:rPr lang="en-US" sz="1800" baseline="0" dirty="0"/>
                        <a:t> temperatures</a:t>
                      </a:r>
                    </a:p>
                    <a:p>
                      <a:r>
                        <a:rPr lang="en-US" sz="1800" baseline="0" dirty="0"/>
                        <a:t>Display screen message </a:t>
                      </a:r>
                      <a:endParaRPr lang="en-US" sz="1800" dirty="0"/>
                    </a:p>
                  </a:txBody>
                  <a:tcPr marT="45679" marB="45679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c_temp</a:t>
                      </a:r>
                      <a:endParaRPr lang="en-US" sz="1800" dirty="0"/>
                    </a:p>
                    <a:p>
                      <a:r>
                        <a:rPr lang="en-US" sz="1800" dirty="0"/>
                        <a:t>(15 temperatures)</a:t>
                      </a:r>
                    </a:p>
                  </a:txBody>
                  <a:tcPr marT="45679" marB="4567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C2AE27F-45D4-4F69-9D43-E07F4982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762000"/>
            <a:ext cx="60960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Example (cont’d)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84A69AD-EA1D-49F3-AEF5-B4B4174C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7848600" cy="46974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B. Solution Algorithm 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Fahrenheit_Celcius_conversion</a:t>
            </a:r>
            <a:endParaRPr lang="en-US" altLang="en-US" sz="1800" dirty="0">
              <a:solidFill>
                <a:srgbClr val="0079B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		FOR </a:t>
            </a:r>
            <a:r>
              <a:rPr lang="en-US" altLang="en-US" sz="1800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temperature_count</a:t>
            </a:r>
            <a:r>
              <a:rPr lang="en-US" altLang="en-US" sz="18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to 15 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		</a:t>
            </a:r>
            <a:r>
              <a:rPr lang="id-ID" altLang="en-US" sz="18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prompt operator for </a:t>
            </a:r>
            <a:r>
              <a:rPr lang="en-US" altLang="en-US" sz="1800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f_temp</a:t>
            </a:r>
            <a:endParaRPr lang="en-US" altLang="en-US" sz="1800" dirty="0">
              <a:solidFill>
                <a:srgbClr val="0079B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			get </a:t>
            </a:r>
            <a:r>
              <a:rPr lang="en-US" altLang="en-US" sz="1800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f_temp</a:t>
            </a:r>
            <a:endParaRPr lang="en-US" altLang="en-US" sz="1800" dirty="0">
              <a:solidFill>
                <a:srgbClr val="0079B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			compute </a:t>
            </a:r>
            <a:r>
              <a:rPr lang="en-US" altLang="en-US" sz="1800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c_temp</a:t>
            </a:r>
            <a:r>
              <a:rPr lang="en-US" altLang="en-US" sz="18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altLang="en-US" sz="1800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f_temp</a:t>
            </a:r>
            <a:r>
              <a:rPr lang="en-US" altLang="en-US" sz="18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32) * 5/9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			display </a:t>
            </a:r>
            <a:r>
              <a:rPr lang="en-US" altLang="en-US" sz="1800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c_temp</a:t>
            </a:r>
            <a:r>
              <a:rPr lang="en-US" altLang="en-US" sz="18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ENDFOR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		display “All temperatures processed” to the screen </a:t>
            </a:r>
          </a:p>
          <a:p>
            <a:pPr eaLnBrk="1" hangingPunct="1">
              <a:buFontTx/>
              <a:buNone/>
            </a:pPr>
            <a:r>
              <a:rPr lang="en-US" altLang="en-US" sz="1800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89DA3F06-B799-4BA6-8B70-304112C3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762000"/>
            <a:ext cx="60960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Example (cont’d)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B37E12E5-12A6-444A-92B8-BB52C45A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7848600" cy="46974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rgbClr val="0079B8"/>
                </a:solidFill>
                <a:latin typeface="Open Sans" panose="020B0606030504020204" pitchFamily="34" charset="0"/>
              </a:rPr>
              <a:t>C. Desk Checking 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en-US">
                <a:solidFill>
                  <a:srgbClr val="0079B8"/>
                </a:solidFill>
                <a:latin typeface="Open Sans" panose="020B0606030504020204" pitchFamily="34" charset="0"/>
              </a:rPr>
              <a:t>Input Data </a:t>
            </a:r>
          </a:p>
          <a:p>
            <a:pPr eaLnBrk="1" hangingPunct="1">
              <a:buFont typeface="Arial" panose="020B0604020202020204" pitchFamily="34" charset="0"/>
              <a:buAutoNum type="arabicPeriod"/>
            </a:pPr>
            <a:endParaRPr lang="en-US" altLang="en-US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endParaRPr lang="en-US" altLang="en-US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endParaRPr lang="en-US" altLang="en-US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eaLnBrk="1" hangingPunct="1">
              <a:buFont typeface="Arial" panose="020B0604020202020204" pitchFamily="34" charset="0"/>
              <a:buAutoNum type="arabicPeriod"/>
            </a:pPr>
            <a:r>
              <a:rPr lang="en-US" altLang="en-US">
                <a:solidFill>
                  <a:srgbClr val="0079B8"/>
                </a:solidFill>
                <a:latin typeface="Open Sans" panose="020B0606030504020204" pitchFamily="34" charset="0"/>
              </a:rPr>
              <a:t>Expected results</a:t>
            </a:r>
            <a:r>
              <a:rPr lang="en-US" altLang="en-US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altLang="en-US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eaLnBrk="1" hangingPunct="1">
              <a:buFontTx/>
              <a:buNone/>
            </a:pPr>
            <a:endParaRPr lang="en-US" altLang="en-US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B9C741-E4C2-4BDB-95E5-A42D5E80100D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2209800"/>
          <a:ext cx="8001000" cy="73668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564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First data set 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Second data set 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36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f_temp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32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50</a:t>
                      </a:r>
                    </a:p>
                  </a:txBody>
                  <a:tcPr marT="45666" marB="456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D317BA-67FA-4C25-94BE-73F80C2B13E1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886200"/>
          <a:ext cx="8001000" cy="74295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First data set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Second data set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c_temp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C7010647-1651-4910-959A-F7E5031C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762000"/>
            <a:ext cx="60960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Example (cont’d)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50349B25-1280-4271-BB4D-3DC355D9B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rgbClr val="0079B8"/>
                </a:solidFill>
                <a:latin typeface="Open Sans" panose="020B0606030504020204" pitchFamily="34" charset="0"/>
              </a:rPr>
              <a:t>C. Desk Checking </a:t>
            </a:r>
          </a:p>
          <a:p>
            <a:pPr eaLnBrk="1" hangingPunct="1">
              <a:buFontTx/>
              <a:buNone/>
            </a:pPr>
            <a:r>
              <a:rPr lang="en-US" altLang="en-US">
                <a:solidFill>
                  <a:srgbClr val="0079B8"/>
                </a:solidFill>
                <a:latin typeface="Open Sans" panose="020B0606030504020204" pitchFamily="34" charset="0"/>
              </a:rPr>
              <a:t>3. Desk Check table </a:t>
            </a:r>
          </a:p>
        </p:txBody>
      </p:sp>
      <p:pic>
        <p:nvPicPr>
          <p:cNvPr id="41988" name="Picture 2">
            <a:extLst>
              <a:ext uri="{FF2B5EF4-FFF2-40B4-BE49-F238E27FC236}">
                <a16:creationId xmlns:a16="http://schemas.microsoft.com/office/drawing/2014/main" id="{7C6ED1B2-412D-442F-A94E-6A4FAAEE0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7772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807" y="152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Count-Controlled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0ECA21-45FB-4F69-BA5D-718B34E58748}"/>
              </a:ext>
            </a:extLst>
          </p:cNvPr>
          <p:cNvSpPr>
            <a:spLocks noGrp="1"/>
          </p:cNvSpPr>
          <p:nvPr/>
        </p:nvSpPr>
        <p:spPr>
          <a:xfrm>
            <a:off x="982894" y="1295400"/>
            <a:ext cx="7856306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dirty="0"/>
              <a:t>General loop concerns</a:t>
            </a:r>
          </a:p>
          <a:p>
            <a:pPr eaLnBrk="1" hangingPunct="1">
              <a:lnSpc>
                <a:spcPct val="90000"/>
              </a:lnSpc>
            </a:pPr>
            <a:r>
              <a:rPr dirty="0"/>
              <a:t>Do not forget to initialize the loop control variable</a:t>
            </a:r>
          </a:p>
          <a:p>
            <a:pPr eaLnBrk="1" hangingPunct="1">
              <a:lnSpc>
                <a:spcPct val="90000"/>
              </a:lnSpc>
            </a:pPr>
            <a:r>
              <a:rPr dirty="0"/>
              <a:t>Do not forget to modify the loop control variable</a:t>
            </a:r>
          </a:p>
          <a:p>
            <a:pPr eaLnBrk="1" hangingPunct="1">
              <a:lnSpc>
                <a:spcPct val="90000"/>
              </a:lnSpc>
            </a:pPr>
            <a:r>
              <a:rPr dirty="0"/>
              <a:t>Many loops are interchangeable, but generally</a:t>
            </a:r>
          </a:p>
          <a:p>
            <a:pPr lvl="1" eaLnBrk="1" hangingPunct="1">
              <a:lnSpc>
                <a:spcPct val="90000"/>
              </a:lnSpc>
            </a:pPr>
            <a:r>
              <a:rPr dirty="0"/>
              <a:t>Use while loop when loop may not have to process</a:t>
            </a:r>
          </a:p>
          <a:p>
            <a:pPr lvl="1" eaLnBrk="1" hangingPunct="1">
              <a:lnSpc>
                <a:spcPct val="90000"/>
              </a:lnSpc>
            </a:pPr>
            <a:r>
              <a:rPr dirty="0"/>
              <a:t>Use do while when it must process at least once</a:t>
            </a:r>
          </a:p>
          <a:p>
            <a:pPr lvl="1" eaLnBrk="1" hangingPunct="1">
              <a:lnSpc>
                <a:spcPct val="90000"/>
              </a:lnSpc>
            </a:pPr>
            <a:r>
              <a:rPr dirty="0"/>
              <a:t>Use for loop with specific number of iterations</a:t>
            </a:r>
          </a:p>
        </p:txBody>
      </p:sp>
    </p:spTree>
    <p:extLst>
      <p:ext uri="{BB962C8B-B14F-4D97-AF65-F5344CB8AC3E}">
        <p14:creationId xmlns:p14="http://schemas.microsoft.com/office/powerpoint/2010/main" val="2792685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807" y="152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Calculating a Running Total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B5098F-9A2E-468D-A9CB-17BBD24734AE}"/>
              </a:ext>
            </a:extLst>
          </p:cNvPr>
          <p:cNvSpPr>
            <a:spLocks noGrp="1"/>
          </p:cNvSpPr>
          <p:nvPr/>
        </p:nvSpPr>
        <p:spPr>
          <a:xfrm>
            <a:off x="1148137" y="1769724"/>
            <a:ext cx="3531742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sz="2800" dirty="0"/>
              <a:t>A running total is a sum of number that accumulates with each iteration of a loop</a:t>
            </a:r>
            <a:endParaRPr sz="2800" b="1" dirty="0">
              <a:solidFill>
                <a:srgbClr val="FF33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2CCE5-CC6D-44D9-B10F-22155017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216" y="846666"/>
            <a:ext cx="3048000" cy="585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62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807" y="152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Sentinels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CD7B50-6C38-4021-A323-0F08164E303B}"/>
              </a:ext>
            </a:extLst>
          </p:cNvPr>
          <p:cNvSpPr>
            <a:spLocks noGrp="1"/>
          </p:cNvSpPr>
          <p:nvPr/>
        </p:nvSpPr>
        <p:spPr>
          <a:xfrm>
            <a:off x="961490" y="1295400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dirty="0"/>
              <a:t>A sentinel is a special value that marks the end of a list of values, used as stop values for loops</a:t>
            </a:r>
          </a:p>
          <a:p>
            <a:pPr eaLnBrk="1" hangingPunct="1">
              <a:buNone/>
            </a:pPr>
            <a:r>
              <a:rPr dirty="0"/>
              <a:t>How it can be done</a:t>
            </a:r>
          </a:p>
          <a:p>
            <a:pPr lvl="1" eaLnBrk="1" hangingPunct="1"/>
            <a:r>
              <a:rPr dirty="0"/>
              <a:t>Ask the user at the end of each loop iteration, if there is another value to process</a:t>
            </a:r>
          </a:p>
          <a:p>
            <a:pPr lvl="1" eaLnBrk="1" hangingPunct="1"/>
            <a:r>
              <a:rPr dirty="0"/>
              <a:t>Ask the user at the beginning of the loop, how many times the loop should process</a:t>
            </a:r>
          </a:p>
        </p:txBody>
      </p:sp>
    </p:spTree>
    <p:extLst>
      <p:ext uri="{BB962C8B-B14F-4D97-AF65-F5344CB8AC3E}">
        <p14:creationId xmlns:p14="http://schemas.microsoft.com/office/powerpoint/2010/main" val="466997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807" y="152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Nested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D4E8E-EC6B-420E-9388-D81EA35EEF38}"/>
              </a:ext>
            </a:extLst>
          </p:cNvPr>
          <p:cNvSpPr>
            <a:spLocks noGrp="1"/>
          </p:cNvSpPr>
          <p:nvPr/>
        </p:nvSpPr>
        <p:spPr>
          <a:xfrm>
            <a:off x="990600" y="1447800"/>
            <a:ext cx="3048000" cy="2362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All loops can be nested, that is, a loop inside of a loop</a:t>
            </a:r>
          </a:p>
        </p:txBody>
      </p:sp>
      <p:pic>
        <p:nvPicPr>
          <p:cNvPr id="8" name="Picture 7" descr="fig05_21">
            <a:extLst>
              <a:ext uri="{FF2B5EF4-FFF2-40B4-BE49-F238E27FC236}">
                <a16:creationId xmlns:a16="http://schemas.microsoft.com/office/drawing/2014/main" id="{BDF08AC5-AECE-4027-A99B-D10C78F8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712" y="949215"/>
            <a:ext cx="4379374" cy="58796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50215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98994202-9ED5-435E-911F-474C6B44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762000"/>
            <a:ext cx="5686425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Solution Algorithms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3CFF2C-9B59-4A82-BABF-4D1F18C7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00200"/>
            <a:ext cx="7439025" cy="4038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0081BD"/>
                </a:solidFill>
              </a:rPr>
              <a:t>Each solution will be consist of : 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  <a:defRPr/>
            </a:pPr>
            <a:r>
              <a:rPr lang="en-US" sz="2800" dirty="0">
                <a:solidFill>
                  <a:srgbClr val="0081BD"/>
                </a:solidFill>
              </a:rPr>
              <a:t>Defining the problem 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  <a:defRPr/>
            </a:pPr>
            <a:r>
              <a:rPr lang="en-US" sz="2800" dirty="0">
                <a:solidFill>
                  <a:srgbClr val="0081BD"/>
                </a:solidFill>
              </a:rPr>
              <a:t>The control structures required 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  <a:defRPr/>
            </a:pPr>
            <a:r>
              <a:rPr lang="en-US" sz="2800" dirty="0">
                <a:solidFill>
                  <a:srgbClr val="0081BD"/>
                </a:solidFill>
              </a:rPr>
              <a:t>The solution algorithm </a:t>
            </a:r>
          </a:p>
          <a:p>
            <a:pPr marL="971550" lvl="1" indent="-514350" eaLnBrk="1" hangingPunct="1">
              <a:buFont typeface="Calibri" pitchFamily="34" charset="0"/>
              <a:buAutoNum type="arabicPeriod"/>
              <a:defRPr/>
            </a:pPr>
            <a:r>
              <a:rPr lang="en-US" sz="2800" dirty="0">
                <a:solidFill>
                  <a:srgbClr val="0081BD"/>
                </a:solidFill>
              </a:rPr>
              <a:t>Desk checking </a:t>
            </a:r>
          </a:p>
          <a:p>
            <a:pPr marL="571500" indent="-514350" eaLnBrk="1" hangingPunct="1">
              <a:buFont typeface="Calibri" pitchFamily="34" charset="0"/>
              <a:buAutoNum type="arabicPeriod"/>
              <a:defRPr/>
            </a:pPr>
            <a:endParaRPr lang="en-US" dirty="0"/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sz="2800" dirty="0">
              <a:solidFill>
                <a:srgbClr val="0081B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Learning Objectives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1628775"/>
            <a:ext cx="6858000" cy="35179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At the end of this lecture, students are able to:</a:t>
            </a:r>
          </a:p>
          <a:p>
            <a:pPr>
              <a:buFontTx/>
              <a:buNone/>
            </a:pPr>
            <a:r>
              <a:rPr lang="en-US" altLang="en-US" dirty="0"/>
              <a:t>LO1: To explain the uses of repetition structure</a:t>
            </a:r>
          </a:p>
          <a:p>
            <a:pPr>
              <a:buFontTx/>
              <a:buNone/>
            </a:pPr>
            <a:r>
              <a:rPr lang="en-US" altLang="en-US" dirty="0"/>
              <a:t>LO2: To write pseudo-code to solve problem containing repetitions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B9E61B96-10A8-4AC0-82A5-88BCCB04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762000"/>
            <a:ext cx="5686425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Example 1 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4BF6B7E1-1312-4E52-9E5D-FEC3CAB15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8153400" cy="490061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000">
                <a:solidFill>
                  <a:srgbClr val="0081BD"/>
                </a:solidFill>
                <a:latin typeface="Open Sans" panose="020B0606030504020204" pitchFamily="34" charset="0"/>
              </a:rPr>
              <a:t>A file of student records consist of ‘S’ records and ‘U’ records. A ‘S’ record contain the </a:t>
            </a:r>
            <a:r>
              <a:rPr lang="en-US" altLang="en-US" sz="3000" u="sng">
                <a:solidFill>
                  <a:srgbClr val="7030A0"/>
                </a:solidFill>
                <a:latin typeface="Open Sans" panose="020B0606030504020204" pitchFamily="34" charset="0"/>
              </a:rPr>
              <a:t>number, name, age, gender, address and attendance pattern</a:t>
            </a:r>
            <a:r>
              <a:rPr lang="en-US" altLang="en-US" sz="3000">
                <a:solidFill>
                  <a:srgbClr val="0081BD"/>
                </a:solidFill>
                <a:latin typeface="Open Sans" panose="020B0606030504020204" pitchFamily="34" charset="0"/>
              </a:rPr>
              <a:t> – full time (F/T) or part time (P/T). A ‘U’ record contains </a:t>
            </a:r>
            <a:r>
              <a:rPr lang="en-US" altLang="en-US" sz="3000" u="sng">
                <a:solidFill>
                  <a:srgbClr val="7030A0"/>
                </a:solidFill>
                <a:latin typeface="Open Sans" panose="020B0606030504020204" pitchFamily="34" charset="0"/>
              </a:rPr>
              <a:t>the number and name of the unit </a:t>
            </a:r>
            <a:r>
              <a:rPr lang="en-US" altLang="en-US" sz="3000">
                <a:solidFill>
                  <a:srgbClr val="0081BD"/>
                </a:solidFill>
                <a:latin typeface="Open Sans" panose="020B0606030504020204" pitchFamily="34" charset="0"/>
              </a:rPr>
              <a:t>or units in which the student has enrolled. There may be more than one ‘U’ record for each ‘S’ record. Design a solution algorithm that will </a:t>
            </a:r>
            <a:r>
              <a:rPr lang="en-US" altLang="en-US" sz="3000" u="sng">
                <a:solidFill>
                  <a:srgbClr val="00B050"/>
                </a:solidFill>
                <a:latin typeface="Open Sans" panose="020B0606030504020204" pitchFamily="34" charset="0"/>
              </a:rPr>
              <a:t>read</a:t>
            </a:r>
            <a:r>
              <a:rPr lang="en-US" altLang="en-US" sz="30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3000">
                <a:solidFill>
                  <a:srgbClr val="0081BD"/>
                </a:solidFill>
                <a:latin typeface="Open Sans" panose="020B0606030504020204" pitchFamily="34" charset="0"/>
              </a:rPr>
              <a:t>the file of students records and </a:t>
            </a:r>
            <a:r>
              <a:rPr lang="en-US" altLang="en-US" sz="3000" u="sng">
                <a:solidFill>
                  <a:srgbClr val="00B050"/>
                </a:solidFill>
                <a:latin typeface="Open Sans" panose="020B0606030504020204" pitchFamily="34" charset="0"/>
              </a:rPr>
              <a:t>print</a:t>
            </a:r>
            <a:r>
              <a:rPr lang="en-US" altLang="en-US" sz="30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3000">
                <a:solidFill>
                  <a:srgbClr val="0081BD"/>
                </a:solidFill>
                <a:latin typeface="Open Sans" panose="020B0606030504020204" pitchFamily="34" charset="0"/>
              </a:rPr>
              <a:t>only the student’s number, name and address on a ‘STUDENT LIST’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8F66FEC1-3D88-42AC-BB6A-55084521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762000"/>
            <a:ext cx="5686425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Solution of example 1 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3951AEC3-11AC-4668-A61B-A5121F9B5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71625"/>
            <a:ext cx="7772400" cy="4786313"/>
          </a:xfrm>
        </p:spPr>
        <p:txBody>
          <a:bodyPr/>
          <a:lstStyle/>
          <a:p>
            <a:pPr marL="514350" indent="-514350" eaLnBrk="1" hangingPunct="1">
              <a:buFontTx/>
              <a:buAutoNum type="alphaUcPeriod"/>
            </a:pP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Defining Diagram</a:t>
            </a:r>
          </a:p>
          <a:p>
            <a:pPr marL="514350" indent="-514350" eaLnBrk="1" hangingPunct="1">
              <a:buFontTx/>
              <a:buAutoNum type="alphaUcPeriod"/>
            </a:pPr>
            <a:endParaRPr lang="en-US" alt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buFontTx/>
              <a:buAutoNum type="alphaUcPeriod"/>
            </a:pPr>
            <a:endParaRPr lang="en-US" alt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buFontTx/>
              <a:buAutoNum type="alphaUcPeriod"/>
            </a:pPr>
            <a:endParaRPr lang="en-US" alt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buFontTx/>
              <a:buAutoNum type="alphaUcPeriod"/>
            </a:pPr>
            <a:endParaRPr lang="en-US" alt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buFontTx/>
              <a:buAutoNum type="alphaUcPeriod"/>
            </a:pPr>
            <a:endParaRPr lang="en-US" alt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buFontTx/>
              <a:buAutoNum type="alphaUcPeriod"/>
            </a:pPr>
            <a:endParaRPr lang="en-US" alt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buFontTx/>
              <a:buAutoNum type="alphaUcPeriod"/>
            </a:pPr>
            <a:endParaRPr lang="en-US" alt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None/>
            </a:pPr>
            <a:endParaRPr lang="en-US" alt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None/>
            </a:pPr>
            <a:endParaRPr lang="en-US" alt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B. Control Structures required 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A WHILE loop to control the repetition 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An IF statement to select ‘S’ records  </a:t>
            </a:r>
          </a:p>
          <a:p>
            <a:pPr marL="514350" indent="-514350" eaLnBrk="1" hangingPunct="1">
              <a:buFontTx/>
              <a:buNone/>
            </a:pPr>
            <a:endParaRPr lang="en-US" alt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B086F9-1F9F-4445-83A2-D634A8AC21A7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981200"/>
          <a:ext cx="7848600" cy="2932113"/>
        </p:xfrm>
        <a:graphic>
          <a:graphicData uri="http://schemas.openxmlformats.org/drawingml/2006/table">
            <a:tbl>
              <a:tblPr/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51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Input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Processing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Output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59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‘S’ records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number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name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address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age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gender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attendance_pattern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‘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U’records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Print heading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Read student records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Select ‘S’ records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Print selected records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Heading line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Selected student records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number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name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address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E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35C1A0A7-FA94-4F40-A972-4BEA54DE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762000"/>
            <a:ext cx="5686425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Solution of example 1 (cont’)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D2A31E6C-7648-4911-AE02-9086FF003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14500"/>
            <a:ext cx="7772400" cy="44116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C. Solution algorithm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Print_student_records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 ‘STUDENT LIST’ heading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read student record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b="1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more record exist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b="1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student record =‘</a:t>
            </a:r>
            <a:r>
              <a:rPr lang="en-US" altLang="en-US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S’record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print </a:t>
            </a:r>
            <a:r>
              <a:rPr lang="en-US" altLang="en-US" dirty="0" err="1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student_number</a:t>
            </a: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name, address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b="1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read student record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d-ID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ENDWHILE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79B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C9AAD30A-67B6-499D-85BC-798F7301B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762000"/>
            <a:ext cx="5610225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Example 2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2372710D-8FE9-4545-A64D-93C51914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375"/>
            <a:ext cx="7848600" cy="4268788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0081BD"/>
                </a:solidFill>
                <a:latin typeface="Open Sans" panose="020B0606030504020204" pitchFamily="34" charset="0"/>
              </a:rPr>
              <a:t>Design a solution algorithm that will </a:t>
            </a:r>
            <a:r>
              <a:rPr lang="en-US" altLang="en-US" sz="2800" u="sng">
                <a:solidFill>
                  <a:srgbClr val="00B050"/>
                </a:solidFill>
                <a:latin typeface="Open Sans" panose="020B0606030504020204" pitchFamily="34" charset="0"/>
              </a:rPr>
              <a:t>read</a:t>
            </a:r>
            <a:r>
              <a:rPr lang="en-US" altLang="en-US" sz="28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2800">
                <a:solidFill>
                  <a:srgbClr val="0081BD"/>
                </a:solidFill>
                <a:latin typeface="Open Sans" panose="020B0606030504020204" pitchFamily="34" charset="0"/>
              </a:rPr>
              <a:t>the same student file as in problem 2 and</a:t>
            </a:r>
            <a:r>
              <a:rPr lang="en-US" altLang="en-US" sz="28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2800" u="sng">
                <a:solidFill>
                  <a:srgbClr val="00B050"/>
                </a:solidFill>
                <a:latin typeface="Open Sans" panose="020B0606030504020204" pitchFamily="34" charset="0"/>
              </a:rPr>
              <a:t>produce</a:t>
            </a:r>
            <a:r>
              <a:rPr lang="en-US" altLang="en-US" sz="28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2800">
                <a:solidFill>
                  <a:srgbClr val="0081BD"/>
                </a:solidFill>
                <a:latin typeface="Open Sans" panose="020B0606030504020204" pitchFamily="34" charset="0"/>
              </a:rPr>
              <a:t>a report of all female students who are enrolled part-time. The report is to be</a:t>
            </a:r>
            <a:r>
              <a:rPr lang="en-US" altLang="en-US" sz="28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2800" u="sng">
                <a:solidFill>
                  <a:srgbClr val="00B050"/>
                </a:solidFill>
                <a:latin typeface="Open Sans" panose="020B0606030504020204" pitchFamily="34" charset="0"/>
              </a:rPr>
              <a:t>headed</a:t>
            </a:r>
            <a:r>
              <a:rPr lang="en-US" altLang="en-US" sz="28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2800">
                <a:solidFill>
                  <a:srgbClr val="0081BD"/>
                </a:solidFill>
                <a:latin typeface="Open Sans" panose="020B0606030504020204" pitchFamily="34" charset="0"/>
              </a:rPr>
              <a:t>‘FEMALE PART-TIME STUDENTS’ and is to show</a:t>
            </a:r>
            <a:r>
              <a:rPr lang="en-US" altLang="en-US" sz="28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2800" u="sng">
                <a:solidFill>
                  <a:srgbClr val="7030A0"/>
                </a:solidFill>
                <a:latin typeface="Open Sans" panose="020B0606030504020204" pitchFamily="34" charset="0"/>
              </a:rPr>
              <a:t>the student’s number, name, address</a:t>
            </a:r>
            <a:r>
              <a:rPr lang="en-US" altLang="en-US" sz="2800" u="sng">
                <a:solidFill>
                  <a:srgbClr val="0070C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2800">
                <a:solidFill>
                  <a:srgbClr val="0081BD"/>
                </a:solidFill>
                <a:latin typeface="Open Sans" panose="020B0606030504020204" pitchFamily="34" charset="0"/>
              </a:rPr>
              <a:t>and</a:t>
            </a:r>
            <a:r>
              <a:rPr lang="en-US" altLang="en-US" sz="280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  <a:r>
              <a:rPr lang="en-US" altLang="en-US" sz="2800" u="sng">
                <a:solidFill>
                  <a:srgbClr val="7030A0"/>
                </a:solidFill>
                <a:latin typeface="Open Sans" panose="020B0606030504020204" pitchFamily="34" charset="0"/>
              </a:rPr>
              <a:t>age</a:t>
            </a:r>
            <a:r>
              <a:rPr lang="en-US" altLang="en-US" sz="2800">
                <a:solidFill>
                  <a:srgbClr val="7030A0"/>
                </a:solidFill>
                <a:latin typeface="Open Sans" panose="020B0606030504020204" pitchFamily="34" charset="0"/>
              </a:rPr>
              <a:t>.</a:t>
            </a:r>
            <a:r>
              <a:rPr lang="en-US" altLang="en-US" sz="2800">
                <a:solidFill>
                  <a:srgbClr val="0070C0"/>
                </a:solidFill>
                <a:latin typeface="Open Sans" panose="020B0606030504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8D19EAE0-297C-41D1-A9B6-B239261D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762000"/>
            <a:ext cx="5610225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tx1"/>
                </a:solidFill>
                <a:latin typeface="Open Sans" panose="020B0606030504020204" pitchFamily="34" charset="0"/>
              </a:rPr>
              <a:t>Solution of example 2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ADAEACC8-7EF3-43FB-8645-C62846470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7848600" cy="5257800"/>
          </a:xfrm>
        </p:spPr>
        <p:txBody>
          <a:bodyPr/>
          <a:lstStyle/>
          <a:p>
            <a:pPr marL="514350" indent="-514350" eaLnBrk="1" hangingPunct="1">
              <a:lnSpc>
                <a:spcPct val="80000"/>
              </a:lnSpc>
              <a:buFontTx/>
              <a:buAutoNum type="alphaUcPeriod"/>
            </a:pP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Defining Diagram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lphaUcPeriod"/>
            </a:pPr>
            <a:endParaRPr lang="en-US" altLang="en-US" sz="30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AutoNum type="alphaUcPeriod"/>
            </a:pPr>
            <a:endParaRPr lang="en-US" altLang="en-US" sz="30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AutoNum type="alphaUcPeriod"/>
            </a:pPr>
            <a:endParaRPr lang="en-US" altLang="en-US" sz="30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AutoNum type="alphaUcPeriod"/>
            </a:pPr>
            <a:endParaRPr lang="en-US" altLang="en-US" sz="30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AutoNum type="alphaUcPeriod"/>
            </a:pPr>
            <a:endParaRPr lang="en-US" altLang="en-US" sz="30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AutoNum type="alphaUcPeriod"/>
            </a:pPr>
            <a:endParaRPr lang="en-US" altLang="en-US" sz="30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AutoNum type="alphaUcPeriod"/>
            </a:pPr>
            <a:endParaRPr lang="en-US" altLang="en-US" sz="30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AutoNum type="alphaUcPeriod"/>
            </a:pP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Control structures required 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A WHILE loop to control the repetition </a:t>
            </a:r>
          </a:p>
          <a:p>
            <a:pPr marL="514350" indent="-51435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dirty="0">
                <a:solidFill>
                  <a:srgbClr val="0079B8"/>
                </a:solidFill>
                <a:latin typeface="Open Sans" panose="020B0606030504020204" pitchFamily="34" charset="0"/>
              </a:rPr>
              <a:t>An IF statement of statements to select ‘S’, female and part time (P/T) </a:t>
            </a:r>
          </a:p>
          <a:p>
            <a:pPr marL="514350" indent="-514350" eaLnBrk="1" hangingPunct="1">
              <a:lnSpc>
                <a:spcPct val="80000"/>
              </a:lnSpc>
              <a:buFontTx/>
              <a:buNone/>
            </a:pPr>
            <a:endParaRPr lang="en-US" altLang="en-US" sz="3000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514E65-22F1-40DB-8486-4917FDF6716C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905000"/>
          <a:ext cx="7848600" cy="2926040"/>
        </p:xfrm>
        <a:graphic>
          <a:graphicData uri="http://schemas.openxmlformats.org/drawingml/2006/table">
            <a:tbl>
              <a:tblPr/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Input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Processing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Output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0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‘S’ records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number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name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address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age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gender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attendance_pattern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‘U’ records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Print heading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Read student records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Select female P/T students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Print selected records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Heading line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Selected student records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number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name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address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age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C13FC73D-B5D7-4EBA-B1FC-9BCA430C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762000"/>
            <a:ext cx="5610225" cy="838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Solution of example 2 (cont’d)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53F421-DF39-427C-B878-96C16A9C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038" y="1524000"/>
            <a:ext cx="7980362" cy="4525963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</a:rPr>
              <a:t>C. Solution algorithm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Produce_part_time_female_list</a:t>
            </a:r>
            <a:endParaRPr lang="en-US" dirty="0">
              <a:solidFill>
                <a:srgbClr val="0079B8"/>
              </a:solidFill>
              <a:latin typeface="Courier New" pitchFamily="49" charset="0"/>
              <a:cs typeface="Courier New" pitchFamily="49" charset="0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	print ‘FEMALE PART TIME STUDENTS’ heading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	read student records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 more records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 student record =‘S’ THEN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b="1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attendance_pattern</a:t>
            </a: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 = P/T THEN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 gender = female THEN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			   print </a:t>
            </a:r>
            <a:r>
              <a:rPr lang="en-US" dirty="0" err="1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student_number</a:t>
            </a: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, name, 				</a:t>
            </a:r>
            <a:r>
              <a:rPr lang="id-ID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address, age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b="1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ENDIF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		    </a:t>
            </a:r>
            <a:r>
              <a:rPr lang="en-US" b="1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ENDIF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b="1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ENDIF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		read student record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ENDWHILE </a:t>
            </a: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rgbClr val="0079B8"/>
                </a:solidFill>
                <a:latin typeface="Courier New" pitchFamily="49" charset="0"/>
                <a:cs typeface="Courier New" pitchFamily="49" charset="0"/>
              </a:rPr>
              <a:t>	END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Gaddis, T. (2019). Starting Out with Programming Logic and Design 5th. </a:t>
            </a:r>
            <a:br>
              <a:rPr lang="en-US" dirty="0"/>
            </a:br>
            <a:r>
              <a:rPr lang="en-US" dirty="0"/>
              <a:t>ISBN: 978-0-13-480115-5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 	</a:t>
            </a:r>
            <a:endParaRPr lang="en-US" dirty="0"/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Repetition Structure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037F9-E560-4161-A749-DE03AA4AC820}"/>
              </a:ext>
            </a:extLst>
          </p:cNvPr>
          <p:cNvSpPr>
            <a:spLocks noGrp="1"/>
          </p:cNvSpPr>
          <p:nvPr/>
        </p:nvSpPr>
        <p:spPr>
          <a:xfrm>
            <a:off x="990600" y="1600200"/>
            <a:ext cx="79629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A repetition structure causes a statement or set of statements to execute repeatedly</a:t>
            </a:r>
          </a:p>
          <a:p>
            <a:r>
              <a:rPr lang="en-US" dirty="0"/>
              <a:t>Allow a programmer to avoid duplicate code. </a:t>
            </a:r>
          </a:p>
          <a:p>
            <a:pPr lvl="1"/>
            <a:r>
              <a:rPr lang="en-US" dirty="0"/>
              <a:t>Duplicate code makes a program large.</a:t>
            </a:r>
          </a:p>
          <a:p>
            <a:pPr lvl="1"/>
            <a:r>
              <a:rPr lang="en-US" dirty="0"/>
              <a:t>Write a long sequence of statements is time consuming. </a:t>
            </a:r>
          </a:p>
          <a:p>
            <a:pPr lvl="1"/>
            <a:r>
              <a:rPr lang="en-US" dirty="0"/>
              <a:t>If part of the duplicate code has to be corrected or changed, then the change has to be done many times.</a:t>
            </a:r>
          </a:p>
          <a:p>
            <a:pPr eaLnBrk="1" hangingPunct="1">
              <a:buNone/>
            </a:pPr>
            <a:endParaRPr dirty="0"/>
          </a:p>
          <a:p>
            <a:pPr eaLnBrk="1" hangingPunct="1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621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Repetition Structure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14400" y="1539044"/>
            <a:ext cx="8001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Instead of writing the same sequence of statements over and over, a better way to repeatedly perform an operation is to write the code for the operation once, and then place that code in a structure that makes the computer repeat it as many times as necessary.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+mn-lt"/>
              </a:rPr>
              <a:t>This can be done with a repetition structure, which is more commonly known as a loop.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55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18EE84-E60D-4A23-B330-D3021FC6FEAF}"/>
              </a:ext>
            </a:extLst>
          </p:cNvPr>
          <p:cNvSpPr>
            <a:spLocks noGrp="1"/>
          </p:cNvSpPr>
          <p:nvPr/>
        </p:nvSpPr>
        <p:spPr>
          <a:xfrm>
            <a:off x="1021422" y="1600200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dirty="0"/>
              <a:t>While Loop</a:t>
            </a:r>
          </a:p>
          <a:p>
            <a:pPr lvl="1" eaLnBrk="1" hangingPunct="1">
              <a:lnSpc>
                <a:spcPct val="90000"/>
              </a:lnSpc>
            </a:pPr>
            <a:r>
              <a:rPr dirty="0"/>
              <a:t>While a condition is true, do some task</a:t>
            </a:r>
          </a:p>
          <a:p>
            <a:pPr eaLnBrk="1" hangingPunct="1">
              <a:lnSpc>
                <a:spcPct val="90000"/>
              </a:lnSpc>
            </a:pPr>
            <a:r>
              <a:rPr dirty="0"/>
              <a:t>Do-While Loop</a:t>
            </a:r>
          </a:p>
          <a:p>
            <a:pPr lvl="1" eaLnBrk="1" hangingPunct="1">
              <a:lnSpc>
                <a:spcPct val="90000"/>
              </a:lnSpc>
            </a:pPr>
            <a:r>
              <a:rPr dirty="0"/>
              <a:t>Do some task, while condition is true</a:t>
            </a:r>
          </a:p>
          <a:p>
            <a:pPr eaLnBrk="1" hangingPunct="1">
              <a:lnSpc>
                <a:spcPct val="90000"/>
              </a:lnSpc>
            </a:pPr>
            <a:r>
              <a:rPr dirty="0"/>
              <a:t>Do-Until Loop</a:t>
            </a:r>
          </a:p>
          <a:p>
            <a:pPr lvl="1" eaLnBrk="1" hangingPunct="1">
              <a:lnSpc>
                <a:spcPct val="90000"/>
              </a:lnSpc>
            </a:pPr>
            <a:r>
              <a:rPr dirty="0"/>
              <a:t>Do some task, while a condition is false (or until it’s true)</a:t>
            </a:r>
          </a:p>
          <a:p>
            <a:pPr eaLnBrk="1" hangingPunct="1">
              <a:lnSpc>
                <a:spcPct val="90000"/>
              </a:lnSpc>
            </a:pPr>
            <a:r>
              <a:rPr dirty="0"/>
              <a:t>With all loops, be careful not to create infinite loops – always provide a way to break out</a:t>
            </a:r>
          </a:p>
        </p:txBody>
      </p:sp>
    </p:spTree>
    <p:extLst>
      <p:ext uri="{BB962C8B-B14F-4D97-AF65-F5344CB8AC3E}">
        <p14:creationId xmlns:p14="http://schemas.microsoft.com/office/powerpoint/2010/main" val="293089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A177F-EB5D-436A-B128-D86D322605D8}"/>
              </a:ext>
            </a:extLst>
          </p:cNvPr>
          <p:cNvSpPr>
            <a:spLocks noGrp="1"/>
          </p:cNvSpPr>
          <p:nvPr/>
        </p:nvSpPr>
        <p:spPr>
          <a:xfrm>
            <a:off x="1181100" y="1752600"/>
            <a:ext cx="6781800" cy="2057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dirty="0"/>
              <a:t>The While Loop – pretest loop</a:t>
            </a:r>
          </a:p>
          <a:p>
            <a:pPr lvl="3" eaLnBrk="1" hangingPunct="1">
              <a:buNone/>
            </a:pPr>
            <a:r>
              <a:rPr i="1" dirty="0"/>
              <a:t>While condition</a:t>
            </a:r>
          </a:p>
          <a:p>
            <a:pPr lvl="4" eaLnBrk="1" hangingPunct="1">
              <a:buNone/>
            </a:pPr>
            <a:r>
              <a:rPr i="1" dirty="0"/>
              <a:t>Statement</a:t>
            </a:r>
          </a:p>
          <a:p>
            <a:pPr lvl="4" eaLnBrk="1" hangingPunct="1">
              <a:buNone/>
            </a:pPr>
            <a:r>
              <a:rPr i="1" dirty="0"/>
              <a:t>Statement </a:t>
            </a:r>
          </a:p>
          <a:p>
            <a:pPr lvl="3" eaLnBrk="1" hangingPunct="1">
              <a:buNone/>
            </a:pPr>
            <a:r>
              <a:rPr i="1" dirty="0"/>
              <a:t>End While</a:t>
            </a:r>
            <a:endParaRPr b="1" dirty="0">
              <a:solidFill>
                <a:srgbClr val="FF33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14EC8-2C5C-4D34-AACD-5D25D9834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508" y="3508443"/>
            <a:ext cx="4416491" cy="28477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6B5BA5-DDCB-4A9D-AD94-FD1C9A11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508" y="2383804"/>
            <a:ext cx="4602879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A177F-EB5D-436A-B128-D86D322605D8}"/>
              </a:ext>
            </a:extLst>
          </p:cNvPr>
          <p:cNvSpPr>
            <a:spLocks noGrp="1"/>
          </p:cNvSpPr>
          <p:nvPr/>
        </p:nvSpPr>
        <p:spPr>
          <a:xfrm>
            <a:off x="1129145" y="1397207"/>
            <a:ext cx="6781800" cy="646331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dirty="0"/>
              <a:t>Writing Convention 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C3171-5056-42F1-8839-5D0D5B4F2E29}"/>
              </a:ext>
            </a:extLst>
          </p:cNvPr>
          <p:cNvSpPr txBox="1"/>
          <p:nvPr/>
        </p:nvSpPr>
        <p:spPr>
          <a:xfrm>
            <a:off x="1129145" y="2042249"/>
            <a:ext cx="763385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333333"/>
                </a:solidFill>
                <a:latin typeface="ArialMT"/>
              </a:rPr>
              <a:t>Make sure the </a:t>
            </a:r>
            <a:r>
              <a:rPr lang="en-US" sz="2800" b="0" i="1" u="none" strike="noStrike" baseline="0" dirty="0">
                <a:solidFill>
                  <a:srgbClr val="468273"/>
                </a:solidFill>
                <a:latin typeface="CourierNewPS-ItalicMT"/>
              </a:rPr>
              <a:t>While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ArialMT"/>
              </a:rPr>
              <a:t>clause and the </a:t>
            </a:r>
            <a:r>
              <a:rPr lang="en-US" sz="2800" b="0" i="1" u="none" strike="noStrike" baseline="0" dirty="0">
                <a:solidFill>
                  <a:srgbClr val="468273"/>
                </a:solidFill>
                <a:latin typeface="CourierNewPS-ItalicMT"/>
              </a:rPr>
              <a:t>End While </a:t>
            </a:r>
            <a:r>
              <a:rPr lang="en-US" sz="2800" b="0" i="0" u="none" strike="noStrike" baseline="0" dirty="0">
                <a:solidFill>
                  <a:srgbClr val="333333"/>
                </a:solidFill>
                <a:latin typeface="ArialMT"/>
              </a:rPr>
              <a:t>clause are aligned.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333333"/>
                </a:solidFill>
                <a:latin typeface="ArialMT"/>
              </a:rPr>
              <a:t>Indent the statements in the body of the loop.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333333"/>
                </a:solidFill>
                <a:latin typeface="ArialMT"/>
              </a:rPr>
              <a:t>By indenting the statements in the body of the loop you visually set them apart from the surrounding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333333"/>
                </a:solidFill>
                <a:latin typeface="ArialMT"/>
              </a:rPr>
              <a:t>This makes your program easier to read and debug. Also, this is similar to the style that most programmers follow when writing loops in actual code.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0726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540A85B147B94A8BEF36E500F237CA" ma:contentTypeVersion="2" ma:contentTypeDescription="Create a new document." ma:contentTypeScope="" ma:versionID="73c28917da3d08cd67f743de74e9e0ee">
  <xsd:schema xmlns:xsd="http://www.w3.org/2001/XMLSchema" xmlns:xs="http://www.w3.org/2001/XMLSchema" xmlns:p="http://schemas.microsoft.com/office/2006/metadata/properties" xmlns:ns2="b506bcd2-e397-42c5-ace7-c21b2830179f" targetNamespace="http://schemas.microsoft.com/office/2006/metadata/properties" ma:root="true" ma:fieldsID="4ff9e3a0e271bd291be0e0a525df0af4" ns2:_="">
    <xsd:import namespace="b506bcd2-e397-42c5-ace7-c21b283017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6bcd2-e397-42c5-ace7-c21b283017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6FD6E0-A105-4E86-BCC6-1DFE7B85E907}"/>
</file>

<file path=customXml/itemProps2.xml><?xml version="1.0" encoding="utf-8"?>
<ds:datastoreItem xmlns:ds="http://schemas.openxmlformats.org/officeDocument/2006/customXml" ds:itemID="{107E462B-A6E3-4838-92ED-AA812CD00F62}"/>
</file>

<file path=customXml/itemProps3.xml><?xml version="1.0" encoding="utf-8"?>
<ds:datastoreItem xmlns:ds="http://schemas.openxmlformats.org/officeDocument/2006/customXml" ds:itemID="{FB43CCC3-97E7-4D7E-AEE2-4C9E87F7C9F7}"/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1056</TotalTime>
  <Words>2932</Words>
  <Application>Microsoft Office PowerPoint</Application>
  <PresentationFormat>On-screen Show (4:3)</PresentationFormat>
  <Paragraphs>440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ArialMT</vt:lpstr>
      <vt:lpstr>Calibri</vt:lpstr>
      <vt:lpstr>Calibri body</vt:lpstr>
      <vt:lpstr>Courier New</vt:lpstr>
      <vt:lpstr>CourierNewPS-ItalicMT</vt:lpstr>
      <vt:lpstr>Open Sans</vt:lpstr>
      <vt:lpstr>Times New Roman</vt:lpstr>
      <vt:lpstr>Wingdings</vt:lpstr>
      <vt:lpstr>Template PPT 2015</vt:lpstr>
      <vt:lpstr>Repetition Session  7</vt:lpstr>
      <vt:lpstr>Sub Topics</vt:lpstr>
      <vt:lpstr> These slides have been adapted from:  Gaddis, T. (2019). Starting Out with Programming Logic and Design 5th.  ISBN: 978-0-13-480115-5   Chapter 5 </vt:lpstr>
      <vt:lpstr>PowerPoint Presentation</vt:lpstr>
      <vt:lpstr>Introduction to Repetition Structure </vt:lpstr>
      <vt:lpstr>Introduction to Repetition Structure </vt:lpstr>
      <vt:lpstr>Condition-Controlled Loops</vt:lpstr>
      <vt:lpstr>Condition-Controlled Loops</vt:lpstr>
      <vt:lpstr>Condition-Controlled Loops</vt:lpstr>
      <vt:lpstr>Condition-Controlled Loops</vt:lpstr>
      <vt:lpstr>WHILE </vt:lpstr>
      <vt:lpstr>WHILE </vt:lpstr>
      <vt:lpstr>WHILE </vt:lpstr>
      <vt:lpstr>Example </vt:lpstr>
      <vt:lpstr>Example (cont’d) </vt:lpstr>
      <vt:lpstr>Example (cont’d) </vt:lpstr>
      <vt:lpstr>Example (cont’d) </vt:lpstr>
      <vt:lpstr>Condition-Controlled Loops</vt:lpstr>
      <vt:lpstr>Condition-Controlled Loops</vt:lpstr>
      <vt:lpstr>Condition-Controlled Loops</vt:lpstr>
      <vt:lpstr>DO-UNTIL</vt:lpstr>
      <vt:lpstr>DO-UNTIL</vt:lpstr>
      <vt:lpstr>Example (cont’d)</vt:lpstr>
      <vt:lpstr>Example (cont’d)</vt:lpstr>
      <vt:lpstr>Example (cont’d)</vt:lpstr>
      <vt:lpstr>Example (cont’d)</vt:lpstr>
      <vt:lpstr>Count-Controlled Loops</vt:lpstr>
      <vt:lpstr>Count-Controlled Loops</vt:lpstr>
      <vt:lpstr>FOR repetition </vt:lpstr>
      <vt:lpstr>Example </vt:lpstr>
      <vt:lpstr>Example (cont’d)</vt:lpstr>
      <vt:lpstr>Example (cont’d)</vt:lpstr>
      <vt:lpstr>Example (cont’d)</vt:lpstr>
      <vt:lpstr>Example (cont’d)</vt:lpstr>
      <vt:lpstr>Count-Controlled Loops</vt:lpstr>
      <vt:lpstr>Calculating a Running Total</vt:lpstr>
      <vt:lpstr>Sentinels</vt:lpstr>
      <vt:lpstr>Nested Loops</vt:lpstr>
      <vt:lpstr>Solution Algorithms </vt:lpstr>
      <vt:lpstr>Example 1 </vt:lpstr>
      <vt:lpstr>Solution of example 1 </vt:lpstr>
      <vt:lpstr>Solution of example 1 (cont’)</vt:lpstr>
      <vt:lpstr>Example 2</vt:lpstr>
      <vt:lpstr>Solution of example 2</vt:lpstr>
      <vt:lpstr>Solution of example 2 (cont’d)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Budi Yulianto, S.Kom., M.M.,CBA.</cp:lastModifiedBy>
  <cp:revision>111</cp:revision>
  <dcterms:created xsi:type="dcterms:W3CDTF">2015-05-04T03:33:03Z</dcterms:created>
  <dcterms:modified xsi:type="dcterms:W3CDTF">2021-10-17T13:14:28Z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0x01010087540A85B147B94A8BEF36E500F237CA</vt:lpwstr>
  </property>
</Properties>
</file>