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1" r:id="rId3"/>
    <p:sldId id="263" r:id="rId4"/>
    <p:sldId id="257" r:id="rId5"/>
    <p:sldId id="274" r:id="rId6"/>
    <p:sldId id="275" r:id="rId7"/>
    <p:sldId id="291" r:id="rId8"/>
    <p:sldId id="292" r:id="rId9"/>
    <p:sldId id="293" r:id="rId10"/>
    <p:sldId id="276" r:id="rId11"/>
    <p:sldId id="277" r:id="rId12"/>
    <p:sldId id="294" r:id="rId13"/>
    <p:sldId id="278" r:id="rId14"/>
    <p:sldId id="279" r:id="rId15"/>
    <p:sldId id="296" r:id="rId16"/>
    <p:sldId id="297" r:id="rId17"/>
    <p:sldId id="298" r:id="rId18"/>
    <p:sldId id="295" r:id="rId19"/>
    <p:sldId id="280" r:id="rId20"/>
    <p:sldId id="299" r:id="rId21"/>
    <p:sldId id="281" r:id="rId22"/>
    <p:sldId id="282" r:id="rId23"/>
    <p:sldId id="283" r:id="rId24"/>
    <p:sldId id="300" r:id="rId25"/>
    <p:sldId id="301" r:id="rId26"/>
    <p:sldId id="302" r:id="rId27"/>
    <p:sldId id="303" r:id="rId28"/>
    <p:sldId id="284" r:id="rId29"/>
    <p:sldId id="285" r:id="rId30"/>
    <p:sldId id="286" r:id="rId31"/>
    <p:sldId id="287" r:id="rId32"/>
    <p:sldId id="304" r:id="rId33"/>
    <p:sldId id="305" r:id="rId34"/>
    <p:sldId id="288" r:id="rId35"/>
    <p:sldId id="289" r:id="rId36"/>
    <p:sldId id="290" r:id="rId37"/>
    <p:sldId id="262" r:id="rId38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5"/>
            <p14:sldId id="291"/>
            <p14:sldId id="292"/>
            <p14:sldId id="293"/>
            <p14:sldId id="276"/>
            <p14:sldId id="277"/>
            <p14:sldId id="294"/>
            <p14:sldId id="278"/>
            <p14:sldId id="279"/>
            <p14:sldId id="296"/>
            <p14:sldId id="297"/>
            <p14:sldId id="298"/>
            <p14:sldId id="295"/>
            <p14:sldId id="280"/>
            <p14:sldId id="299"/>
            <p14:sldId id="281"/>
            <p14:sldId id="282"/>
            <p14:sldId id="283"/>
            <p14:sldId id="300"/>
            <p14:sldId id="301"/>
            <p14:sldId id="302"/>
            <p14:sldId id="303"/>
            <p14:sldId id="284"/>
            <p14:sldId id="285"/>
            <p14:sldId id="286"/>
            <p14:sldId id="287"/>
            <p14:sldId id="304"/>
            <p14:sldId id="305"/>
            <p14:sldId id="288"/>
            <p14:sldId id="289"/>
            <p14:sldId id="29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140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3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07077-A55D-4D3E-BAD5-C44335FEE95D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D871C-7B3D-48F5-A474-0CFBFB29BC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1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871C-7B3D-48F5-A474-0CFBFB29BC3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6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1D871C-7B3D-48F5-A474-0CFBFB29BC3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0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28/10/2021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Function and Input Validation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6D769-7F2D-4F46-9ED6-0AB49CD82D84}"/>
              </a:ext>
            </a:extLst>
          </p:cNvPr>
          <p:cNvSpPr>
            <a:spLocks noGrp="1"/>
          </p:cNvSpPr>
          <p:nvPr/>
        </p:nvSpPr>
        <p:spPr>
          <a:xfrm>
            <a:off x="990600" y="1401566"/>
            <a:ext cx="79248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Most languages allow coders to write functions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function header</a:t>
            </a:r>
            <a:r>
              <a:rPr sz="2800" dirty="0"/>
              <a:t> specifies the data type of the value that is returned, the name of the function, and any parameter variables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function body</a:t>
            </a:r>
            <a:r>
              <a:rPr sz="2800" dirty="0"/>
              <a:t> are the statements that execute when the function calls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return statement </a:t>
            </a:r>
            <a:r>
              <a:rPr sz="2800" dirty="0"/>
              <a:t>specifies the value that is returned when the function ends</a:t>
            </a:r>
          </a:p>
          <a:p>
            <a:pPr eaLnBrk="1" hangingPunct="1"/>
            <a:endParaRPr sz="2800" dirty="0"/>
          </a:p>
          <a:p>
            <a:pPr lvl="1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2280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FEE6CA-D9D2-469A-841E-F6790B28D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76" y="1639669"/>
            <a:ext cx="6672423" cy="14174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4F81A-8DCB-4080-91B9-0C9C6ED89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775" y="3057077"/>
            <a:ext cx="6367625" cy="17928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9F2C79-EA15-490E-AD54-569F5204A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654" y="4163737"/>
            <a:ext cx="5598746" cy="21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1D48-BC03-48AD-B0B5-838C3970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0" y="1015897"/>
            <a:ext cx="6277102" cy="57119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1A4827-3CBE-4A27-A485-3F1CC9E83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07" y="1946223"/>
            <a:ext cx="4857750" cy="18002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EA7A22F-3572-4C8A-9FAA-6DF88284F280}"/>
              </a:ext>
            </a:extLst>
          </p:cNvPr>
          <p:cNvSpPr/>
          <p:nvPr/>
        </p:nvSpPr>
        <p:spPr>
          <a:xfrm flipH="1">
            <a:off x="3810000" y="3325090"/>
            <a:ext cx="2286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9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21E63-1570-40B0-BDD5-AFBC2FB56B92}"/>
              </a:ext>
            </a:extLst>
          </p:cNvPr>
          <p:cNvSpPr>
            <a:spLocks noGrp="1"/>
          </p:cNvSpPr>
          <p:nvPr/>
        </p:nvSpPr>
        <p:spPr>
          <a:xfrm>
            <a:off x="1143000" y="1524000"/>
            <a:ext cx="7620000" cy="3124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sz="2800" dirty="0"/>
              <a:t>Additional concerns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While you can pass as many arguments into a function, you can only return one value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Functions simplify code, increase the speed of development, and ease the facilitation of teamwork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Each function should be flowcharted separately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IPO (input, processing, and output), can be used to show what a function does</a:t>
            </a:r>
          </a:p>
          <a:p>
            <a:pPr eaLnBrk="1" hangingPunct="1">
              <a:spcBef>
                <a:spcPct val="0"/>
              </a:spcBef>
              <a:buClr>
                <a:srgbClr val="3399CC"/>
              </a:buClr>
              <a:buSzTx/>
              <a:buFontTx/>
              <a:buNone/>
            </a:pPr>
            <a:endParaRPr sz="2800" dirty="0"/>
          </a:p>
          <a:p>
            <a:pPr lvl="1" eaLnBrk="1" hangingPunct="1">
              <a:spcBef>
                <a:spcPct val="0"/>
              </a:spcBef>
            </a:pP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4B996-7D12-4D25-8589-D463EF12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3" y="4811872"/>
            <a:ext cx="7340977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8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4E4E7-1926-491F-BD3C-8E410C244438}"/>
              </a:ext>
            </a:extLst>
          </p:cNvPr>
          <p:cNvSpPr>
            <a:spLocks noGrp="1"/>
          </p:cNvSpPr>
          <p:nvPr/>
        </p:nvSpPr>
        <p:spPr>
          <a:xfrm>
            <a:off x="1016285" y="135969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Other Common Mathematical Functions</a:t>
            </a:r>
          </a:p>
          <a:p>
            <a:pPr marL="990600" lvl="1" indent="-533400" eaLnBrk="1" hangingPunct="1"/>
            <a:r>
              <a:rPr i="1" dirty="0"/>
              <a:t>abs </a:t>
            </a:r>
            <a:r>
              <a:rPr dirty="0"/>
              <a:t>calculates the absolute value of a number</a:t>
            </a:r>
          </a:p>
          <a:p>
            <a:pPr marL="990600" lvl="1" indent="-533400" eaLnBrk="1" hangingPunct="1"/>
            <a:r>
              <a:rPr i="1" dirty="0"/>
              <a:t>cos</a:t>
            </a:r>
            <a:r>
              <a:rPr dirty="0"/>
              <a:t> returns the cosign of an argument</a:t>
            </a:r>
          </a:p>
          <a:p>
            <a:pPr marL="990600" lvl="1" indent="-533400" eaLnBrk="1" hangingPunct="1"/>
            <a:r>
              <a:rPr i="1" dirty="0"/>
              <a:t>round</a:t>
            </a:r>
            <a:r>
              <a:rPr dirty="0"/>
              <a:t> rounds to the nearest integer</a:t>
            </a:r>
          </a:p>
          <a:p>
            <a:pPr marL="990600" lvl="1" indent="-533400" eaLnBrk="1" hangingPunct="1"/>
            <a:r>
              <a:rPr i="1" dirty="0"/>
              <a:t>sin</a:t>
            </a:r>
            <a:r>
              <a:rPr dirty="0"/>
              <a:t> returns the sine of an argument</a:t>
            </a:r>
          </a:p>
          <a:p>
            <a:pPr marL="990600" lvl="1" indent="-533400" eaLnBrk="1" hangingPunct="1"/>
            <a:r>
              <a:rPr i="1" dirty="0"/>
              <a:t>tan</a:t>
            </a:r>
            <a:r>
              <a:rPr dirty="0"/>
              <a:t> returns the tangent of an argument</a:t>
            </a:r>
            <a:r>
              <a:rPr i="1" dirty="0"/>
              <a:t> </a:t>
            </a:r>
          </a:p>
          <a:p>
            <a:pPr marL="990600" lvl="1" indent="-533400" eaLnBrk="1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502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0AF66E-267D-4734-8F60-D0FBDAEAC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600200"/>
            <a:ext cx="8463426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7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733E3D-E26E-422A-98D8-4D400AEF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77" y="1752600"/>
            <a:ext cx="861064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4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45685-9163-4CCF-8A19-5BF2F27BB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5" y="1447800"/>
            <a:ext cx="8524142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68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1E1C4-F65D-42F9-9314-38F8DD423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36" y="1421401"/>
            <a:ext cx="8395855" cy="50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74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709A6-1486-495F-8FFD-2995855D5D75}"/>
              </a:ext>
            </a:extLst>
          </p:cNvPr>
          <p:cNvSpPr>
            <a:spLocks noGrp="1"/>
          </p:cNvSpPr>
          <p:nvPr/>
        </p:nvSpPr>
        <p:spPr>
          <a:xfrm>
            <a:off x="1017142" y="1416121"/>
            <a:ext cx="7898258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Data Type Conversion Functions</a:t>
            </a:r>
          </a:p>
          <a:p>
            <a:pPr marL="990600" lvl="1" indent="-533400" eaLnBrk="1" hangingPunct="1"/>
            <a:r>
              <a:rPr dirty="0"/>
              <a:t>Library functions that convert values from one data type to another</a:t>
            </a:r>
          </a:p>
          <a:p>
            <a:pPr marL="1371600" lvl="2" indent="-457200" eaLnBrk="1" hangingPunct="1"/>
            <a:r>
              <a:rPr i="1" dirty="0"/>
              <a:t>toInteger</a:t>
            </a:r>
            <a:r>
              <a:rPr dirty="0"/>
              <a:t> converts a real to an integer</a:t>
            </a:r>
          </a:p>
          <a:p>
            <a:pPr marL="1371600" lvl="2" indent="-457200" eaLnBrk="1" hangingPunct="1"/>
            <a:r>
              <a:rPr i="1" dirty="0"/>
              <a:t>toReal</a:t>
            </a:r>
            <a:r>
              <a:rPr dirty="0"/>
              <a:t> converts an integer to a real</a:t>
            </a:r>
          </a:p>
          <a:p>
            <a:pPr marL="990600" lvl="1" indent="-533400" eaLnBrk="1" hangingPunct="1"/>
            <a:r>
              <a:rPr dirty="0"/>
              <a:t>Real numbers can store integers</a:t>
            </a:r>
          </a:p>
          <a:p>
            <a:pPr marL="990600" lvl="1" indent="-533400" eaLnBrk="1" hangingPunct="1"/>
            <a:r>
              <a:rPr dirty="0"/>
              <a:t>Integers cannot store real numbers</a:t>
            </a:r>
          </a:p>
          <a:p>
            <a:pPr marL="990600" lvl="1" indent="-533400" eaLnBrk="1" hangingPunct="1"/>
            <a:r>
              <a:rPr dirty="0"/>
              <a:t>Type mismatch errors will occur without converting values</a:t>
            </a:r>
          </a:p>
        </p:txBody>
      </p:sp>
    </p:spTree>
    <p:extLst>
      <p:ext uri="{BB962C8B-B14F-4D97-AF65-F5344CB8AC3E}">
        <p14:creationId xmlns:p14="http://schemas.microsoft.com/office/powerpoint/2010/main" val="6464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functions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Random numbers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More library functions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Garbage in garbage out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Input validation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Defensive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8EC31-C914-44A6-8538-ABC7B7A39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403" y="1011801"/>
            <a:ext cx="6503194" cy="5465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4FEAFA-6712-45D8-B72C-9EB97F76D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2618" y="3185229"/>
            <a:ext cx="4592782" cy="4875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09265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2B54C-5DE7-4190-919B-51958E7B941B}"/>
              </a:ext>
            </a:extLst>
          </p:cNvPr>
          <p:cNvSpPr>
            <a:spLocks noGrp="1"/>
          </p:cNvSpPr>
          <p:nvPr/>
        </p:nvSpPr>
        <p:spPr>
          <a:xfrm>
            <a:off x="1125020" y="1359694"/>
            <a:ext cx="779038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Formatting Functions</a:t>
            </a:r>
          </a:p>
          <a:p>
            <a:pPr marL="990600" lvl="1" indent="-533400" eaLnBrk="1" hangingPunct="1"/>
            <a:r>
              <a:rPr dirty="0"/>
              <a:t>Allow to format a number in a certain way</a:t>
            </a:r>
          </a:p>
          <a:p>
            <a:pPr marL="990600" lvl="1" indent="-533400" eaLnBrk="1" hangingPunct="1"/>
            <a:r>
              <a:rPr i="1" dirty="0"/>
              <a:t>currencyFormat </a:t>
            </a:r>
            <a:r>
              <a:rPr dirty="0"/>
              <a:t>will be used to format a number to a currency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2575A1-D466-42C1-8F01-92491C6A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927" y="3429000"/>
            <a:ext cx="6764069" cy="29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76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E8105-DD0D-45A5-A7EA-EE369E323F7C}"/>
              </a:ext>
            </a:extLst>
          </p:cNvPr>
          <p:cNvSpPr>
            <a:spLocks noGrp="1"/>
          </p:cNvSpPr>
          <p:nvPr/>
        </p:nvSpPr>
        <p:spPr>
          <a:xfrm>
            <a:off x="914400" y="1359694"/>
            <a:ext cx="80010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String Functions</a:t>
            </a:r>
          </a:p>
          <a:p>
            <a:pPr marL="990600" lvl="1" indent="-533400" eaLnBrk="1" hangingPunct="1"/>
            <a:r>
              <a:rPr sz="2400" dirty="0"/>
              <a:t>Allow for working with strings</a:t>
            </a:r>
          </a:p>
          <a:p>
            <a:pPr marL="990600" lvl="1" indent="-533400" eaLnBrk="1" hangingPunct="1"/>
            <a:r>
              <a:rPr sz="2400" i="1" dirty="0"/>
              <a:t>length </a:t>
            </a:r>
            <a:r>
              <a:rPr sz="2400" dirty="0"/>
              <a:t>function returns the length of a function</a:t>
            </a:r>
          </a:p>
          <a:p>
            <a:pPr marL="990600" lvl="1" indent="-533400" eaLnBrk="1" hangingPunct="1"/>
            <a:r>
              <a:rPr sz="2400" i="1" dirty="0"/>
              <a:t>append </a:t>
            </a:r>
            <a:r>
              <a:rPr sz="2400" dirty="0"/>
              <a:t>function joins multiple strings together</a:t>
            </a:r>
          </a:p>
          <a:p>
            <a:pPr marL="990600" lvl="1" indent="-533400" eaLnBrk="1" hangingPunct="1"/>
            <a:r>
              <a:rPr sz="2400" i="1" dirty="0"/>
              <a:t>toUpper </a:t>
            </a:r>
            <a:r>
              <a:rPr sz="2400" dirty="0"/>
              <a:t>and </a:t>
            </a:r>
            <a:r>
              <a:rPr sz="2400" i="1" dirty="0"/>
              <a:t>toLower </a:t>
            </a:r>
            <a:r>
              <a:rPr sz="2400" dirty="0"/>
              <a:t>converts a string to upper or lower case</a:t>
            </a:r>
          </a:p>
          <a:p>
            <a:pPr marL="990600" lvl="1" indent="-533400" eaLnBrk="1" hangingPunct="1"/>
            <a:r>
              <a:rPr sz="2400" i="1" dirty="0"/>
              <a:t>substring </a:t>
            </a:r>
            <a:r>
              <a:rPr sz="2400" dirty="0"/>
              <a:t>can extract a character or a portion of a string out of a string</a:t>
            </a:r>
            <a:endParaRPr sz="2400" i="1" dirty="0"/>
          </a:p>
          <a:p>
            <a:pPr marL="990600" lvl="1" indent="-533400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05782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D617A-E50B-4CBA-8AE6-1710F1E08668}"/>
              </a:ext>
            </a:extLst>
          </p:cNvPr>
          <p:cNvSpPr>
            <a:spLocks noGrp="1"/>
          </p:cNvSpPr>
          <p:nvPr/>
        </p:nvSpPr>
        <p:spPr>
          <a:xfrm>
            <a:off x="979470" y="1401566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String Functions</a:t>
            </a:r>
          </a:p>
          <a:p>
            <a:pPr marL="990600" lvl="1" indent="-533400" eaLnBrk="1" hangingPunct="1"/>
            <a:r>
              <a:rPr sz="2400" i="1" dirty="0"/>
              <a:t>contains </a:t>
            </a:r>
            <a:r>
              <a:rPr sz="2400" dirty="0"/>
              <a:t>identifies similar strings within two strings</a:t>
            </a:r>
          </a:p>
          <a:p>
            <a:pPr marL="990600" lvl="1" indent="-533400" eaLnBrk="1" hangingPunct="1"/>
            <a:r>
              <a:rPr sz="2400" i="1" dirty="0"/>
              <a:t>stringToInteger </a:t>
            </a:r>
            <a:r>
              <a:rPr sz="2400" dirty="0"/>
              <a:t>and </a:t>
            </a:r>
            <a:r>
              <a:rPr sz="2400" i="1" dirty="0"/>
              <a:t>stringToReal</a:t>
            </a:r>
            <a:r>
              <a:rPr sz="2400" dirty="0"/>
              <a:t> converts string that stores a number, to a number data type</a:t>
            </a:r>
          </a:p>
          <a:p>
            <a:pPr marL="990600" lvl="1" indent="-533400" eaLnBrk="1" hangingPunct="1"/>
            <a:r>
              <a:rPr sz="2400" i="1" dirty="0"/>
              <a:t>isInteger </a:t>
            </a:r>
            <a:r>
              <a:rPr sz="2400" dirty="0"/>
              <a:t>and </a:t>
            </a:r>
            <a:r>
              <a:rPr sz="2400" i="1" dirty="0"/>
              <a:t>isReal</a:t>
            </a:r>
            <a:r>
              <a:rPr sz="2400" dirty="0"/>
              <a:t> test numbers to see if it can be converted to a string</a:t>
            </a:r>
            <a:endParaRPr sz="2400" i="1" dirty="0"/>
          </a:p>
          <a:p>
            <a:pPr marL="990600" lvl="1" indent="-533400" eaLnBrk="1" hangingPunct="1"/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343404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3E5C6F-6C9A-441B-9F1B-9610445A6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5994"/>
            <a:ext cx="8610600" cy="1862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CC22AA-56B1-4680-911C-0484BABC9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72" y="3479684"/>
            <a:ext cx="5645727" cy="292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4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D40CED-D3ED-49B7-9357-3FED3C623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54727"/>
            <a:ext cx="563361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D2DCB-98DB-4BF4-9EF5-523FE636F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27" y="1447800"/>
            <a:ext cx="7069281" cy="1981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C85AC-9D60-4B58-ABE3-08CF1EEC7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353" y="2917337"/>
            <a:ext cx="3442047" cy="283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C8674F-823F-4DB5-A00B-60DE852C01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5" y="3507786"/>
            <a:ext cx="5695169" cy="29345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B3B648-BD05-427D-ACD5-5EC16F26C11D}"/>
              </a:ext>
            </a:extLst>
          </p:cNvPr>
          <p:cNvSpPr txBox="1"/>
          <p:nvPr/>
        </p:nvSpPr>
        <p:spPr>
          <a:xfrm>
            <a:off x="4114800" y="3547646"/>
            <a:ext cx="1905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/>
              <a:t>01 2 345 67 8 9 …</a:t>
            </a:r>
          </a:p>
        </p:txBody>
      </p:sp>
    </p:spTree>
    <p:extLst>
      <p:ext uri="{BB962C8B-B14F-4D97-AF65-F5344CB8AC3E}">
        <p14:creationId xmlns:p14="http://schemas.microsoft.com/office/powerpoint/2010/main" val="410104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A37E2B-7B4D-4286-894F-B0D77806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05" y="1828800"/>
            <a:ext cx="8612389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0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78183-597F-4961-ABB0-F35AA687B452}"/>
              </a:ext>
            </a:extLst>
          </p:cNvPr>
          <p:cNvSpPr>
            <a:spLocks noGrp="1"/>
          </p:cNvSpPr>
          <p:nvPr/>
        </p:nvSpPr>
        <p:spPr>
          <a:xfrm>
            <a:off x="1219200" y="890441"/>
            <a:ext cx="8610600" cy="992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 </a:t>
            </a:r>
            <a:r>
              <a:rPr sz="3200" dirty="0"/>
              <a:t>Garbage In, Garbage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F1B29-23EB-4AB5-85E6-40CA10878F39}"/>
              </a:ext>
            </a:extLst>
          </p:cNvPr>
          <p:cNvSpPr>
            <a:spLocks noGrp="1"/>
          </p:cNvSpPr>
          <p:nvPr/>
        </p:nvSpPr>
        <p:spPr>
          <a:xfrm>
            <a:off x="1198652" y="2075765"/>
            <a:ext cx="7640548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If a program reads bad data as input, it will produce bad data as output</a:t>
            </a:r>
          </a:p>
          <a:p>
            <a:pPr lvl="1" eaLnBrk="1" hangingPunct="1"/>
            <a:r>
              <a:rPr sz="2400" dirty="0"/>
              <a:t>Programs should be designed to accept only good data</a:t>
            </a:r>
          </a:p>
          <a:p>
            <a:pPr lvl="1" eaLnBrk="1" hangingPunct="1"/>
            <a:r>
              <a:rPr sz="2400" dirty="0"/>
              <a:t>Input Validation</a:t>
            </a:r>
          </a:p>
          <a:p>
            <a:pPr lvl="2" eaLnBrk="1" hangingPunct="1"/>
            <a:r>
              <a:rPr sz="2000" dirty="0"/>
              <a:t>All input should be inspected before processing</a:t>
            </a:r>
          </a:p>
          <a:p>
            <a:pPr lvl="2" eaLnBrk="1" hangingPunct="1"/>
            <a:r>
              <a:rPr sz="2000" dirty="0"/>
              <a:t>If it’s invalid, it should be rejected and the user should be prompted to enter the correct data</a:t>
            </a:r>
          </a:p>
          <a:p>
            <a:pPr lvl="1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880454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78183-597F-4961-ABB0-F35AA687B452}"/>
              </a:ext>
            </a:extLst>
          </p:cNvPr>
          <p:cNvSpPr>
            <a:spLocks noGrp="1"/>
          </p:cNvSpPr>
          <p:nvPr/>
        </p:nvSpPr>
        <p:spPr>
          <a:xfrm>
            <a:off x="1219200" y="890441"/>
            <a:ext cx="8610600" cy="992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 </a:t>
            </a:r>
            <a:r>
              <a:rPr sz="3200" dirty="0"/>
              <a:t>Garbage In, Garbage Out</a:t>
            </a:r>
          </a:p>
        </p:txBody>
      </p:sp>
      <p:pic>
        <p:nvPicPr>
          <p:cNvPr id="7" name="Picture 6" descr="prg07_01a">
            <a:extLst>
              <a:ext uri="{FF2B5EF4-FFF2-40B4-BE49-F238E27FC236}">
                <a16:creationId xmlns:a16="http://schemas.microsoft.com/office/drawing/2014/main" id="{2B06A77F-B927-446F-90FC-00783491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76843"/>
            <a:ext cx="3810000" cy="1982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prg07_01b">
            <a:extLst>
              <a:ext uri="{FF2B5EF4-FFF2-40B4-BE49-F238E27FC236}">
                <a16:creationId xmlns:a16="http://schemas.microsoft.com/office/drawing/2014/main" id="{028DDEA3-3AF3-449E-802A-CE142915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85031"/>
            <a:ext cx="6477000" cy="28289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462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6, 7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36571-CCBC-4CB3-A926-DDE290274804}"/>
              </a:ext>
            </a:extLst>
          </p:cNvPr>
          <p:cNvSpPr>
            <a:spLocks noGrp="1"/>
          </p:cNvSpPr>
          <p:nvPr/>
        </p:nvSpPr>
        <p:spPr>
          <a:xfrm>
            <a:off x="990600" y="167640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Input validation is commonly done with a loop that iterates as long as input is bad</a:t>
            </a:r>
            <a:endParaRPr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82BFC-A85C-4293-84D9-A8DAA871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4" y="2740615"/>
            <a:ext cx="5874052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61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A31EF-F9EE-47F9-B39D-120B6792258A}"/>
              </a:ext>
            </a:extLst>
          </p:cNvPr>
          <p:cNvSpPr>
            <a:spLocks noGrp="1"/>
          </p:cNvSpPr>
          <p:nvPr/>
        </p:nvSpPr>
        <p:spPr>
          <a:xfrm>
            <a:off x="1295400" y="1401566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b="1" dirty="0"/>
              <a:t>Priming read</a:t>
            </a:r>
            <a:r>
              <a:rPr sz="2800" b="1" i="1" dirty="0"/>
              <a:t> </a:t>
            </a:r>
            <a:r>
              <a:rPr sz="2800" dirty="0"/>
              <a:t>is the first input to be tested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// Get a test result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Display “Enter a test score.”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Input score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//Make sure it is not lower than 0.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While score &lt; 0 OR score &gt; 100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“ERROR:  The score cannot be less than 0 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“or greater than 100.”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</a:t>
            </a:r>
            <a:r>
              <a:rPr lang="en-US" sz="2400" i="1" dirty="0"/>
              <a:t>Enter</a:t>
            </a:r>
            <a:r>
              <a:rPr sz="2400" i="1" dirty="0"/>
              <a:t> the correct score.”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Input score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End While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42C12-CC52-4F37-96BE-B78702CA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5418" y="5029200"/>
            <a:ext cx="4304399" cy="149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884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BD699-DB0B-4E1D-8A11-0BF14C970DF1}"/>
              </a:ext>
            </a:extLst>
          </p:cNvPr>
          <p:cNvSpPr>
            <a:spLocks noGrp="1"/>
          </p:cNvSpPr>
          <p:nvPr/>
        </p:nvSpPr>
        <p:spPr>
          <a:xfrm>
            <a:off x="1295400" y="1600200"/>
            <a:ext cx="7620000" cy="1676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Writing Validation Functions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For complex validation, it is recommended to write a function.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This process can make the code look cleaner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6E6C21-A3E4-4E69-B4A9-96A732603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09" y="3248891"/>
            <a:ext cx="8555182" cy="29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490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FE313-350D-48C8-AD00-4B594427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4" y="1524000"/>
            <a:ext cx="782852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234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BD699-DB0B-4E1D-8A11-0BF14C970DF1}"/>
              </a:ext>
            </a:extLst>
          </p:cNvPr>
          <p:cNvSpPr>
            <a:spLocks noGrp="1"/>
          </p:cNvSpPr>
          <p:nvPr/>
        </p:nvSpPr>
        <p:spPr>
          <a:xfrm>
            <a:off x="1295400" y="1600200"/>
            <a:ext cx="7620000" cy="2133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Validating String Input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Some strings must be validated such as those programs that ask for a specific string input like “yes”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Or programs that specify a string to be a specific length like password validation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3D49F-8504-426D-8244-83CCD8FB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70" y="3581400"/>
            <a:ext cx="7831930" cy="277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79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Defensive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D2063-39F2-475A-AE8E-1EB0B19B8724}"/>
              </a:ext>
            </a:extLst>
          </p:cNvPr>
          <p:cNvSpPr>
            <a:spLocks noGrp="1"/>
          </p:cNvSpPr>
          <p:nvPr/>
        </p:nvSpPr>
        <p:spPr>
          <a:xfrm>
            <a:off x="971550" y="1462465"/>
            <a:ext cx="80391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Input validation is defensive programming</a:t>
            </a:r>
          </a:p>
          <a:p>
            <a:pPr lvl="1" eaLnBrk="1" hangingPunct="1"/>
            <a:r>
              <a:rPr dirty="0"/>
              <a:t>The practice of anticipating both obvious and unobvious errors that can happen</a:t>
            </a:r>
          </a:p>
          <a:p>
            <a:pPr eaLnBrk="1" hangingPunct="1">
              <a:buNone/>
            </a:pPr>
            <a:r>
              <a:rPr dirty="0"/>
              <a:t>Types of errors to consider</a:t>
            </a:r>
          </a:p>
          <a:p>
            <a:pPr lvl="1" eaLnBrk="1" hangingPunct="1"/>
            <a:r>
              <a:rPr dirty="0"/>
              <a:t>Empty input, where a user accidentally hits enter before entering data</a:t>
            </a:r>
          </a:p>
          <a:p>
            <a:pPr lvl="1" eaLnBrk="1" hangingPunct="1"/>
            <a:r>
              <a:rPr dirty="0"/>
              <a:t>The user enters the wrong type of data</a:t>
            </a:r>
          </a:p>
          <a:p>
            <a:pPr eaLnBrk="1" hangingPunct="1"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E962ED-232B-44E5-83E8-23ACDB15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32" y="5182618"/>
            <a:ext cx="8744850" cy="100424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74371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Defensive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5E33-E166-4ED6-9FA8-95FB01FD3AEC}"/>
              </a:ext>
            </a:extLst>
          </p:cNvPr>
          <p:cNvSpPr>
            <a:spLocks noGrp="1"/>
          </p:cNvSpPr>
          <p:nvPr/>
        </p:nvSpPr>
        <p:spPr>
          <a:xfrm>
            <a:off x="914400" y="1447800"/>
            <a:ext cx="8001000" cy="4561034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Common errors to be aware of</a:t>
            </a:r>
          </a:p>
          <a:p>
            <a:pPr lvl="1" eaLnBrk="1" hangingPunct="1"/>
            <a:r>
              <a:rPr sz="2400" dirty="0"/>
              <a:t>State abbreviations should be 2-character strings</a:t>
            </a:r>
          </a:p>
          <a:p>
            <a:pPr lvl="1" eaLnBrk="1" hangingPunct="1"/>
            <a:r>
              <a:rPr sz="2400" dirty="0"/>
              <a:t>Zip codes should be in the proper format of 5 or 9 digits</a:t>
            </a:r>
          </a:p>
          <a:p>
            <a:pPr lvl="1" eaLnBrk="1" hangingPunct="1"/>
            <a:r>
              <a:rPr sz="2400" dirty="0"/>
              <a:t>Hourly wages and salary amounts should be numeric values and within ranges</a:t>
            </a:r>
          </a:p>
          <a:p>
            <a:pPr lvl="1" eaLnBrk="1" hangingPunct="1"/>
            <a:r>
              <a:rPr sz="2400" dirty="0"/>
              <a:t>Dates should be checked</a:t>
            </a:r>
          </a:p>
          <a:p>
            <a:pPr lvl="1" eaLnBrk="1" hangingPunct="1"/>
            <a:r>
              <a:rPr sz="2400" dirty="0"/>
              <a:t>Time measurements should be checked</a:t>
            </a:r>
          </a:p>
          <a:p>
            <a:pPr lvl="1" eaLnBrk="1" hangingPunct="1"/>
            <a:r>
              <a:rPr sz="2400" dirty="0"/>
              <a:t>Check for reasonable numbers</a:t>
            </a:r>
          </a:p>
        </p:txBody>
      </p:sp>
    </p:spTree>
    <p:extLst>
      <p:ext uri="{BB962C8B-B14F-4D97-AF65-F5344CB8AC3E}">
        <p14:creationId xmlns:p14="http://schemas.microsoft.com/office/powerpoint/2010/main" val="3464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advantages of using functions.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using validation and functions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E0F7-0A01-4B0E-8B4D-7415ADEB5B22}"/>
              </a:ext>
            </a:extLst>
          </p:cNvPr>
          <p:cNvSpPr>
            <a:spLocks noGrp="1"/>
          </p:cNvSpPr>
          <p:nvPr/>
        </p:nvSpPr>
        <p:spPr>
          <a:xfrm>
            <a:off x="1295400" y="1600200"/>
            <a:ext cx="76200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A </a:t>
            </a:r>
            <a:r>
              <a:rPr sz="2800" b="1" dirty="0"/>
              <a:t>function </a:t>
            </a:r>
            <a:r>
              <a:rPr sz="2800" dirty="0"/>
              <a:t>is a module that returns a value back to the part of the program that called it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Many languages provide libraries of functions that you can use, such as Random Number Generator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 function is like a module, but it returns a value that can be used in your program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Library functions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Written functions that come with most languages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Usually common tasks and save time for the programmer because it allows for code reuse</a:t>
            </a:r>
          </a:p>
          <a:p>
            <a:pPr lvl="1" eaLnBrk="1" hangingPunct="1">
              <a:lnSpc>
                <a:spcPct val="9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A9295-9DB6-474C-B131-01EF181E35D8}"/>
              </a:ext>
            </a:extLst>
          </p:cNvPr>
          <p:cNvSpPr>
            <a:spLocks noGrp="1"/>
          </p:cNvSpPr>
          <p:nvPr/>
        </p:nvSpPr>
        <p:spPr>
          <a:xfrm>
            <a:off x="990600" y="1483519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The Random Number Generator function is useful in: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Game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Simulation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Statistical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Computer security such as encryption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How random function works</a:t>
            </a:r>
          </a:p>
          <a:p>
            <a:pPr lvl="1" eaLnBrk="1" hangingPunct="1">
              <a:lnSpc>
                <a:spcPct val="90000"/>
              </a:lnSpc>
            </a:pPr>
            <a:r>
              <a:rPr sz="2400" i="1" dirty="0"/>
              <a:t>Set number = random(1, 100)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1 and 100 define the range of the number that can be returned, and are called arguments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function is called and a random number is returned and assigned to the variable </a:t>
            </a:r>
            <a:r>
              <a:rPr sz="2400" i="1" dirty="0"/>
              <a:t>number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lvl="1" eaLnBrk="1" hangingPunct="1">
              <a:lnSpc>
                <a:spcPct val="90000"/>
              </a:lnSpc>
            </a:pPr>
            <a:endParaRPr sz="2400" dirty="0"/>
          </a:p>
          <a:p>
            <a:pPr lvl="1" eaLnBrk="1" hangingPunct="1">
              <a:lnSpc>
                <a:spcPct val="9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8241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6514EE-4B31-4B22-8F82-28589163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1219200"/>
            <a:ext cx="5934075" cy="51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44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60337E-71F4-48B3-A20B-AFC522C22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447800"/>
            <a:ext cx="7809984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8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14F3A2-2D1A-40BF-8C7D-70F79EDA7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126771"/>
            <a:ext cx="4781550" cy="5350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075D9-67E3-4018-8648-32ADE2733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562" y="-6927"/>
            <a:ext cx="28670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40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540A85B147B94A8BEF36E500F237CA" ma:contentTypeVersion="2" ma:contentTypeDescription="Create a new document." ma:contentTypeScope="" ma:versionID="73c28917da3d08cd67f743de74e9e0ee">
  <xsd:schema xmlns:xsd="http://www.w3.org/2001/XMLSchema" xmlns:xs="http://www.w3.org/2001/XMLSchema" xmlns:p="http://schemas.microsoft.com/office/2006/metadata/properties" xmlns:ns2="b506bcd2-e397-42c5-ace7-c21b2830179f" targetNamespace="http://schemas.microsoft.com/office/2006/metadata/properties" ma:root="true" ma:fieldsID="4ff9e3a0e271bd291be0e0a525df0af4" ns2:_="">
    <xsd:import namespace="b506bcd2-e397-42c5-ace7-c21b283017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06bcd2-e397-42c5-ace7-c21b283017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7DB0DEA-8D78-440D-A336-AEE2E93A3DCB}"/>
</file>

<file path=customXml/itemProps2.xml><?xml version="1.0" encoding="utf-8"?>
<ds:datastoreItem xmlns:ds="http://schemas.openxmlformats.org/officeDocument/2006/customXml" ds:itemID="{B1FD9CB2-553B-4930-9D9C-FF631CFBC5AA}"/>
</file>

<file path=customXml/itemProps3.xml><?xml version="1.0" encoding="utf-8"?>
<ds:datastoreItem xmlns:ds="http://schemas.openxmlformats.org/officeDocument/2006/customXml" ds:itemID="{1DB1DDB6-4D2C-4BAB-B54E-F74181B95FA0}"/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1349</TotalTime>
  <Words>1574</Words>
  <Application>Microsoft Office PowerPoint</Application>
  <PresentationFormat>On-screen Show (4:3)</PresentationFormat>
  <Paragraphs>175</Paragraphs>
  <Slides>37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Open Sans</vt:lpstr>
      <vt:lpstr>Template PPT 2015</vt:lpstr>
      <vt:lpstr>Function and Input Validation Session  9</vt:lpstr>
      <vt:lpstr>Sub Topics</vt:lpstr>
      <vt:lpstr> These slides have been adapted from:  Gaddis, T. (2019). Starting Out with Programming Logic and Design 5th.  ISBN: 978-0-13-480115-5   Chapter 6, 7 </vt:lpstr>
      <vt:lpstr>PowerPoint Presentation</vt:lpstr>
      <vt:lpstr>Functions </vt:lpstr>
      <vt:lpstr>Functions </vt:lpstr>
      <vt:lpstr>Functions </vt:lpstr>
      <vt:lpstr>Functions </vt:lpstr>
      <vt:lpstr>Functions </vt:lpstr>
      <vt:lpstr>Writing Your Own Functions</vt:lpstr>
      <vt:lpstr>Writing Your Own Functions</vt:lpstr>
      <vt:lpstr>Writing Your Own Functions</vt:lpstr>
      <vt:lpstr>Writing Your Own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Input Validation</vt:lpstr>
      <vt:lpstr>Input Validation</vt:lpstr>
      <vt:lpstr>The Input Validation Loop</vt:lpstr>
      <vt:lpstr>The Input Validation Loop</vt:lpstr>
      <vt:lpstr>The Input Validation Loop</vt:lpstr>
      <vt:lpstr>The Input Validation Loop</vt:lpstr>
      <vt:lpstr>The Input Validation Loop</vt:lpstr>
      <vt:lpstr>Defensive Programming</vt:lpstr>
      <vt:lpstr>Defensive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Budi Yulianto, S.Kom., M.M.,CBA.</cp:lastModifiedBy>
  <cp:revision>137</cp:revision>
  <dcterms:created xsi:type="dcterms:W3CDTF">2015-05-04T03:33:03Z</dcterms:created>
  <dcterms:modified xsi:type="dcterms:W3CDTF">2021-10-28T09:40:11Z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0x01010087540A85B147B94A8BEF36E500F237CA</vt:lpwstr>
  </property>
</Properties>
</file>