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63" r:id="rId5"/>
    <p:sldId id="257" r:id="rId6"/>
    <p:sldId id="276" r:id="rId7"/>
    <p:sldId id="277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>
        <p:scale>
          <a:sx n="44" d="100"/>
          <a:sy n="44" d="100"/>
        </p:scale>
        <p:origin x="57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CACAC-0ADC-4428-9D09-6EAA2FF4C7BB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0146A6-5664-45CF-BA99-8AAE0A03C2B4}">
      <dgm:prSet phldrT="[文本]"/>
      <dgm:spPr/>
      <dgm:t>
        <a:bodyPr/>
        <a:lstStyle/>
        <a:p>
          <a:r>
            <a:rPr lang="en-US" altLang="zh-CN" dirty="0"/>
            <a:t>CONTENT</a:t>
          </a:r>
          <a:endParaRPr lang="zh-CN" altLang="en-US" dirty="0"/>
        </a:p>
      </dgm:t>
    </dgm:pt>
    <dgm:pt modelId="{DD19D550-D561-4A90-9B47-8A94204C46CB}" type="parTrans" cxnId="{0083144E-9644-4CDD-8BAE-C6B2D153EB33}">
      <dgm:prSet/>
      <dgm:spPr/>
      <dgm:t>
        <a:bodyPr/>
        <a:lstStyle/>
        <a:p>
          <a:endParaRPr lang="zh-CN" altLang="en-US"/>
        </a:p>
      </dgm:t>
    </dgm:pt>
    <dgm:pt modelId="{9D973B07-6EAB-48F0-B88C-C23A0E8D4D18}" type="sibTrans" cxnId="{0083144E-9644-4CDD-8BAE-C6B2D153EB33}">
      <dgm:prSet/>
      <dgm:spPr/>
      <dgm:t>
        <a:bodyPr/>
        <a:lstStyle/>
        <a:p>
          <a:endParaRPr lang="zh-CN" altLang="en-US"/>
        </a:p>
      </dgm:t>
    </dgm:pt>
    <dgm:pt modelId="{3A09D9F3-2811-4948-9F11-FE0D030A5178}" type="asst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en-US" altLang="zh-CN" dirty="0" err="1"/>
            <a:t>CelebA</a:t>
          </a:r>
          <a:r>
            <a:rPr lang="en-US" altLang="zh-CN" dirty="0"/>
            <a:t> Dataset</a:t>
          </a:r>
          <a:endParaRPr lang="zh-CN" altLang="en-US" dirty="0"/>
        </a:p>
      </dgm:t>
    </dgm:pt>
    <dgm:pt modelId="{030283A2-ACE7-47BF-BA9E-4FF40A15D016}" type="parTrans" cxnId="{0D83A349-6FD6-4C8E-9C03-6F9710EA2D20}">
      <dgm:prSet/>
      <dgm:spPr/>
      <dgm:t>
        <a:bodyPr/>
        <a:lstStyle/>
        <a:p>
          <a:endParaRPr lang="zh-CN" altLang="en-US"/>
        </a:p>
      </dgm:t>
    </dgm:pt>
    <dgm:pt modelId="{0D1A48E9-DEC3-4084-B37B-1EFC8AF4695D}" type="sibTrans" cxnId="{0D83A349-6FD6-4C8E-9C03-6F9710EA2D20}">
      <dgm:prSet/>
      <dgm:spPr/>
      <dgm:t>
        <a:bodyPr/>
        <a:lstStyle/>
        <a:p>
          <a:endParaRPr lang="zh-CN" altLang="en-US"/>
        </a:p>
      </dgm:t>
    </dgm:pt>
    <dgm:pt modelId="{D9E742DF-841D-4BA1-B6F7-0F7FDFF554F0}" type="asst">
      <dgm:prSet phldrT="[文本]"/>
      <dgm:spPr/>
      <dgm:t>
        <a:bodyPr/>
        <a:lstStyle/>
        <a:p>
          <a:r>
            <a:rPr lang="en-US" altLang="zh-CN" dirty="0"/>
            <a:t>2. Basic Theory of GAN</a:t>
          </a:r>
        </a:p>
        <a:p>
          <a:endParaRPr lang="en-US" altLang="zh-CN" dirty="0"/>
        </a:p>
        <a:p>
          <a:r>
            <a:rPr lang="en-US" altLang="zh-CN" dirty="0"/>
            <a:t>3.The Architecture of DCGAN</a:t>
          </a:r>
          <a:endParaRPr lang="zh-CN" altLang="en-US" dirty="0"/>
        </a:p>
      </dgm:t>
    </dgm:pt>
    <dgm:pt modelId="{B0C41D7C-E44E-4863-84B3-B52A67476556}" type="parTrans" cxnId="{AC8C64E9-5609-45FE-8511-269E21FE22C0}">
      <dgm:prSet/>
      <dgm:spPr/>
      <dgm:t>
        <a:bodyPr/>
        <a:lstStyle/>
        <a:p>
          <a:endParaRPr lang="zh-CN" altLang="en-US"/>
        </a:p>
      </dgm:t>
    </dgm:pt>
    <dgm:pt modelId="{AAFBA8B0-C32E-4741-A334-87D77457BCA3}" type="sibTrans" cxnId="{AC8C64E9-5609-45FE-8511-269E21FE22C0}">
      <dgm:prSet/>
      <dgm:spPr/>
      <dgm:t>
        <a:bodyPr/>
        <a:lstStyle/>
        <a:p>
          <a:endParaRPr lang="zh-CN" altLang="en-US"/>
        </a:p>
      </dgm:t>
    </dgm:pt>
    <dgm:pt modelId="{2F6F762D-CE51-48A4-9C1D-92AA6E177A7A}" type="asst">
      <dgm:prSet phldrT="[文本]"/>
      <dgm:spPr/>
      <dgm:t>
        <a:bodyPr/>
        <a:lstStyle/>
        <a:p>
          <a:endParaRPr lang="zh-CN" altLang="en-US" dirty="0"/>
        </a:p>
      </dgm:t>
    </dgm:pt>
    <dgm:pt modelId="{819E1505-6E33-4255-9E78-C479150AD6C5}" type="parTrans" cxnId="{4C0852DC-E6D3-40DD-AE4F-562675F3269A}">
      <dgm:prSet/>
      <dgm:spPr/>
      <dgm:t>
        <a:bodyPr/>
        <a:lstStyle/>
        <a:p>
          <a:endParaRPr lang="zh-CN" altLang="en-US"/>
        </a:p>
      </dgm:t>
    </dgm:pt>
    <dgm:pt modelId="{2410DED8-6B32-49BC-8549-19A130F8C6A1}" type="sibTrans" cxnId="{4C0852DC-E6D3-40DD-AE4F-562675F3269A}">
      <dgm:prSet/>
      <dgm:spPr/>
      <dgm:t>
        <a:bodyPr/>
        <a:lstStyle/>
        <a:p>
          <a:endParaRPr lang="zh-CN" altLang="en-US"/>
        </a:p>
      </dgm:t>
    </dgm:pt>
    <dgm:pt modelId="{35002C9A-B624-489F-93C1-7AB457AFF0D6}" type="asst">
      <dgm:prSet phldrT="[文本]"/>
      <dgm:spPr/>
      <dgm:t>
        <a:bodyPr/>
        <a:lstStyle/>
        <a:p>
          <a:endParaRPr lang="zh-CN" altLang="en-US" dirty="0"/>
        </a:p>
      </dgm:t>
    </dgm:pt>
    <dgm:pt modelId="{69520C2C-735C-4553-9000-0A415E7441FC}" type="parTrans" cxnId="{42744D09-E2D9-4037-A377-0AF971BA3412}">
      <dgm:prSet/>
      <dgm:spPr/>
      <dgm:t>
        <a:bodyPr/>
        <a:lstStyle/>
        <a:p>
          <a:endParaRPr lang="zh-CN" altLang="en-US"/>
        </a:p>
      </dgm:t>
    </dgm:pt>
    <dgm:pt modelId="{0AAB3FBA-EF01-4055-B3A5-0F4E76D0FD55}" type="sibTrans" cxnId="{42744D09-E2D9-4037-A377-0AF971BA3412}">
      <dgm:prSet/>
      <dgm:spPr/>
      <dgm:t>
        <a:bodyPr/>
        <a:lstStyle/>
        <a:p>
          <a:endParaRPr lang="zh-CN" altLang="en-US"/>
        </a:p>
      </dgm:t>
    </dgm:pt>
    <dgm:pt modelId="{E583B264-108A-4F5E-B9AE-25EC236DC628}" type="asst">
      <dgm:prSet phldrT="[文本]"/>
      <dgm:spPr/>
      <dgm:t>
        <a:bodyPr/>
        <a:lstStyle/>
        <a:p>
          <a:endParaRPr lang="zh-CN" altLang="en-US" dirty="0"/>
        </a:p>
      </dgm:t>
    </dgm:pt>
    <dgm:pt modelId="{8A69EB9E-8DB7-4CCF-9E5B-301FDFEE1308}" type="parTrans" cxnId="{8B51FD97-F64C-41E6-BF27-998011BFC984}">
      <dgm:prSet/>
      <dgm:spPr/>
      <dgm:t>
        <a:bodyPr/>
        <a:lstStyle/>
        <a:p>
          <a:endParaRPr lang="zh-CN" altLang="en-US"/>
        </a:p>
      </dgm:t>
    </dgm:pt>
    <dgm:pt modelId="{70441976-9A5B-4548-9E16-0673A3E85359}" type="sibTrans" cxnId="{8B51FD97-F64C-41E6-BF27-998011BFC984}">
      <dgm:prSet/>
      <dgm:spPr/>
      <dgm:t>
        <a:bodyPr/>
        <a:lstStyle/>
        <a:p>
          <a:endParaRPr lang="zh-CN" altLang="en-US"/>
        </a:p>
      </dgm:t>
    </dgm:pt>
    <dgm:pt modelId="{B501034B-2E20-456C-86A3-99B75E0DD6C1}" type="pres">
      <dgm:prSet presAssocID="{FACCACAC-0ADC-4428-9D09-6EAA2FF4C7BB}" presName="Name0" presStyleCnt="0">
        <dgm:presLayoutVars>
          <dgm:dir/>
          <dgm:animLvl val="lvl"/>
          <dgm:resizeHandles val="exact"/>
        </dgm:presLayoutVars>
      </dgm:prSet>
      <dgm:spPr/>
    </dgm:pt>
    <dgm:pt modelId="{14DD9CCA-84A5-4576-8164-4B92F03A0BC9}" type="pres">
      <dgm:prSet presAssocID="{120146A6-5664-45CF-BA99-8AAE0A03C2B4}" presName="compositeNode" presStyleCnt="0">
        <dgm:presLayoutVars>
          <dgm:bulletEnabled val="1"/>
        </dgm:presLayoutVars>
      </dgm:prSet>
      <dgm:spPr/>
    </dgm:pt>
    <dgm:pt modelId="{688DF72B-D71C-4597-8529-FCBA37B60B32}" type="pres">
      <dgm:prSet presAssocID="{120146A6-5664-45CF-BA99-8AAE0A03C2B4}" presName="bgRect" presStyleLbl="node1" presStyleIdx="0" presStyleCnt="1"/>
      <dgm:spPr/>
    </dgm:pt>
    <dgm:pt modelId="{914EBE6A-6BEA-4EE9-9CFA-FD3D3544C1A7}" type="pres">
      <dgm:prSet presAssocID="{120146A6-5664-45CF-BA99-8AAE0A03C2B4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5A94DE62-86AD-47F5-8BA9-1AEB5080397D}" type="pres">
      <dgm:prSet presAssocID="{120146A6-5664-45CF-BA99-8AAE0A03C2B4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86B86D00-DB34-4B1D-A440-7CBF42887C48}" type="presOf" srcId="{120146A6-5664-45CF-BA99-8AAE0A03C2B4}" destId="{914EBE6A-6BEA-4EE9-9CFA-FD3D3544C1A7}" srcOrd="1" destOrd="0" presId="urn:microsoft.com/office/officeart/2005/8/layout/hProcess7"/>
    <dgm:cxn modelId="{42744D09-E2D9-4037-A377-0AF971BA3412}" srcId="{3A09D9F3-2811-4948-9F11-FE0D030A5178}" destId="{35002C9A-B624-489F-93C1-7AB457AFF0D6}" srcOrd="1" destOrd="0" parTransId="{69520C2C-735C-4553-9000-0A415E7441FC}" sibTransId="{0AAB3FBA-EF01-4055-B3A5-0F4E76D0FD55}"/>
    <dgm:cxn modelId="{999D0928-39A9-4D43-8AF0-EA7F27B7FDA6}" type="presOf" srcId="{D9E742DF-841D-4BA1-B6F7-0F7FDFF554F0}" destId="{5A94DE62-86AD-47F5-8BA9-1AEB5080397D}" srcOrd="0" destOrd="3" presId="urn:microsoft.com/office/officeart/2005/8/layout/hProcess7"/>
    <dgm:cxn modelId="{F275D53F-9859-4C49-8C0A-24281C8CF468}" type="presOf" srcId="{35002C9A-B624-489F-93C1-7AB457AFF0D6}" destId="{5A94DE62-86AD-47F5-8BA9-1AEB5080397D}" srcOrd="0" destOrd="2" presId="urn:microsoft.com/office/officeart/2005/8/layout/hProcess7"/>
    <dgm:cxn modelId="{0D83A349-6FD6-4C8E-9C03-6F9710EA2D20}" srcId="{120146A6-5664-45CF-BA99-8AAE0A03C2B4}" destId="{3A09D9F3-2811-4948-9F11-FE0D030A5178}" srcOrd="0" destOrd="0" parTransId="{030283A2-ACE7-47BF-BA9E-4FF40A15D016}" sibTransId="{0D1A48E9-DEC3-4084-B37B-1EFC8AF4695D}"/>
    <dgm:cxn modelId="{0083144E-9644-4CDD-8BAE-C6B2D153EB33}" srcId="{FACCACAC-0ADC-4428-9D09-6EAA2FF4C7BB}" destId="{120146A6-5664-45CF-BA99-8AAE0A03C2B4}" srcOrd="0" destOrd="0" parTransId="{DD19D550-D561-4A90-9B47-8A94204C46CB}" sibTransId="{9D973B07-6EAB-48F0-B88C-C23A0E8D4D18}"/>
    <dgm:cxn modelId="{7E452874-E354-4DDF-9673-D1AEF6448013}" type="presOf" srcId="{2F6F762D-CE51-48A4-9C1D-92AA6E177A7A}" destId="{5A94DE62-86AD-47F5-8BA9-1AEB5080397D}" srcOrd="0" destOrd="4" presId="urn:microsoft.com/office/officeart/2005/8/layout/hProcess7"/>
    <dgm:cxn modelId="{07DA1679-97FA-4F9D-A177-9D2956B52439}" type="presOf" srcId="{E583B264-108A-4F5E-B9AE-25EC236DC628}" destId="{5A94DE62-86AD-47F5-8BA9-1AEB5080397D}" srcOrd="0" destOrd="1" presId="urn:microsoft.com/office/officeart/2005/8/layout/hProcess7"/>
    <dgm:cxn modelId="{8B51FD97-F64C-41E6-BF27-998011BFC984}" srcId="{3A09D9F3-2811-4948-9F11-FE0D030A5178}" destId="{E583B264-108A-4F5E-B9AE-25EC236DC628}" srcOrd="0" destOrd="0" parTransId="{8A69EB9E-8DB7-4CCF-9E5B-301FDFEE1308}" sibTransId="{70441976-9A5B-4548-9E16-0673A3E85359}"/>
    <dgm:cxn modelId="{D05143BA-3F5B-4054-AAE9-8B23887B8ED1}" type="presOf" srcId="{3A09D9F3-2811-4948-9F11-FE0D030A5178}" destId="{5A94DE62-86AD-47F5-8BA9-1AEB5080397D}" srcOrd="0" destOrd="0" presId="urn:microsoft.com/office/officeart/2005/8/layout/hProcess7"/>
    <dgm:cxn modelId="{4C0852DC-E6D3-40DD-AE4F-562675F3269A}" srcId="{120146A6-5664-45CF-BA99-8AAE0A03C2B4}" destId="{2F6F762D-CE51-48A4-9C1D-92AA6E177A7A}" srcOrd="2" destOrd="0" parTransId="{819E1505-6E33-4255-9E78-C479150AD6C5}" sibTransId="{2410DED8-6B32-49BC-8549-19A130F8C6A1}"/>
    <dgm:cxn modelId="{6C90F1DD-13B8-4C8D-9ABB-1EA939BA0403}" type="presOf" srcId="{FACCACAC-0ADC-4428-9D09-6EAA2FF4C7BB}" destId="{B501034B-2E20-456C-86A3-99B75E0DD6C1}" srcOrd="0" destOrd="0" presId="urn:microsoft.com/office/officeart/2005/8/layout/hProcess7"/>
    <dgm:cxn modelId="{AC8C64E9-5609-45FE-8511-269E21FE22C0}" srcId="{120146A6-5664-45CF-BA99-8AAE0A03C2B4}" destId="{D9E742DF-841D-4BA1-B6F7-0F7FDFF554F0}" srcOrd="1" destOrd="0" parTransId="{B0C41D7C-E44E-4863-84B3-B52A67476556}" sibTransId="{AAFBA8B0-C32E-4741-A334-87D77457BCA3}"/>
    <dgm:cxn modelId="{91E68EED-47D1-4A04-BCB8-99E0A6255C98}" type="presOf" srcId="{120146A6-5664-45CF-BA99-8AAE0A03C2B4}" destId="{688DF72B-D71C-4597-8529-FCBA37B60B32}" srcOrd="0" destOrd="0" presId="urn:microsoft.com/office/officeart/2005/8/layout/hProcess7"/>
    <dgm:cxn modelId="{1C43A6A5-3555-403A-8CCB-43593A326FE1}" type="presParOf" srcId="{B501034B-2E20-456C-86A3-99B75E0DD6C1}" destId="{14DD9CCA-84A5-4576-8164-4B92F03A0BC9}" srcOrd="0" destOrd="0" presId="urn:microsoft.com/office/officeart/2005/8/layout/hProcess7"/>
    <dgm:cxn modelId="{76690089-7EEB-459F-AA47-E0BA959475BD}" type="presParOf" srcId="{14DD9CCA-84A5-4576-8164-4B92F03A0BC9}" destId="{688DF72B-D71C-4597-8529-FCBA37B60B32}" srcOrd="0" destOrd="0" presId="urn:microsoft.com/office/officeart/2005/8/layout/hProcess7"/>
    <dgm:cxn modelId="{DB87568D-1B07-46AD-A9FE-BB076AD4BE1E}" type="presParOf" srcId="{14DD9CCA-84A5-4576-8164-4B92F03A0BC9}" destId="{914EBE6A-6BEA-4EE9-9CFA-FD3D3544C1A7}" srcOrd="1" destOrd="0" presId="urn:microsoft.com/office/officeart/2005/8/layout/hProcess7"/>
    <dgm:cxn modelId="{2208D329-71B3-4212-BE37-67C8724E0680}" type="presParOf" srcId="{14DD9CCA-84A5-4576-8164-4B92F03A0BC9}" destId="{5A94DE62-86AD-47F5-8BA9-1AEB5080397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CCACAC-0ADC-4428-9D09-6EAA2FF4C7BB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0146A6-5664-45CF-BA99-8AAE0A03C2B4}">
      <dgm:prSet phldrT="[文本]"/>
      <dgm:spPr/>
      <dgm:t>
        <a:bodyPr/>
        <a:lstStyle/>
        <a:p>
          <a:endParaRPr lang="zh-CN" altLang="en-US" dirty="0"/>
        </a:p>
      </dgm:t>
    </dgm:pt>
    <dgm:pt modelId="{DD19D550-D561-4A90-9B47-8A94204C46CB}" type="parTrans" cxnId="{0083144E-9644-4CDD-8BAE-C6B2D153EB33}">
      <dgm:prSet/>
      <dgm:spPr/>
      <dgm:t>
        <a:bodyPr/>
        <a:lstStyle/>
        <a:p>
          <a:endParaRPr lang="zh-CN" altLang="en-US"/>
        </a:p>
      </dgm:t>
    </dgm:pt>
    <dgm:pt modelId="{9D973B07-6EAB-48F0-B88C-C23A0E8D4D18}" type="sibTrans" cxnId="{0083144E-9644-4CDD-8BAE-C6B2D153EB33}">
      <dgm:prSet/>
      <dgm:spPr/>
      <dgm:t>
        <a:bodyPr/>
        <a:lstStyle/>
        <a:p>
          <a:endParaRPr lang="zh-CN" altLang="en-US"/>
        </a:p>
      </dgm:t>
    </dgm:pt>
    <dgm:pt modelId="{3A09D9F3-2811-4948-9F11-FE0D030A5178}" type="asst">
      <dgm:prSet phldrT="[文本]"/>
      <dgm:spPr/>
      <dgm:t>
        <a:bodyPr/>
        <a:lstStyle/>
        <a:p>
          <a:pPr algn="l"/>
          <a:r>
            <a:rPr lang="en-US" altLang="zh-CN" dirty="0" err="1"/>
            <a:t>CelebA</a:t>
          </a:r>
          <a:r>
            <a:rPr lang="en-US" altLang="zh-CN" dirty="0"/>
            <a:t> is also called </a:t>
          </a:r>
          <a:r>
            <a:rPr lang="en-US" altLang="zh-CN" dirty="0" err="1"/>
            <a:t>CelebFaces</a:t>
          </a:r>
          <a:r>
            <a:rPr lang="en-US" altLang="zh-CN" dirty="0"/>
            <a:t> Attribute. There are 202,599 faces photos of 10,177 </a:t>
          </a:r>
          <a:r>
            <a:rPr lang="en-US" altLang="zh-CN" dirty="0" err="1"/>
            <a:t>celerities</a:t>
          </a:r>
          <a:r>
            <a:rPr lang="en-US" altLang="zh-CN" dirty="0"/>
            <a:t>. At the same time, each picture has some feature labels, including bounding box of face, 5 coordinates of the face and 40 attributes annotations. In the attributes annotations, there are some attributes like Bangs, Wearing Hat, Wavy Hair and so on.</a:t>
          </a:r>
        </a:p>
      </dgm:t>
    </dgm:pt>
    <dgm:pt modelId="{030283A2-ACE7-47BF-BA9E-4FF40A15D016}" type="parTrans" cxnId="{0D83A349-6FD6-4C8E-9C03-6F9710EA2D20}">
      <dgm:prSet/>
      <dgm:spPr/>
      <dgm:t>
        <a:bodyPr/>
        <a:lstStyle/>
        <a:p>
          <a:endParaRPr lang="zh-CN" altLang="en-US"/>
        </a:p>
      </dgm:t>
    </dgm:pt>
    <dgm:pt modelId="{0D1A48E9-DEC3-4084-B37B-1EFC8AF4695D}" type="sibTrans" cxnId="{0D83A349-6FD6-4C8E-9C03-6F9710EA2D20}">
      <dgm:prSet/>
      <dgm:spPr/>
      <dgm:t>
        <a:bodyPr/>
        <a:lstStyle/>
        <a:p>
          <a:endParaRPr lang="zh-CN" altLang="en-US"/>
        </a:p>
      </dgm:t>
    </dgm:pt>
    <dgm:pt modelId="{B501034B-2E20-456C-86A3-99B75E0DD6C1}" type="pres">
      <dgm:prSet presAssocID="{FACCACAC-0ADC-4428-9D09-6EAA2FF4C7BB}" presName="Name0" presStyleCnt="0">
        <dgm:presLayoutVars>
          <dgm:dir/>
          <dgm:animLvl val="lvl"/>
          <dgm:resizeHandles val="exact"/>
        </dgm:presLayoutVars>
      </dgm:prSet>
      <dgm:spPr/>
    </dgm:pt>
    <dgm:pt modelId="{14DD9CCA-84A5-4576-8164-4B92F03A0BC9}" type="pres">
      <dgm:prSet presAssocID="{120146A6-5664-45CF-BA99-8AAE0A03C2B4}" presName="compositeNode" presStyleCnt="0">
        <dgm:presLayoutVars>
          <dgm:bulletEnabled val="1"/>
        </dgm:presLayoutVars>
      </dgm:prSet>
      <dgm:spPr/>
    </dgm:pt>
    <dgm:pt modelId="{688DF72B-D71C-4597-8529-FCBA37B60B32}" type="pres">
      <dgm:prSet presAssocID="{120146A6-5664-45CF-BA99-8AAE0A03C2B4}" presName="bgRect" presStyleLbl="node1" presStyleIdx="0" presStyleCnt="1" custScaleX="2000000" custScaleY="2000000" custLinFactNeighborX="-27885" custLinFactNeighborY="3883"/>
      <dgm:spPr/>
    </dgm:pt>
    <dgm:pt modelId="{914EBE6A-6BEA-4EE9-9CFA-FD3D3544C1A7}" type="pres">
      <dgm:prSet presAssocID="{120146A6-5664-45CF-BA99-8AAE0A03C2B4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5A94DE62-86AD-47F5-8BA9-1AEB5080397D}" type="pres">
      <dgm:prSet presAssocID="{120146A6-5664-45CF-BA99-8AAE0A03C2B4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86B86D00-DB34-4B1D-A440-7CBF42887C48}" type="presOf" srcId="{120146A6-5664-45CF-BA99-8AAE0A03C2B4}" destId="{914EBE6A-6BEA-4EE9-9CFA-FD3D3544C1A7}" srcOrd="1" destOrd="0" presId="urn:microsoft.com/office/officeart/2005/8/layout/hProcess7"/>
    <dgm:cxn modelId="{0D83A349-6FD6-4C8E-9C03-6F9710EA2D20}" srcId="{120146A6-5664-45CF-BA99-8AAE0A03C2B4}" destId="{3A09D9F3-2811-4948-9F11-FE0D030A5178}" srcOrd="0" destOrd="0" parTransId="{030283A2-ACE7-47BF-BA9E-4FF40A15D016}" sibTransId="{0D1A48E9-DEC3-4084-B37B-1EFC8AF4695D}"/>
    <dgm:cxn modelId="{0083144E-9644-4CDD-8BAE-C6B2D153EB33}" srcId="{FACCACAC-0ADC-4428-9D09-6EAA2FF4C7BB}" destId="{120146A6-5664-45CF-BA99-8AAE0A03C2B4}" srcOrd="0" destOrd="0" parTransId="{DD19D550-D561-4A90-9B47-8A94204C46CB}" sibTransId="{9D973B07-6EAB-48F0-B88C-C23A0E8D4D18}"/>
    <dgm:cxn modelId="{D05143BA-3F5B-4054-AAE9-8B23887B8ED1}" type="presOf" srcId="{3A09D9F3-2811-4948-9F11-FE0D030A5178}" destId="{5A94DE62-86AD-47F5-8BA9-1AEB5080397D}" srcOrd="0" destOrd="0" presId="urn:microsoft.com/office/officeart/2005/8/layout/hProcess7"/>
    <dgm:cxn modelId="{6C90F1DD-13B8-4C8D-9ABB-1EA939BA0403}" type="presOf" srcId="{FACCACAC-0ADC-4428-9D09-6EAA2FF4C7BB}" destId="{B501034B-2E20-456C-86A3-99B75E0DD6C1}" srcOrd="0" destOrd="0" presId="urn:microsoft.com/office/officeart/2005/8/layout/hProcess7"/>
    <dgm:cxn modelId="{91E68EED-47D1-4A04-BCB8-99E0A6255C98}" type="presOf" srcId="{120146A6-5664-45CF-BA99-8AAE0A03C2B4}" destId="{688DF72B-D71C-4597-8529-FCBA37B60B32}" srcOrd="0" destOrd="0" presId="urn:microsoft.com/office/officeart/2005/8/layout/hProcess7"/>
    <dgm:cxn modelId="{1C43A6A5-3555-403A-8CCB-43593A326FE1}" type="presParOf" srcId="{B501034B-2E20-456C-86A3-99B75E0DD6C1}" destId="{14DD9CCA-84A5-4576-8164-4B92F03A0BC9}" srcOrd="0" destOrd="0" presId="urn:microsoft.com/office/officeart/2005/8/layout/hProcess7"/>
    <dgm:cxn modelId="{76690089-7EEB-459F-AA47-E0BA959475BD}" type="presParOf" srcId="{14DD9CCA-84A5-4576-8164-4B92F03A0BC9}" destId="{688DF72B-D71C-4597-8529-FCBA37B60B32}" srcOrd="0" destOrd="0" presId="urn:microsoft.com/office/officeart/2005/8/layout/hProcess7"/>
    <dgm:cxn modelId="{DB87568D-1B07-46AD-A9FE-BB076AD4BE1E}" type="presParOf" srcId="{14DD9CCA-84A5-4576-8164-4B92F03A0BC9}" destId="{914EBE6A-6BEA-4EE9-9CFA-FD3D3544C1A7}" srcOrd="1" destOrd="0" presId="urn:microsoft.com/office/officeart/2005/8/layout/hProcess7"/>
    <dgm:cxn modelId="{2208D329-71B3-4212-BE37-67C8724E0680}" type="presParOf" srcId="{14DD9CCA-84A5-4576-8164-4B92F03A0BC9}" destId="{5A94DE62-86AD-47F5-8BA9-1AEB5080397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89243-B666-43A7-8D15-2A08CF1461F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B60683-5BB7-48FC-9410-DAEF4C5311C2}" type="pres">
      <dgm:prSet presAssocID="{AED89243-B666-43A7-8D15-2A08CF1461F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DFCCF02-6A76-400D-A33F-5D8A4E34C164}" type="presOf" srcId="{AED89243-B666-43A7-8D15-2A08CF1461F2}" destId="{54B60683-5BB7-48FC-9410-DAEF4C5311C2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D89243-B666-43A7-8D15-2A08CF1461F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B60683-5BB7-48FC-9410-DAEF4C5311C2}" type="pres">
      <dgm:prSet presAssocID="{AED89243-B666-43A7-8D15-2A08CF1461F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DFCCF02-6A76-400D-A33F-5D8A4E34C164}" type="presOf" srcId="{AED89243-B666-43A7-8D15-2A08CF1461F2}" destId="{54B60683-5BB7-48FC-9410-DAEF4C5311C2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D89243-B666-43A7-8D15-2A08CF1461F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B60683-5BB7-48FC-9410-DAEF4C5311C2}" type="pres">
      <dgm:prSet presAssocID="{AED89243-B666-43A7-8D15-2A08CF1461F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DFCCF02-6A76-400D-A33F-5D8A4E34C164}" type="presOf" srcId="{AED89243-B666-43A7-8D15-2A08CF1461F2}" destId="{54B60683-5BB7-48FC-9410-DAEF4C5311C2}" srcOrd="0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DF72B-D71C-4597-8529-FCBA37B60B32}">
      <dsp:nvSpPr>
        <dsp:cNvPr id="0" name=""/>
        <dsp:cNvSpPr/>
      </dsp:nvSpPr>
      <dsp:spPr>
        <a:xfrm>
          <a:off x="0" y="0"/>
          <a:ext cx="11029950" cy="367823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7734" rIns="204470" bIns="0" numCol="1" spcCol="1270" anchor="t" anchorCtr="0">
          <a:noAutofit/>
        </a:bodyPr>
        <a:lstStyle/>
        <a:p>
          <a:pPr marL="0" lvl="0" indent="0" algn="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600" kern="1200" dirty="0"/>
            <a:t>CONTENT</a:t>
          </a:r>
          <a:endParaRPr lang="zh-CN" altLang="en-US" sz="4600" kern="1200" dirty="0"/>
        </a:p>
      </dsp:txBody>
      <dsp:txXfrm rot="16200000">
        <a:off x="-405082" y="405082"/>
        <a:ext cx="3016155" cy="2205990"/>
      </dsp:txXfrm>
    </dsp:sp>
    <dsp:sp modelId="{5A94DE62-86AD-47F5-8BA9-1AEB5080397D}">
      <dsp:nvSpPr>
        <dsp:cNvPr id="0" name=""/>
        <dsp:cNvSpPr/>
      </dsp:nvSpPr>
      <dsp:spPr>
        <a:xfrm>
          <a:off x="2205990" y="0"/>
          <a:ext cx="8217312" cy="3678238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1. </a:t>
          </a:r>
          <a:r>
            <a:rPr lang="en-US" altLang="zh-CN" sz="3200" kern="1200" dirty="0" err="1"/>
            <a:t>CelebA</a:t>
          </a:r>
          <a:r>
            <a:rPr lang="en-US" altLang="zh-CN" sz="3200" kern="1200" dirty="0"/>
            <a:t> Dataset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5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2. Basic Theory of GAN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3.The Architecture of DCGAN</a:t>
          </a:r>
          <a:endParaRPr lang="zh-CN" altLang="en-US" sz="3200" kern="120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 dirty="0"/>
        </a:p>
      </dsp:txBody>
      <dsp:txXfrm>
        <a:off x="2205990" y="0"/>
        <a:ext cx="8217312" cy="36782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DF72B-D71C-4597-8529-FCBA37B60B32}">
      <dsp:nvSpPr>
        <dsp:cNvPr id="0" name=""/>
        <dsp:cNvSpPr/>
      </dsp:nvSpPr>
      <dsp:spPr>
        <a:xfrm>
          <a:off x="0" y="-196127"/>
          <a:ext cx="3380549" cy="4056659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0" kern="1200" dirty="0"/>
        </a:p>
      </dsp:txBody>
      <dsp:txXfrm rot="16200000">
        <a:off x="-1325175" y="1129047"/>
        <a:ext cx="3326460" cy="676109"/>
      </dsp:txXfrm>
    </dsp:sp>
    <dsp:sp modelId="{5A94DE62-86AD-47F5-8BA9-1AEB5080397D}">
      <dsp:nvSpPr>
        <dsp:cNvPr id="0" name=""/>
        <dsp:cNvSpPr/>
      </dsp:nvSpPr>
      <dsp:spPr>
        <a:xfrm>
          <a:off x="443274" y="-196127"/>
          <a:ext cx="2518509" cy="405665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/>
            <a:t>CelebA</a:t>
          </a:r>
          <a:r>
            <a:rPr lang="en-US" altLang="zh-CN" sz="1900" kern="1200" dirty="0"/>
            <a:t> is also called </a:t>
          </a:r>
          <a:r>
            <a:rPr lang="en-US" altLang="zh-CN" sz="1900" kern="1200" dirty="0" err="1"/>
            <a:t>CelebFaces</a:t>
          </a:r>
          <a:r>
            <a:rPr lang="en-US" altLang="zh-CN" sz="1900" kern="1200" dirty="0"/>
            <a:t> Attribute. There are 202,599 faces photos of 10,177 </a:t>
          </a:r>
          <a:r>
            <a:rPr lang="en-US" altLang="zh-CN" sz="1900" kern="1200" dirty="0" err="1"/>
            <a:t>celerities</a:t>
          </a:r>
          <a:r>
            <a:rPr lang="en-US" altLang="zh-CN" sz="1900" kern="1200" dirty="0"/>
            <a:t>. At the same time, each picture has some feature labels, including bounding box of face, 5 coordinates of the face and 40 attributes annotations. In the attributes annotations, there are some attributes like Bangs, Wearing Hat, Wavy Hair and so on.</a:t>
          </a:r>
        </a:p>
      </dsp:txBody>
      <dsp:txXfrm>
        <a:off x="443274" y="-196127"/>
        <a:ext cx="2518509" cy="4056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blog.csdn.net/LouisD5Luk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D66CD-F343-4C6E-B7FB-DC953DD7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5271"/>
            <a:ext cx="10993549" cy="1475013"/>
          </a:xfrm>
        </p:spPr>
        <p:txBody>
          <a:bodyPr/>
          <a:lstStyle/>
          <a:p>
            <a:r>
              <a:rPr lang="en-US" altLang="zh-CN" dirty="0"/>
              <a:t>Deep convolutional generative adversarial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5CDD32-9124-47DB-8FEC-C188F53F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00285"/>
            <a:ext cx="11120948" cy="885482"/>
          </a:xfrm>
        </p:spPr>
        <p:txBody>
          <a:bodyPr>
            <a:normAutofit/>
          </a:bodyPr>
          <a:lstStyle/>
          <a:p>
            <a:r>
              <a:rPr lang="en-US" altLang="zh-CN" dirty="0"/>
              <a:t>reporter: LIU QUAN</a:t>
            </a:r>
          </a:p>
          <a:p>
            <a:r>
              <a:rPr lang="en-US" altLang="zh-CN" dirty="0"/>
              <a:t>Date:         2020.03.19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840A08-4BB8-4267-89F5-D696AE13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2" y="3085767"/>
            <a:ext cx="5606143" cy="33038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B8F419-E5FA-49F1-B9B7-87DB8A56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965" y="3699426"/>
            <a:ext cx="5624177" cy="20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1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5106-C926-4156-BAE5-396F5FB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256AA3E-388C-40FD-81EE-029E4E997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5114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96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5106-C926-4156-BAE5-396F5FB3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1. </a:t>
            </a:r>
            <a:r>
              <a:rPr lang="en-US" altLang="zh-CN" dirty="0" err="1"/>
              <a:t>CelebA</a:t>
            </a:r>
            <a:r>
              <a:rPr lang="en-US" altLang="zh-CN" dirty="0"/>
              <a:t> dataset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256AA3E-388C-40FD-81EE-029E4E997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491714"/>
              </p:ext>
            </p:extLst>
          </p:nvPr>
        </p:nvGraphicFramePr>
        <p:xfrm>
          <a:off x="755196" y="2333625"/>
          <a:ext cx="3381375" cy="3664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446797E-D722-41C4-AE97-518DFE07D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6425" y="1937657"/>
            <a:ext cx="6114383" cy="45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B298-C115-47AC-B455-5C0625B3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Basic Theory of GAN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8E6BAA-9FE1-4B00-B4E5-1DBC5D98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895" r="707"/>
          <a:stretch/>
        </p:blipFill>
        <p:spPr>
          <a:xfrm>
            <a:off x="2187070" y="3429000"/>
            <a:ext cx="7915830" cy="332309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06F4BB-4E73-4986-9E54-C69DE37F124B}"/>
              </a:ext>
            </a:extLst>
          </p:cNvPr>
          <p:cNvSpPr txBox="1"/>
          <p:nvPr/>
        </p:nvSpPr>
        <p:spPr>
          <a:xfrm>
            <a:off x="2563585" y="2156979"/>
            <a:ext cx="7064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CHEATING GAME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3871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2FBF-76A4-499C-9104-585865F7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/>
            <a:r>
              <a:rPr lang="en-US" altLang="zh-CN" dirty="0"/>
              <a:t>2. Basic Theory of GAN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77F89D4-4088-4380-97A7-26B320FB8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00162"/>
              </p:ext>
            </p:extLst>
          </p:nvPr>
        </p:nvGraphicFramePr>
        <p:xfrm>
          <a:off x="581025" y="2050596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72ACB0-284A-4C7A-AD8D-2B13189F4AD5}"/>
              </a:ext>
            </a:extLst>
          </p:cNvPr>
          <p:cNvGrpSpPr/>
          <p:nvPr/>
        </p:nvGrpSpPr>
        <p:grpSpPr>
          <a:xfrm>
            <a:off x="580859" y="2264794"/>
            <a:ext cx="4720483" cy="3678239"/>
            <a:chOff x="1" y="-1"/>
            <a:chExt cx="11182349" cy="367823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5FF0D51-6521-49D9-ADC9-7D613F5B400E}"/>
                </a:ext>
              </a:extLst>
            </p:cNvPr>
            <p:cNvSpPr/>
            <p:nvPr/>
          </p:nvSpPr>
          <p:spPr>
            <a:xfrm>
              <a:off x="152400" y="0"/>
              <a:ext cx="11029950" cy="367823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C79963C1-CD6C-402F-9C34-1CAC0176E1AF}"/>
                </a:ext>
              </a:extLst>
            </p:cNvPr>
            <p:cNvSpPr txBox="1"/>
            <p:nvPr/>
          </p:nvSpPr>
          <p:spPr>
            <a:xfrm rot="16200000">
              <a:off x="-405082" y="405082"/>
              <a:ext cx="3016155" cy="2205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57734" rIns="204470" bIns="0" numCol="1" spcCol="1270" anchor="t" anchorCtr="0">
              <a:noAutofit/>
            </a:bodyPr>
            <a:lstStyle/>
            <a:p>
              <a:pPr lvl="0" algn="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800" dirty="0"/>
                <a:t>、</a:t>
              </a:r>
              <a:endParaRPr lang="zh-CN" altLang="en-US" sz="4600" kern="12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9EA381D-31A1-4AB2-A44E-840ED5B592D7}"/>
              </a:ext>
            </a:extLst>
          </p:cNvPr>
          <p:cNvSpPr/>
          <p:nvPr/>
        </p:nvSpPr>
        <p:spPr>
          <a:xfrm>
            <a:off x="1001486" y="2383971"/>
            <a:ext cx="33201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</a:rPr>
              <a:t>1. Basic Structure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The GAN mainly consists of 2 neural network——the generator and the discriminator.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2. Loss Function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A Binary Entropy function is 	used as the loss function in 	this procedure.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3.Training Procedure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58B2E9-C28B-4CB6-8312-454E91ECB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8719" y="5471577"/>
            <a:ext cx="5912089" cy="339587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EE3357EE-ACA2-4953-AE5B-0A00B45C4E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0170" y="2142433"/>
            <a:ext cx="4579951" cy="27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2FBF-76A4-499C-9104-585865F7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/>
            <a:r>
              <a:rPr lang="en-US" altLang="zh-CN" dirty="0"/>
              <a:t>3.The Architecture of DCGAN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77F89D4-4088-4380-97A7-26B320FB8E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050596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72ACB0-284A-4C7A-AD8D-2B13189F4AD5}"/>
              </a:ext>
            </a:extLst>
          </p:cNvPr>
          <p:cNvGrpSpPr/>
          <p:nvPr/>
        </p:nvGrpSpPr>
        <p:grpSpPr>
          <a:xfrm>
            <a:off x="580859" y="2264794"/>
            <a:ext cx="5669224" cy="3678239"/>
            <a:chOff x="1" y="-1"/>
            <a:chExt cx="11182349" cy="367823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5FF0D51-6521-49D9-ADC9-7D613F5B400E}"/>
                </a:ext>
              </a:extLst>
            </p:cNvPr>
            <p:cNvSpPr/>
            <p:nvPr/>
          </p:nvSpPr>
          <p:spPr>
            <a:xfrm>
              <a:off x="152400" y="0"/>
              <a:ext cx="11029950" cy="367823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C79963C1-CD6C-402F-9C34-1CAC0176E1AF}"/>
                </a:ext>
              </a:extLst>
            </p:cNvPr>
            <p:cNvSpPr txBox="1"/>
            <p:nvPr/>
          </p:nvSpPr>
          <p:spPr>
            <a:xfrm rot="16200000">
              <a:off x="-405082" y="405082"/>
              <a:ext cx="3016155" cy="2205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57734" rIns="204470" bIns="0" numCol="1" spcCol="1270" anchor="t" anchorCtr="0">
              <a:noAutofit/>
            </a:bodyPr>
            <a:lstStyle/>
            <a:p>
              <a:pPr lvl="0" algn="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800" dirty="0"/>
                <a:t>、</a:t>
              </a:r>
              <a:endParaRPr lang="zh-CN" altLang="en-US" sz="4600" kern="12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9EA381D-31A1-4AB2-A44E-840ED5B592D7}"/>
              </a:ext>
            </a:extLst>
          </p:cNvPr>
          <p:cNvSpPr/>
          <p:nvPr/>
        </p:nvSpPr>
        <p:spPr>
          <a:xfrm>
            <a:off x="1001485" y="2383971"/>
            <a:ext cx="50911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</a:rPr>
              <a:t>1. Generator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Basic Block: </a:t>
            </a: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A.Transpose</a:t>
            </a:r>
            <a:r>
              <a:rPr lang="en-US" altLang="zh-CN" dirty="0">
                <a:solidFill>
                  <a:schemeClr val="bg1"/>
                </a:solidFill>
              </a:rPr>
              <a:t> Convolution + </a:t>
            </a:r>
            <a:r>
              <a:rPr lang="en-US" altLang="zh-CN" dirty="0" err="1">
                <a:solidFill>
                  <a:schemeClr val="bg1"/>
                </a:solidFill>
              </a:rPr>
              <a:t>BatchNorm</a:t>
            </a:r>
            <a:r>
              <a:rPr lang="en-US" altLang="zh-CN" dirty="0">
                <a:solidFill>
                  <a:schemeClr val="bg1"/>
                </a:solidFill>
              </a:rPr>
              <a:t> + 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B. Transpose Convolution + Tanh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Totally 4 A + B</a:t>
            </a:r>
            <a:endParaRPr lang="zh-CN" altLang="en-US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2. Discriminator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Basic Block: 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A. Convolution + Leaky 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B. Convolution + </a:t>
            </a:r>
            <a:r>
              <a:rPr lang="en-US" altLang="zh-CN" dirty="0" err="1">
                <a:solidFill>
                  <a:schemeClr val="bg1"/>
                </a:solidFill>
              </a:rPr>
              <a:t>BatchNorm</a:t>
            </a:r>
            <a:r>
              <a:rPr lang="en-US" altLang="zh-CN" dirty="0">
                <a:solidFill>
                  <a:schemeClr val="bg1"/>
                </a:solidFill>
              </a:rPr>
              <a:t> + Leaky </a:t>
            </a:r>
            <a:r>
              <a:rPr lang="en-US" altLang="zh-CN" dirty="0" err="1">
                <a:solidFill>
                  <a:schemeClr val="bg1"/>
                </a:solidFill>
              </a:rPr>
              <a:t>ReLU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C. Convolution + Sigmoid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Totally A + 3 B + C</a:t>
            </a:r>
          </a:p>
          <a:p>
            <a:pPr lvl="0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452718-BBC0-4FD9-90C7-756A8C1DD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083" y="2746706"/>
            <a:ext cx="5091150" cy="22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4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2FBF-76A4-499C-9104-585865F7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lvl="0"/>
            <a:r>
              <a:rPr lang="en-US" altLang="zh-CN" dirty="0"/>
              <a:t>3.The Architecture of DCGAN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77F89D4-4088-4380-97A7-26B320FB8E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050596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72ACB0-284A-4C7A-AD8D-2B13189F4AD5}"/>
              </a:ext>
            </a:extLst>
          </p:cNvPr>
          <p:cNvGrpSpPr/>
          <p:nvPr/>
        </p:nvGrpSpPr>
        <p:grpSpPr>
          <a:xfrm>
            <a:off x="580859" y="2264794"/>
            <a:ext cx="5669224" cy="3678239"/>
            <a:chOff x="1" y="-1"/>
            <a:chExt cx="11182349" cy="367823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5FF0D51-6521-49D9-ADC9-7D613F5B400E}"/>
                </a:ext>
              </a:extLst>
            </p:cNvPr>
            <p:cNvSpPr/>
            <p:nvPr/>
          </p:nvSpPr>
          <p:spPr>
            <a:xfrm>
              <a:off x="152400" y="0"/>
              <a:ext cx="11029950" cy="367823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C79963C1-CD6C-402F-9C34-1CAC0176E1AF}"/>
                </a:ext>
              </a:extLst>
            </p:cNvPr>
            <p:cNvSpPr txBox="1"/>
            <p:nvPr/>
          </p:nvSpPr>
          <p:spPr>
            <a:xfrm rot="16200000">
              <a:off x="-405082" y="405082"/>
              <a:ext cx="3016155" cy="22059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157734" rIns="204470" bIns="0" numCol="1" spcCol="1270" anchor="t" anchorCtr="0">
              <a:noAutofit/>
            </a:bodyPr>
            <a:lstStyle/>
            <a:p>
              <a:pPr lvl="0" algn="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4800" dirty="0"/>
                <a:t>、</a:t>
              </a:r>
              <a:endParaRPr lang="zh-CN" altLang="en-US" sz="4600" kern="1200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9EA381D-31A1-4AB2-A44E-840ED5B592D7}"/>
              </a:ext>
            </a:extLst>
          </p:cNvPr>
          <p:cNvSpPr/>
          <p:nvPr/>
        </p:nvSpPr>
        <p:spPr>
          <a:xfrm>
            <a:off x="1001485" y="2383971"/>
            <a:ext cx="50911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</a:rPr>
              <a:t>3. Procedure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A. Definition of the super parameters: 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	learning rate = 0.0002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	beta1 = 0.5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	epochs = 10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	batch size = 128</a:t>
            </a: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B. Definition of loss function and optimizer: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	BCE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AdamOptimizer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29DD4A-9AE3-4398-A321-1A474EF9C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82" y="2071452"/>
            <a:ext cx="5891043" cy="19236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137DE7-F56B-42E5-B1CA-740DFF68B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2051" y="3772872"/>
            <a:ext cx="5091827" cy="27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8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B298-C115-47AC-B455-5C0625B3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7355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/>
            </a:br>
            <a:r>
              <a:rPr lang="en-US" altLang="zh-CN" dirty="0"/>
              <a:t>Thank you for your attention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https://BLOG.csdn.net/LouisD5Luka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A19683-FB5C-47D7-B376-0A74DE12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6692" y="1963511"/>
            <a:ext cx="6218615" cy="4663962"/>
          </a:xfrm>
        </p:spPr>
      </p:pic>
    </p:spTree>
    <p:extLst>
      <p:ext uri="{BB962C8B-B14F-4D97-AF65-F5344CB8AC3E}">
        <p14:creationId xmlns:p14="http://schemas.microsoft.com/office/powerpoint/2010/main" val="726796314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5035</TotalTime>
  <Words>295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红利</vt:lpstr>
      <vt:lpstr>Deep convolutional generative adversarial network</vt:lpstr>
      <vt:lpstr>CONTENT</vt:lpstr>
      <vt:lpstr>1. CelebA dataset</vt:lpstr>
      <vt:lpstr>2. Basic Theory of GAN</vt:lpstr>
      <vt:lpstr>2. Basic Theory of GAN</vt:lpstr>
      <vt:lpstr>3.The Architecture of DCGAN</vt:lpstr>
      <vt:lpstr>3.The Architecture of DCGAN</vt:lpstr>
      <vt:lpstr> Thank you for your attention https://BLOG.csdn.net/LouisD5Luka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刘全</dc:creator>
  <cp:lastModifiedBy> </cp:lastModifiedBy>
  <cp:revision>63</cp:revision>
  <dcterms:created xsi:type="dcterms:W3CDTF">2019-05-13T04:51:06Z</dcterms:created>
  <dcterms:modified xsi:type="dcterms:W3CDTF">2020-03-19T08:22:08Z</dcterms:modified>
</cp:coreProperties>
</file>