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682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98" autoAdjust="0"/>
  </p:normalViewPr>
  <p:slideViewPr>
    <p:cSldViewPr snapToGrid="0" snapToObjects="1">
      <p:cViewPr varScale="1">
        <p:scale>
          <a:sx n="94" d="100"/>
          <a:sy n="94" d="100"/>
        </p:scale>
        <p:origin x="11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A050B-87DA-404A-A1EB-5CF40CCE6B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FFC7F-6551-6149-8154-032D989F48D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舆情的分析是一项比较复杂的工作，里面涉及的学科比较多，而且这里面存在的学科鸿沟是比较深的，如果把理论研究人员的研究成果转化为需求的话，还是比较切合我们的主题的，即需求和开发者的矛盾。</a:t>
            </a:r>
            <a:endParaRPr lang="en-US" altLang="zh-CN" dirty="0"/>
          </a:p>
          <a:p>
            <a:r>
              <a:rPr lang="zh-CN" altLang="en-US" dirty="0"/>
              <a:t>个人认为目前没有任何一家做到了真正的舆情预警，都是基于阈值的。</a:t>
            </a:r>
            <a:endParaRPr lang="en-US" altLang="zh-CN" dirty="0"/>
          </a:p>
          <a:p>
            <a:r>
              <a:rPr lang="zh-CN" altLang="en-US" dirty="0"/>
              <a:t>很大的问题在于需求和实现的不统一，缺乏业务人员和技术人员的桥梁。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FFC7F-6551-6149-8154-032D989F48D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454F-F3BC-F747-8A99-2D76A0E8986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1EA0-A0C6-A643-B5FA-1D1859F9B92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8454F-F3BC-F747-8A99-2D76A0E8986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A1EA0-A0C6-A643-B5FA-1D1859F9B92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33" y="604036"/>
            <a:ext cx="11328400" cy="50867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/>
          <p:nvPr/>
        </p:nvSpPr>
        <p:spPr>
          <a:xfrm>
            <a:off x="1490133" y="2162702"/>
            <a:ext cx="9144000" cy="2256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4000" b="1" dirty="0">
                <a:solidFill>
                  <a:schemeClr val="bg1"/>
                </a:solidFill>
              </a:rPr>
              <a:t>分享题目：</a:t>
            </a:r>
            <a:r>
              <a:rPr kumimoji="1" lang="zh-CN" altLang="en-US" sz="3600" b="1" dirty="0">
                <a:solidFill>
                  <a:schemeClr val="bg1"/>
                </a:solidFill>
              </a:rPr>
              <a:t>下一代智慧舆情预警技术展望</a:t>
            </a:r>
            <a:endParaRPr kumimoji="1" lang="en-US" altLang="zh-CN" sz="4000" b="1" dirty="0">
              <a:solidFill>
                <a:schemeClr val="bg1"/>
              </a:solidFill>
            </a:endParaRPr>
          </a:p>
          <a:p>
            <a:r>
              <a:rPr kumimoji="1" lang="zh-CN" altLang="en-US" sz="4000" b="1" dirty="0">
                <a:solidFill>
                  <a:schemeClr val="bg1"/>
                </a:solidFill>
              </a:rPr>
              <a:t>分享者：吕永强</a:t>
            </a:r>
            <a:endParaRPr kumimoji="1" lang="en-US" altLang="zh-CN" sz="4000" b="1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33" y="5478151"/>
            <a:ext cx="3843867" cy="13798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33" y="5478151"/>
            <a:ext cx="3843867" cy="137984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6400" y="1636889"/>
            <a:ext cx="11424356" cy="420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数据源：新闻数据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编码系统：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--</a:t>
            </a:r>
            <a:r>
              <a:rPr lang="zh-CN" altLang="en-US" dirty="0">
                <a:solidFill>
                  <a:schemeClr val="bg1"/>
                </a:solidFill>
              </a:rPr>
              <a:t>冲突和调停事件观察（</a:t>
            </a:r>
            <a:r>
              <a:rPr lang="en-US" altLang="zh-CN" dirty="0">
                <a:solidFill>
                  <a:schemeClr val="bg1"/>
                </a:solidFill>
              </a:rPr>
              <a:t>Conflict and Mediation Event Observations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CAMEO</a:t>
            </a:r>
            <a:r>
              <a:rPr lang="zh-CN" altLang="en-US" dirty="0">
                <a:solidFill>
                  <a:schemeClr val="bg1"/>
                </a:solidFill>
              </a:rPr>
              <a:t>），编码系统，美国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--</a:t>
            </a:r>
            <a:r>
              <a:rPr lang="zh-CN" altLang="en-US" dirty="0">
                <a:solidFill>
                  <a:schemeClr val="bg1"/>
                </a:solidFill>
              </a:rPr>
              <a:t>验证事件数据的政治语言本体（</a:t>
            </a:r>
            <a:r>
              <a:rPr lang="en-US" altLang="zh-CN" dirty="0">
                <a:solidFill>
                  <a:schemeClr val="bg1"/>
                </a:solidFill>
              </a:rPr>
              <a:t>Political Language Ontology for Verifiable Event Records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PLOVER</a:t>
            </a:r>
            <a:r>
              <a:rPr lang="zh-CN" altLang="en-US" dirty="0">
                <a:solidFill>
                  <a:schemeClr val="bg1"/>
                </a:solidFill>
              </a:rPr>
              <a:t>），编码系统，美国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3. </a:t>
            </a:r>
            <a:r>
              <a:rPr lang="zh-CN" altLang="en-US" dirty="0">
                <a:solidFill>
                  <a:schemeClr val="bg1"/>
                </a:solidFill>
              </a:rPr>
              <a:t>数据库：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--</a:t>
            </a:r>
            <a:r>
              <a:rPr lang="zh-CN" altLang="en-US" dirty="0">
                <a:solidFill>
                  <a:schemeClr val="bg1"/>
                </a:solidFill>
              </a:rPr>
              <a:t>堪萨斯事件数据系统（</a:t>
            </a:r>
            <a:r>
              <a:rPr lang="en-US" altLang="zh-CN" dirty="0">
                <a:solidFill>
                  <a:schemeClr val="bg1"/>
                </a:solidFill>
              </a:rPr>
              <a:t>Kansas Event Data System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KEDS</a:t>
            </a:r>
            <a:r>
              <a:rPr lang="zh-CN" altLang="en-US" dirty="0">
                <a:solidFill>
                  <a:schemeClr val="bg1"/>
                </a:solidFill>
              </a:rPr>
              <a:t>），数据库，美国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--</a:t>
            </a:r>
            <a:r>
              <a:rPr lang="zh-CN" altLang="en-US" dirty="0">
                <a:solidFill>
                  <a:schemeClr val="bg1"/>
                </a:solidFill>
              </a:rPr>
              <a:t>综合冲突早期预警系统（</a:t>
            </a:r>
            <a:r>
              <a:rPr lang="en-US" altLang="zh-CN" dirty="0">
                <a:solidFill>
                  <a:schemeClr val="bg1"/>
                </a:solidFill>
              </a:rPr>
              <a:t>the Integrated Conflict Early Warning System, ICEWS</a:t>
            </a:r>
            <a:r>
              <a:rPr lang="zh-CN" altLang="en-US" dirty="0">
                <a:solidFill>
                  <a:schemeClr val="bg1"/>
                </a:solidFill>
              </a:rPr>
              <a:t>）数据库，美国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--</a:t>
            </a:r>
            <a:r>
              <a:rPr lang="zh-CN" altLang="en-US" dirty="0">
                <a:solidFill>
                  <a:schemeClr val="bg1"/>
                </a:solidFill>
              </a:rPr>
              <a:t>社会科学数据库</a:t>
            </a:r>
            <a:r>
              <a:rPr lang="en-US" altLang="zh-CN" dirty="0">
                <a:solidFill>
                  <a:schemeClr val="bg1"/>
                </a:solidFill>
              </a:rPr>
              <a:t>GDELT 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Global Database of Events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Language, and Tone</a:t>
            </a:r>
            <a:r>
              <a:rPr lang="zh-CN" altLang="en-US" dirty="0">
                <a:solidFill>
                  <a:schemeClr val="bg1"/>
                </a:solidFill>
              </a:rPr>
              <a:t>） ，数据库， 美国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--</a:t>
            </a:r>
            <a:r>
              <a:rPr lang="az-Cyrl-AZ" altLang="zh-CN" dirty="0">
                <a:solidFill>
                  <a:schemeClr val="bg1"/>
                </a:solidFill>
              </a:rPr>
              <a:t>Демон Лапласа</a:t>
            </a:r>
            <a:r>
              <a:rPr lang="zh-CN" altLang="az-Cyrl-AZ" dirty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系统，数据库及编码不清楚，俄罗斯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4. </a:t>
            </a:r>
            <a:r>
              <a:rPr lang="zh-CN" altLang="en-US" dirty="0">
                <a:solidFill>
                  <a:schemeClr val="bg1"/>
                </a:solidFill>
              </a:rPr>
              <a:t>分析方法：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--</a:t>
            </a:r>
            <a:r>
              <a:rPr lang="zh-CN" altLang="en-US" dirty="0">
                <a:solidFill>
                  <a:schemeClr val="bg1"/>
                </a:solidFill>
              </a:rPr>
              <a:t>数据在清洗后，已经基本确认为规范化数据，可按需分析。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3200" y="304800"/>
            <a:ext cx="5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国外的类似项目的状态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33" y="5478151"/>
            <a:ext cx="3843867" cy="137984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1536" y="1321725"/>
            <a:ext cx="5609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主题目标：精准影响目标群体的决策（投票倾向）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数据源：如何获取到最难获取的</a:t>
            </a:r>
            <a:r>
              <a:rPr lang="en-US" altLang="zh-CN" dirty="0">
                <a:solidFill>
                  <a:schemeClr val="bg1"/>
                </a:solidFill>
              </a:rPr>
              <a:t>SNS</a:t>
            </a:r>
            <a:r>
              <a:rPr lang="zh-CN" altLang="en-US" dirty="0">
                <a:solidFill>
                  <a:schemeClr val="bg1"/>
                </a:solidFill>
              </a:rPr>
              <a:t>网站数据？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挖掘与分析：对目标群体的性格特征进行分类，根据类别进行特定内容反馈评估</a:t>
            </a:r>
            <a:endParaRPr lang="en-US" altLang="zh-CN" dirty="0">
              <a:solidFill>
                <a:schemeClr val="bg1"/>
              </a:solidFill>
            </a:endParaRPr>
          </a:p>
          <a:p>
            <a:pPr lvl="3"/>
            <a:r>
              <a:rPr lang="en-US" altLang="zh-CN" dirty="0">
                <a:solidFill>
                  <a:schemeClr val="bg1"/>
                </a:solidFill>
              </a:rPr>
              <a:t>----</a:t>
            </a:r>
            <a:r>
              <a:rPr lang="zh-CN" altLang="en-US" dirty="0">
                <a:solidFill>
                  <a:schemeClr val="bg1"/>
                </a:solidFill>
              </a:rPr>
              <a:t>分析模型：种子数据为训练样本，通过这个样本建立个人行为和情感倾向推演模型，剩下的几千万数据为工作数据</a:t>
            </a:r>
            <a:r>
              <a:rPr lang="en-US" altLang="zh-CN" dirty="0">
                <a:solidFill>
                  <a:schemeClr val="bg1"/>
                </a:solidFill>
              </a:rPr>
              <a:t>…..</a:t>
            </a:r>
            <a:endParaRPr lang="en-US" altLang="zh-CN" dirty="0">
              <a:solidFill>
                <a:schemeClr val="bg1"/>
              </a:solidFill>
            </a:endParaRPr>
          </a:p>
          <a:p>
            <a:pPr lvl="3"/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4. </a:t>
            </a:r>
            <a:r>
              <a:rPr lang="zh-CN" altLang="en-US" dirty="0">
                <a:solidFill>
                  <a:schemeClr val="bg1"/>
                </a:solidFill>
              </a:rPr>
              <a:t>结果：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--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zh-CN" altLang="en-US" b="1" dirty="0">
                <a:solidFill>
                  <a:schemeClr val="bg1"/>
                </a:solidFill>
              </a:rPr>
              <a:t>疑</a:t>
            </a:r>
            <a:r>
              <a:rPr lang="en-US" altLang="zh-CN" b="1" dirty="0">
                <a:solidFill>
                  <a:schemeClr val="bg1"/>
                </a:solidFill>
              </a:rPr>
              <a:t>)  </a:t>
            </a:r>
            <a:r>
              <a:rPr lang="zh-CN" altLang="en-US" dirty="0">
                <a:solidFill>
                  <a:schemeClr val="bg1"/>
                </a:solidFill>
              </a:rPr>
              <a:t>特朗普、脱欧、肯尼亚选举、马来西亚选举</a:t>
            </a:r>
            <a:r>
              <a:rPr lang="en-US" altLang="zh-CN" dirty="0">
                <a:solidFill>
                  <a:schemeClr val="bg1"/>
                </a:solidFill>
              </a:rPr>
              <a:t>….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464" y="579159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464" y="3306884"/>
            <a:ext cx="4572000" cy="217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52400" y="233680"/>
            <a:ext cx="486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剑桥分析的实现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133" y="5478151"/>
            <a:ext cx="3843867" cy="137984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6400" y="1636889"/>
            <a:ext cx="5609936" cy="405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主题目标：预测特定舆情事件的走向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数据源：新闻、新媒体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现在是否有类似的功能可以参照？众多，但参考价值不高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计划采用的模型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	</a:t>
            </a:r>
            <a:r>
              <a:rPr lang="en-US" altLang="zh-CN" sz="1400" dirty="0">
                <a:solidFill>
                  <a:schemeClr val="bg1"/>
                </a:solidFill>
              </a:rPr>
              <a:t>--</a:t>
            </a:r>
            <a:r>
              <a:rPr lang="zh-CN" altLang="en-US" sz="1400" dirty="0">
                <a:solidFill>
                  <a:schemeClr val="bg1"/>
                </a:solidFill>
              </a:rPr>
              <a:t>影响事件走向的核心参数：情感、应对手段。根据以往的经验，事件类型、舆论环境、推手，均会对情感产生影响。根据以往的社科学人工分析经验，事件的预测应该是一种复合类型的分析，即不同的事件可能需要采用不同的分析方法。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	--</a:t>
            </a:r>
            <a:r>
              <a:rPr lang="zh-CN" altLang="en-US" sz="1400" dirty="0">
                <a:solidFill>
                  <a:schemeClr val="bg1"/>
                </a:solidFill>
              </a:rPr>
              <a:t>普通事件：通过事件类型和情感倾向进行趋势预测。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	--</a:t>
            </a:r>
            <a:r>
              <a:rPr lang="zh-CN" altLang="en-US" sz="1400" dirty="0">
                <a:solidFill>
                  <a:schemeClr val="bg1"/>
                </a:solidFill>
              </a:rPr>
              <a:t>博奕类事件：前期以普通事件分析，后期通过</a:t>
            </a:r>
            <a:r>
              <a:rPr lang="en-US" altLang="zh-CN" sz="1400" dirty="0">
                <a:solidFill>
                  <a:schemeClr val="bg1"/>
                </a:solidFill>
              </a:rPr>
              <a:t>ARIMAX</a:t>
            </a:r>
            <a:r>
              <a:rPr lang="zh-CN" altLang="en-US" sz="1400" dirty="0">
                <a:solidFill>
                  <a:schemeClr val="bg1"/>
                </a:solidFill>
              </a:rPr>
              <a:t>模型预测后续走势。</a:t>
            </a:r>
            <a:endParaRPr lang="en-US" altLang="zh-CN" sz="1400" dirty="0">
              <a:solidFill>
                <a:schemeClr val="bg1"/>
              </a:solidFill>
            </a:endParaRPr>
          </a:p>
          <a:p>
            <a:endParaRPr lang="en-US" altLang="zh-CN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6868391" y="1636889"/>
            <a:ext cx="482138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1400" dirty="0">
                <a:solidFill>
                  <a:schemeClr val="bg1"/>
                </a:solidFill>
              </a:rPr>
              <a:t>情感分析目前比较主流的是使用朴素贝叶斯，多采用二分类，即正负面分类，其素材多为各类新媒体素材。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bg1"/>
                </a:solidFill>
              </a:rPr>
              <a:t>目前来看，这种分析方法有一个比较明显的缺陷是只把情感做了二分类，而实际上，情感应该是多分类的，不同的情感，传播效率是有差异的。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12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200" dirty="0">
                <a:solidFill>
                  <a:schemeClr val="bg1"/>
                </a:solidFill>
              </a:rPr>
              <a:t>博奕类的事件，可以看成连续的有关联的小型事件组合，在此，通过事件主题聚类，找出各类小型事件，再通过</a:t>
            </a:r>
            <a:r>
              <a:rPr lang="en-US" altLang="zh-CN" sz="1200" dirty="0">
                <a:solidFill>
                  <a:schemeClr val="bg1"/>
                </a:solidFill>
              </a:rPr>
              <a:t>ARIMAX</a:t>
            </a:r>
            <a:r>
              <a:rPr lang="zh-CN" altLang="en-US" sz="1200" dirty="0">
                <a:solidFill>
                  <a:schemeClr val="bg1"/>
                </a:solidFill>
              </a:rPr>
              <a:t>模型对小型事件事件的关联做出分析，从而尝试预测事件走向。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sz="14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zh-CN" altLang="en-US" sz="1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41" y="2205845"/>
            <a:ext cx="4074307" cy="13568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3360" y="182880"/>
            <a:ext cx="400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稍微像样点的预警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1086</Words>
  <Application>Kingsoft Office WPP</Application>
  <PresentationFormat>宽屏</PresentationFormat>
  <Paragraphs>57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Jiang</dc:creator>
  <cp:lastModifiedBy>Administrator</cp:lastModifiedBy>
  <cp:revision>6</cp:revision>
  <dcterms:created xsi:type="dcterms:W3CDTF">2020-03-24T09:09:00Z</dcterms:created>
  <dcterms:modified xsi:type="dcterms:W3CDTF">2020-04-02T09:08:58Z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