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media/image6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050B-87DA-404A-A1EB-5CF40CCE6B73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FFC7F-6551-6149-8154-032D989F4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7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31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2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42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8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9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1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6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about/glossary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nvidia.com/cuda-gpus" TargetMode="External"/><Relationship Id="rId5" Type="http://schemas.openxmlformats.org/officeDocument/2006/relationships/hyperlink" Target="https://blog.csdn.net/laolu1573/article/details/82925747" TargetMode="External"/><Relationship Id="rId4" Type="http://schemas.openxmlformats.org/officeDocument/2006/relationships/hyperlink" Target="https://www.kaggle.com/c/mens-machine-learning-competition-201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3" y="604036"/>
            <a:ext cx="11328400" cy="50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11FFD14C-8DE5-463C-BB3D-53D934214AD5}"/>
              </a:ext>
            </a:extLst>
          </p:cNvPr>
          <p:cNvSpPr txBox="1">
            <a:spLocks noGrp="1"/>
          </p:cNvSpPr>
          <p:nvPr/>
        </p:nvSpPr>
        <p:spPr>
          <a:xfrm>
            <a:off x="1486293" y="1568363"/>
            <a:ext cx="9219414" cy="47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SVM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速度占优 （线性核）</a:t>
            </a:r>
            <a:endParaRPr lang="en-US" altLang="zh-CN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30s vs 10mins(FFNN)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sym typeface="Lato"/>
              </a:rPr>
              <a:t>	</a:t>
            </a: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FFNN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精度占优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0.5775 vs 0.5834(SVM)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CNN</a:t>
            </a: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速度与精度皆尚可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3mins, 0.5818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114300" indent="0">
              <a:buClr>
                <a:srgbClr val="FFFFFF"/>
              </a:buClr>
              <a:buNone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7B3A47-7985-42DA-9372-1ED7EC98A7C4}"/>
              </a:ext>
            </a:extLst>
          </p:cNvPr>
          <p:cNvSpPr txBox="1"/>
          <p:nvPr/>
        </p:nvSpPr>
        <p:spPr>
          <a:xfrm>
            <a:off x="3550763" y="751599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模型对比</a:t>
            </a:r>
          </a:p>
        </p:txBody>
      </p:sp>
    </p:spTree>
    <p:extLst>
      <p:ext uri="{BB962C8B-B14F-4D97-AF65-F5344CB8AC3E}">
        <p14:creationId xmlns:p14="http://schemas.microsoft.com/office/powerpoint/2010/main" val="137669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11FFD14C-8DE5-463C-BB3D-53D934214AD5}"/>
              </a:ext>
            </a:extLst>
          </p:cNvPr>
          <p:cNvSpPr txBox="1">
            <a:spLocks noGrp="1"/>
          </p:cNvSpPr>
          <p:nvPr/>
        </p:nvSpPr>
        <p:spPr>
          <a:xfrm>
            <a:off x="1486293" y="1672058"/>
            <a:ext cx="9219414" cy="47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忽略赛程影响</a:t>
            </a:r>
            <a:endParaRPr lang="en-US" altLang="zh-CN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sym typeface="Lato"/>
              </a:rPr>
              <a:t>	</a:t>
            </a: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无实时伤病，交易影响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数据库详略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</a:rPr>
              <a:t>无球队实力量化值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lvl="1"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Elo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457200" marR="0" lvl="0" indent="-3429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en-US" altLang="zh-CN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114300" indent="0">
              <a:buClr>
                <a:srgbClr val="FFFFFF"/>
              </a:buClr>
              <a:buNone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ern="0" dirty="0">
              <a:solidFill>
                <a:srgbClr val="FFFFFF"/>
              </a:solidFill>
              <a:latin typeface="Lato"/>
              <a:sym typeface="La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07C564-4A64-4034-B113-01647D0F44DD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128343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504EB8C0-0088-4EB1-9AF2-749189A34F5A}"/>
              </a:ext>
            </a:extLst>
          </p:cNvPr>
          <p:cNvSpPr txBox="1">
            <a:spLocks noGrp="1"/>
          </p:cNvSpPr>
          <p:nvPr/>
        </p:nvSpPr>
        <p:spPr>
          <a:xfrm>
            <a:off x="853823" y="1592827"/>
            <a:ext cx="10416619" cy="526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457200" lvl="0" indent="-3333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Arial"/>
              <a:buChar char="●"/>
            </a:pP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</a:rPr>
              <a:t>[1]. Basketball Reference - Glossary, 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https://www.basketball-reference.com/about/glossary.html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</a:rPr>
              <a:t> </a:t>
            </a:r>
            <a:endParaRPr lang="zh-CN" altLang="en-US" kern="0" dirty="0">
              <a:solidFill>
                <a:srgbClr val="FFFFFF"/>
              </a:solidFill>
              <a:latin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</a:rPr>
              <a:t>[2]. Google Cloud &amp; NCAA® ML Competition 2018-Men's, 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https://www.kaggle.com/c/mens-machine-learning-competition-2018</a:t>
            </a:r>
            <a:endParaRPr lang="en-US" altLang="zh-CN" kern="0" dirty="0">
              <a:solidFill>
                <a:srgbClr val="FFFFFF"/>
              </a:solidFill>
              <a:latin typeface="Lato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</a:rPr>
              <a:t>[3]. </a:t>
            </a:r>
            <a:r>
              <a:rPr lang="en-US" altLang="zh-CN" kern="0" dirty="0" err="1">
                <a:solidFill>
                  <a:srgbClr val="FFFFFF"/>
                </a:solidFill>
                <a:latin typeface="Lato"/>
                <a:sym typeface="Arial"/>
              </a:rPr>
              <a:t>Logloss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sym typeface="Arial"/>
              </a:rPr>
              <a:t>详解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</a:rPr>
              <a:t>, 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https://blog.csdn.net/laolu1573/article/details/82925747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>
              <a:lnSpc>
                <a:spcPct val="125000"/>
              </a:lnSpc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sym typeface="Arial"/>
              </a:rPr>
              <a:t>[4]. </a:t>
            </a:r>
            <a:r>
              <a:rPr lang="en-US" altLang="zh-CN" kern="0" dirty="0">
                <a:solidFill>
                  <a:srgbClr val="FFFFFF"/>
                </a:solidFill>
                <a:latin typeface="Lato"/>
              </a:rPr>
              <a:t>Your GPU Compute Capability, 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https://developer.nvidia.com/cuda-gpus</a:t>
            </a:r>
            <a:endParaRPr lang="en-US" altLang="zh-CN" kern="0" dirty="0">
              <a:solidFill>
                <a:srgbClr val="FFFFFF"/>
              </a:solidFill>
              <a:latin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lang="en-US" altLang="zh-CN" kern="0" dirty="0">
              <a:solidFill>
                <a:srgbClr val="FFFFFF"/>
              </a:solidFill>
              <a:latin typeface="Lato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9392D1-1B3E-436C-B041-7347E3369D0E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90145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62702"/>
            <a:ext cx="9144000" cy="225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>
                <a:solidFill>
                  <a:schemeClr val="bg1"/>
                </a:solidFill>
              </a:rPr>
              <a:t>分享题目：</a:t>
            </a:r>
            <a:r>
              <a:rPr kumimoji="1" lang="en-US" altLang="zh-CN" sz="4000" b="1" dirty="0">
                <a:solidFill>
                  <a:schemeClr val="bg1"/>
                </a:solidFill>
              </a:rPr>
              <a:t>NCAA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机器学习竞赛</a:t>
            </a:r>
            <a:endParaRPr kumimoji="1" lang="en-US" altLang="zh-CN" sz="4000" b="1" dirty="0">
              <a:solidFill>
                <a:schemeClr val="bg1"/>
              </a:solidFill>
            </a:endParaRPr>
          </a:p>
          <a:p>
            <a:r>
              <a:rPr kumimoji="1" lang="zh-CN" altLang="en-US" sz="4000" b="1" dirty="0">
                <a:solidFill>
                  <a:schemeClr val="bg1"/>
                </a:solidFill>
              </a:rPr>
              <a:t>分享者：范文正</a:t>
            </a:r>
            <a:endParaRPr kumimoji="1" lang="en-US" altLang="zh-CN" sz="40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21E831-5B7C-480B-8CE1-02BDFF51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5" y="2179271"/>
            <a:ext cx="3758608" cy="2499458"/>
          </a:xfrm>
          <a:prstGeom prst="rect">
            <a:avLst/>
          </a:prstGeom>
        </p:spPr>
      </p:pic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272D5BE8-FDE0-4054-AB86-F800CB7D44AE}"/>
              </a:ext>
            </a:extLst>
          </p:cNvPr>
          <p:cNvSpPr txBox="1">
            <a:spLocks noGrp="1"/>
          </p:cNvSpPr>
          <p:nvPr/>
        </p:nvSpPr>
        <p:spPr>
          <a:xfrm>
            <a:off x="5714406" y="1903409"/>
            <a:ext cx="6151200" cy="472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数据分析在现代体育比赛中的重要性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建模与执教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预测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969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“疯狂三月”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NCAA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淘汰赛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64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支球队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,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单败赛制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用机器学习方法去更好的预测比赛结果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tabLst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球队与比赛各特征的重要性</a:t>
            </a:r>
            <a:endParaRPr lang="en-US" altLang="zh-CN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969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共计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9,223,372,036,854,775,808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种可能性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ACACA"/>
              </a:buClr>
              <a:buSzPts val="1800"/>
              <a:buFont typeface="Average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57C1E-AF00-4CB2-B2A2-B4F16E813E9B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58541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pic>
        <p:nvPicPr>
          <p:cNvPr id="7" name="Google Shape;67;p14">
            <a:extLst>
              <a:ext uri="{FF2B5EF4-FFF2-40B4-BE49-F238E27FC236}">
                <a16:creationId xmlns:a16="http://schemas.microsoft.com/office/drawing/2014/main" id="{082B03B1-8974-4631-B48D-E2BA0D832A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84" y="1452064"/>
            <a:ext cx="2978744" cy="39538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6C2A903-0345-4380-B55D-2E2C09B4FA20}"/>
              </a:ext>
            </a:extLst>
          </p:cNvPr>
          <p:cNvSpPr txBox="1">
            <a:spLocks noGrp="1"/>
          </p:cNvSpPr>
          <p:nvPr/>
        </p:nvSpPr>
        <p:spPr>
          <a:xfrm>
            <a:off x="5440074" y="1452064"/>
            <a:ext cx="6151200" cy="472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kumimoji="0" lang="e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Kaggle Competition: “Google Cloud &amp; NCAA® ML Competition” </a:t>
            </a: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预测器以预测对阵表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全对者奖金为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25000$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en-US" altLang="zh-CN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2003 – 2018 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年比赛数据</a:t>
            </a:r>
            <a:endParaRPr lang="en-US" altLang="zh-CN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lang="en-US" altLang="zh-CN" kern="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数据维度： 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76676</a:t>
            </a:r>
            <a:r>
              <a:rPr lang="zh-CN" altLang="en-US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，</a:t>
            </a:r>
            <a:r>
              <a:rPr lang="en-US" altLang="zh-CN" kern="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33 </a:t>
            </a: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rgbClr val="FFFFFF"/>
              </a:buClr>
              <a:buFont typeface="Lato"/>
              <a:buChar char="●"/>
              <a:defRPr/>
            </a:pPr>
            <a:endParaRPr kumimoji="0" lang="en" altLang="zh-CN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  <a:defRPr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782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F24C97-F17F-4CB6-8C55-D3C058EC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400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745578F-BCED-442D-9956-ECCE311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87400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pic>
        <p:nvPicPr>
          <p:cNvPr id="6" name="Google Shape;87;p17">
            <a:extLst>
              <a:ext uri="{FF2B5EF4-FFF2-40B4-BE49-F238E27FC236}">
                <a16:creationId xmlns:a16="http://schemas.microsoft.com/office/drawing/2014/main" id="{AAD68923-4A96-433D-97F3-0B2629D981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980" y="558872"/>
            <a:ext cx="5429250" cy="2286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6;p14">
                <a:extLst>
                  <a:ext uri="{FF2B5EF4-FFF2-40B4-BE49-F238E27FC236}">
                    <a16:creationId xmlns:a16="http://schemas.microsoft.com/office/drawing/2014/main" id="{10886DA7-DCA8-48C4-8085-92B079FD8387}"/>
                  </a:ext>
                </a:extLst>
              </p:cNvPr>
              <p:cNvSpPr txBox="1">
                <a:spLocks noGrp="1"/>
              </p:cNvSpPr>
              <p:nvPr/>
            </p:nvSpPr>
            <p:spPr>
              <a:xfrm>
                <a:off x="6183984" y="3722183"/>
                <a:ext cx="5696932" cy="2717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y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rPr>
                  <a:t>表示样本的真实标签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rPr>
                  <a:t>(1</a:t>
                </a: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rPr>
                  <a:t>或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rPr>
                  <a:t>-1)</a:t>
                </a:r>
              </a:p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:endPara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kern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accPr>
                      <m:e>
                        <m:r>
                          <a:rPr lang="zh-CN" altLang="en-US" i="1" kern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  <a:sym typeface="Lato"/>
                  </a:rPr>
                  <a:t> 表示模型预测为正样本的概率</a:t>
                </a:r>
                <a:endParaRPr lang="en-US" altLang="zh-CN" kern="0" dirty="0">
                  <a:solidFill>
                    <a:srgbClr val="FFFFFF"/>
                  </a:solidFill>
                  <a:latin typeface="Lato"/>
                  <a:sym typeface="Lato"/>
                </a:endParaRPr>
              </a:p>
              <a:p>
                <a:pPr marL="114300" marR="0" lvl="0" indent="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None/>
                  <a:tabLst/>
                  <a:defRPr/>
                </a:pPr>
                <a:endParaRPr kern="0" dirty="0">
                  <a:solidFill>
                    <a:srgbClr val="FFFFFF"/>
                  </a:solidFill>
                  <a:latin typeface="Lato"/>
                  <a:sym typeface="Lato"/>
                </a:endParaRPr>
              </a:p>
              <a:p>
                <a:pPr>
                  <a:buClr>
                    <a:srgbClr val="FFFFFF"/>
                  </a:buClr>
                  <a:buFont typeface="Lato"/>
                  <a:buChar char="●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kern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accPr>
                      <m:e>
                        <m:r>
                          <a:rPr lang="zh-CN" altLang="en-US" i="1" kern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=0.5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</a:rPr>
                  <a:t>，</a:t>
                </a:r>
                <a:r>
                  <a:rPr lang="en-US" altLang="zh-CN" kern="0" dirty="0" err="1">
                    <a:solidFill>
                      <a:srgbClr val="FFFFFF"/>
                    </a:solidFill>
                    <a:latin typeface="Lato"/>
                  </a:rPr>
                  <a:t>logloss</a:t>
                </a: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=0.693</a:t>
                </a:r>
                <a:endParaRPr kern="0" dirty="0">
                  <a:solidFill>
                    <a:srgbClr val="FFFFFF"/>
                  </a:solidFill>
                  <a:latin typeface="Lato"/>
                  <a:sym typeface="Lato"/>
                </a:endParaRPr>
              </a:p>
            </p:txBody>
          </p:sp>
        </mc:Choice>
        <mc:Fallback>
          <p:sp>
            <p:nvSpPr>
              <p:cNvPr id="2" name="Google Shape;66;p14">
                <a:extLst>
                  <a:ext uri="{FF2B5EF4-FFF2-40B4-BE49-F238E27FC236}">
                    <a16:creationId xmlns:a16="http://schemas.microsoft.com/office/drawing/2014/main" id="{10886DA7-DCA8-48C4-8085-92B079FD838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84" y="3722183"/>
                <a:ext cx="5696932" cy="2717728"/>
              </a:xfrm>
              <a:prstGeom prst="rect">
                <a:avLst/>
              </a:prstGeom>
              <a:blipFill>
                <a:blip r:embed="rId4"/>
                <a:stretch>
                  <a:fillRect t="-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279374B-49EB-45A2-A058-A31A041E5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21" y="1374889"/>
            <a:ext cx="5295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0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11604"/>
            <a:ext cx="9144000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66;p14">
                <a:extLst>
                  <a:ext uri="{FF2B5EF4-FFF2-40B4-BE49-F238E27FC236}">
                    <a16:creationId xmlns:a16="http://schemas.microsoft.com/office/drawing/2014/main" id="{B891639E-2D53-47C6-AB1F-8FF9FD2A5923}"/>
                  </a:ext>
                </a:extLst>
              </p:cNvPr>
              <p:cNvSpPr txBox="1">
                <a:spLocks noGrp="1"/>
              </p:cNvSpPr>
              <p:nvPr/>
            </p:nvSpPr>
            <p:spPr>
              <a:xfrm>
                <a:off x="6096000" y="1385741"/>
                <a:ext cx="5696932" cy="4774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FFNN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模型</a:t>
                </a:r>
                <a:endParaRPr lang="en-US" altLang="zh-CN" kern="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1" indent="-342900"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Lato"/>
                  <a:buChar char="●"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  <a:sym typeface="Lato"/>
                  </a:rPr>
                  <a:t>3 Dense Layers</a:t>
                </a:r>
              </a:p>
              <a:p>
                <a:pPr lvl="1" indent="-342900"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Lato"/>
                  <a:buChar char="●"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  <a:sym typeface="Lato"/>
                  </a:rPr>
                  <a:t>3 Dropout Layers</a:t>
                </a:r>
              </a:p>
              <a:p>
                <a:pPr lvl="1" indent="-342900"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Lato"/>
                  <a:buChar char="●"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  <a:sym typeface="Lato"/>
                  </a:rPr>
                  <a:t>2 Batch Normalization Layers</a:t>
                </a:r>
              </a:p>
              <a:p>
                <a:pPr lvl="1" indent="-342900"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Lato"/>
                  <a:buChar char="●"/>
                  <a:defRPr/>
                </a:pPr>
                <a:endPara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i="1" kern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Lato"/>
                      </a:rPr>
                      <m:t>激活函数</m:t>
                    </m:r>
                  </m:oMath>
                </a14:m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  <a:sym typeface="Lato"/>
                  </a:rPr>
                  <a:t>：</a:t>
                </a: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  <a:sym typeface="Lato"/>
                  </a:rPr>
                  <a:t>Elu + Tanh</a:t>
                </a:r>
              </a:p>
              <a:p>
                <a:pPr lvl="1" indent="-342900"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Lato"/>
                  <a:buChar char="●"/>
                  <a:defRPr/>
                </a:pP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  <a:sym typeface="Lato"/>
                  </a:rPr>
                  <a:t>小样本暴力遍历</a:t>
                </a:r>
                <a:endParaRPr lang="en-US" altLang="zh-CN" kern="0" dirty="0">
                  <a:solidFill>
                    <a:srgbClr val="FFFFFF"/>
                  </a:solidFill>
                  <a:latin typeface="Lato"/>
                  <a:sym typeface="Lato"/>
                </a:endParaRPr>
              </a:p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:endParaRPr kern="0" dirty="0">
                  <a:solidFill>
                    <a:srgbClr val="FFFFFF"/>
                  </a:solidFill>
                  <a:latin typeface="Lato"/>
                  <a:sym typeface="Lato"/>
                </a:endParaRPr>
              </a:p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BN + Dropout 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</a:rPr>
                  <a:t>可叠加</a:t>
                </a:r>
                <a:endParaRPr lang="en-US" altLang="zh-CN" kern="0" dirty="0">
                  <a:solidFill>
                    <a:srgbClr val="FFFFFF"/>
                  </a:solidFill>
                  <a:latin typeface="Lato"/>
                </a:endParaRPr>
              </a:p>
              <a:p>
                <a:pPr marL="457200" marR="0" lvl="0" indent="-34290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Lato"/>
                  <a:buChar char="●"/>
                  <a:tabLst/>
                  <a:defRPr/>
                </a:pPr>
                <a:endParaRPr lang="en-US" altLang="zh-CN" kern="0" dirty="0">
                  <a:solidFill>
                    <a:srgbClr val="FFFFFF"/>
                  </a:solidFill>
                  <a:latin typeface="Lato"/>
                  <a:sym typeface="Lato"/>
                </a:endParaRPr>
              </a:p>
              <a:p>
                <a:pPr>
                  <a:buClr>
                    <a:srgbClr val="FFFFFF"/>
                  </a:buClr>
                  <a:buFont typeface="Lato"/>
                  <a:buChar char="●"/>
                  <a:defRPr/>
                </a:pPr>
                <a:r>
                  <a:rPr lang="en-US" altLang="zh-CN" kern="0" dirty="0" err="1">
                    <a:solidFill>
                      <a:srgbClr val="FFFFFF"/>
                    </a:solidFill>
                    <a:latin typeface="Lato"/>
                  </a:rPr>
                  <a:t>Neuron_Layers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</a:rPr>
                  <a:t>， </a:t>
                </a: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Dropout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</a:rPr>
                  <a:t>， </a:t>
                </a: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Regularization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</a:rPr>
                  <a:t>， </a:t>
                </a: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Momentum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</a:rPr>
                  <a:t>， </a:t>
                </a:r>
                <a:r>
                  <a:rPr lang="en-US" altLang="zh-CN" kern="0" dirty="0" err="1">
                    <a:solidFill>
                      <a:srgbClr val="FFFFFF"/>
                    </a:solidFill>
                    <a:latin typeface="Lato"/>
                  </a:rPr>
                  <a:t>LearingRate</a:t>
                </a: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 </a:t>
                </a:r>
                <a:r>
                  <a:rPr lang="zh-CN" altLang="en-US" kern="0" dirty="0">
                    <a:solidFill>
                      <a:srgbClr val="FFFFFF"/>
                    </a:solidFill>
                    <a:latin typeface="Lato"/>
                  </a:rPr>
                  <a:t>随机取值试错</a:t>
                </a:r>
                <a:endParaRPr lang="en-US" altLang="zh-CN" kern="0" dirty="0">
                  <a:solidFill>
                    <a:srgbClr val="FFFFFF"/>
                  </a:solidFill>
                  <a:latin typeface="Lato"/>
                </a:endParaRPr>
              </a:p>
              <a:p>
                <a:pPr>
                  <a:buClr>
                    <a:srgbClr val="FFFFFF"/>
                  </a:buClr>
                  <a:buFont typeface="Lato"/>
                  <a:buChar char="●"/>
                  <a:defRPr/>
                </a:pPr>
                <a:endParaRPr lang="en-US" altLang="zh-CN" kern="0" dirty="0">
                  <a:solidFill>
                    <a:srgbClr val="FFFFFF"/>
                  </a:solidFill>
                  <a:latin typeface="Lato"/>
                </a:endParaRPr>
              </a:p>
              <a:p>
                <a:pPr>
                  <a:buClr>
                    <a:srgbClr val="FFFFFF"/>
                  </a:buClr>
                  <a:buFont typeface="Lato"/>
                  <a:buChar char="●"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Lato"/>
                  </a:rPr>
                  <a:t>Test Score: 0.5775</a:t>
                </a:r>
              </a:p>
              <a:p>
                <a:pPr>
                  <a:buClr>
                    <a:srgbClr val="FFFFFF"/>
                  </a:buClr>
                  <a:buFont typeface="Lato"/>
                  <a:buChar char="●"/>
                  <a:defRPr/>
                </a:pPr>
                <a:endParaRPr lang="en-US" altLang="zh-CN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>
                  <a:buClr>
                    <a:srgbClr val="FFFFFF"/>
                  </a:buClr>
                  <a:buFont typeface="Lato"/>
                  <a:buChar char="●"/>
                  <a:defRPr/>
                </a:pPr>
                <a:endParaRPr lang="en-US" altLang="zh-CN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>
                  <a:buClr>
                    <a:srgbClr val="FFFFFF"/>
                  </a:buClr>
                  <a:buFont typeface="Lato"/>
                  <a:buChar char="●"/>
                  <a:defRPr/>
                </a:pPr>
                <a:endParaRPr lang="en-US" altLang="zh-CN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114300" marR="0" lvl="0" indent="0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None/>
                  <a:tabLst/>
                  <a:defRPr/>
                </a:pPr>
                <a:endParaRPr kern="0" dirty="0">
                  <a:solidFill>
                    <a:srgbClr val="FFFFFF"/>
                  </a:solidFill>
                  <a:latin typeface="Lato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66;p14">
                <a:extLst>
                  <a:ext uri="{FF2B5EF4-FFF2-40B4-BE49-F238E27FC236}">
                    <a16:creationId xmlns:a16="http://schemas.microsoft.com/office/drawing/2014/main" id="{B891639E-2D53-47C6-AB1F-8FF9FD2A592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85741"/>
                <a:ext cx="5696932" cy="4774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13;p21">
            <a:extLst>
              <a:ext uri="{FF2B5EF4-FFF2-40B4-BE49-F238E27FC236}">
                <a16:creationId xmlns:a16="http://schemas.microsoft.com/office/drawing/2014/main" id="{83F370C6-62E6-453B-9D9A-911FF7E4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0" y="1626124"/>
            <a:ext cx="4864231" cy="45342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CB438-6EC0-45B7-8A1F-3A1BF1F727B2}"/>
              </a:ext>
            </a:extLst>
          </p:cNvPr>
          <p:cNvSpPr txBox="1"/>
          <p:nvPr/>
        </p:nvSpPr>
        <p:spPr>
          <a:xfrm>
            <a:off x="3550763" y="732745"/>
            <a:ext cx="509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FFNN</a:t>
            </a:r>
            <a:r>
              <a:rPr lang="zh-CN" altLang="en-US" sz="3600" dirty="0">
                <a:solidFill>
                  <a:schemeClr val="bg1"/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1391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79112" cy="710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EEC1E-4CA9-4E40-A5F0-F231C96A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8" y="708094"/>
            <a:ext cx="8844397" cy="26279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E67012-8230-4ED8-AAA6-052CF291B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40" y="3305419"/>
            <a:ext cx="5778699" cy="31446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994C2D-8F96-4B32-820B-E31802CF1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904" y="85998"/>
            <a:ext cx="4057903" cy="3687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0E6CB0-23C5-440F-BB20-CE9820AC1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904" y="3794658"/>
            <a:ext cx="4297587" cy="28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309</Words>
  <Application>Microsoft Office PowerPoint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Average</vt:lpstr>
      <vt:lpstr>Lato</vt:lpstr>
      <vt:lpstr>DengXian</vt:lpstr>
      <vt:lpstr>DengXian Light</vt:lpstr>
      <vt:lpstr>Arial</vt:lpstr>
      <vt:lpstr>Cambria Math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Jiang</dc:creator>
  <cp:lastModifiedBy>Wenzheng Fan</cp:lastModifiedBy>
  <cp:revision>7</cp:revision>
  <dcterms:created xsi:type="dcterms:W3CDTF">2020-03-24T09:09:16Z</dcterms:created>
  <dcterms:modified xsi:type="dcterms:W3CDTF">2020-04-02T11:28:48Z</dcterms:modified>
</cp:coreProperties>
</file>