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050B-87DA-404A-A1EB-5CF40CCE6B73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FFC7F-6551-6149-8154-032D989F4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7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3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2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42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9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1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454F-F3BC-F747-8A99-2D76A0E8986E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6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6411"/>
            <a:ext cx="9144000" cy="1506351"/>
          </a:xfrm>
        </p:spPr>
        <p:txBody>
          <a:bodyPr/>
          <a:lstStyle/>
          <a:p>
            <a:r>
              <a:rPr kumimoji="1" lang="zh-CN" altLang="en-US" b="1" dirty="0" smtClean="0"/>
              <a:t>关键短语抽取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 smtClean="0"/>
              <a:t>--</a:t>
            </a:r>
            <a:r>
              <a:rPr kumimoji="1" lang="zh-CN" altLang="en-US" sz="2800" b="1" dirty="0" smtClean="0"/>
              <a:t>从数据标签到建模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05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问题描述：什么是关键短语抽取？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k</a:t>
            </a:r>
            <a:r>
              <a:rPr kumimoji="1" lang="en-US" altLang="zh-CN" dirty="0" smtClean="0"/>
              <a:t>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phrase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extraction(</a:t>
            </a:r>
            <a:r>
              <a:rPr kumimoji="1" lang="en-US" altLang="zh-CN" dirty="0" err="1" smtClean="0"/>
              <a:t>kpe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 输入一篇文章及其标题，返回能反映文章中心思想的关键短语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数据获得：利用标注工具</a:t>
            </a:r>
            <a:r>
              <a:rPr kumimoji="1" lang="en-US" altLang="zh-CN" dirty="0" smtClean="0"/>
              <a:t>YEDDA</a:t>
            </a:r>
            <a:r>
              <a:rPr kumimoji="1" lang="zh-CN" altLang="en-US" dirty="0" smtClean="0"/>
              <a:t>，标注出给定文章的关键短语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7366" y="2407024"/>
            <a:ext cx="7490010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 smtClean="0"/>
              <a:t>数据标签融合</a:t>
            </a: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聚类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效果：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81567"/>
            <a:ext cx="10845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1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问答问题</a:t>
            </a:r>
            <a:r>
              <a:rPr kumimoji="1" lang="en-US" altLang="zh-CN" dirty="0" smtClean="0"/>
              <a:t>(QA)</a:t>
            </a:r>
            <a:r>
              <a:rPr kumimoji="1" lang="zh-CN" altLang="en-US" dirty="0" smtClean="0"/>
              <a:t>和关键短语抽取</a:t>
            </a:r>
            <a:r>
              <a:rPr kumimoji="1" lang="en-US" altLang="zh-CN" dirty="0" smtClean="0"/>
              <a:t>(KPE)</a:t>
            </a:r>
            <a:r>
              <a:rPr kumimoji="1" lang="zh-CN" altLang="en-US" dirty="0" smtClean="0"/>
              <a:t>的相似性</a:t>
            </a:r>
            <a:endParaRPr kumimoji="1" lang="en-US" altLang="zh-CN" dirty="0"/>
          </a:p>
          <a:p>
            <a:r>
              <a:rPr kumimoji="1" lang="en-US" altLang="zh-CN" b="1" dirty="0" smtClean="0"/>
              <a:t>1.</a:t>
            </a:r>
            <a:r>
              <a:rPr kumimoji="1" lang="zh-CN" altLang="en-US" b="1" dirty="0" smtClean="0"/>
              <a:t> 输入输出的相似性</a:t>
            </a:r>
            <a:endParaRPr kumimoji="1" lang="en-US" altLang="zh-CN" b="1" dirty="0" smtClean="0"/>
          </a:p>
          <a:p>
            <a:r>
              <a:rPr kumimoji="1" lang="en-US" altLang="zh-CN" sz="2400" dirty="0" smtClean="0"/>
              <a:t>QA:</a:t>
            </a:r>
            <a:r>
              <a:rPr kumimoji="1" lang="zh-CN" altLang="en-US" sz="2400" dirty="0" smtClean="0"/>
              <a:t> 给定一篇文档和一个问题，输出文档的某个文字范围</a:t>
            </a:r>
            <a:r>
              <a:rPr kumimoji="1" lang="en-US" altLang="zh-CN" sz="2400" dirty="0" smtClean="0"/>
              <a:t>(span)</a:t>
            </a:r>
            <a:r>
              <a:rPr kumimoji="1" lang="zh-CN" altLang="en-US" sz="2400" dirty="0" smtClean="0"/>
              <a:t>作为答案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KPE:</a:t>
            </a:r>
            <a:r>
              <a:rPr kumimoji="1" lang="zh-CN" altLang="en-US" sz="2400" dirty="0" smtClean="0"/>
              <a:t> 给定一篇文章和一个标题，输出文章的某个文字范围作为关键短语</a:t>
            </a:r>
            <a:endParaRPr kumimoji="1" lang="en-US" altLang="zh-CN" sz="2400" dirty="0" smtClean="0"/>
          </a:p>
          <a:p>
            <a:endParaRPr kumimoji="1" lang="en-US" altLang="zh-CN" dirty="0"/>
          </a:p>
          <a:p>
            <a:r>
              <a:rPr kumimoji="1" lang="en-US" altLang="zh-CN" b="1" dirty="0" smtClean="0"/>
              <a:t>2.</a:t>
            </a:r>
            <a:r>
              <a:rPr kumimoji="1" lang="zh-CN" altLang="en-US" b="1" dirty="0" smtClean="0"/>
              <a:t> 逻辑上的相似性</a:t>
            </a:r>
            <a:endParaRPr kumimoji="1" lang="en-US" altLang="zh-CN" b="1" dirty="0" smtClean="0"/>
          </a:p>
          <a:p>
            <a:r>
              <a:rPr kumimoji="1" lang="en-US" altLang="zh-CN" sz="2600" dirty="0" smtClean="0"/>
              <a:t>QA:</a:t>
            </a:r>
            <a:r>
              <a:rPr kumimoji="1" lang="zh-CN" altLang="en-US" sz="2600" dirty="0" smtClean="0"/>
              <a:t> 根据问题与文档中的</a:t>
            </a:r>
            <a:r>
              <a:rPr kumimoji="1" lang="en-US" altLang="zh-CN" sz="2600" dirty="0" smtClean="0"/>
              <a:t>tokens</a:t>
            </a:r>
            <a:r>
              <a:rPr kumimoji="1" lang="zh-CN" altLang="en-US" sz="2600" dirty="0" smtClean="0"/>
              <a:t>的联系的紧密程度确定答案的</a:t>
            </a:r>
            <a:r>
              <a:rPr kumimoji="1" lang="en-US" altLang="zh-CN" sz="2600" dirty="0" smtClean="0"/>
              <a:t>span</a:t>
            </a:r>
          </a:p>
          <a:p>
            <a:r>
              <a:rPr kumimoji="1" lang="en-US" altLang="zh-CN" sz="2600" dirty="0" smtClean="0"/>
              <a:t>KPE:</a:t>
            </a:r>
            <a:r>
              <a:rPr kumimoji="1" lang="zh-CN" altLang="en-US" sz="2600" dirty="0" smtClean="0"/>
              <a:t> 关键短语的确定标准是看其与中心思想的联系是否紧密，而中心思想一般由标题体现，因此关键短语的确定标准是看其与标题联系的紧密程度</a:t>
            </a:r>
            <a:endParaRPr kumimoji="1" lang="en-US" altLang="zh-CN" sz="2600" dirty="0" smtClean="0"/>
          </a:p>
          <a:p>
            <a:endParaRPr kumimoji="1" lang="en-US" altLang="zh-CN" sz="2600" dirty="0"/>
          </a:p>
          <a:p>
            <a:r>
              <a:rPr kumimoji="1" lang="zh-CN" altLang="en-US" sz="2600" b="1" dirty="0" smtClean="0"/>
              <a:t>综上，可以考虑利用</a:t>
            </a:r>
            <a:r>
              <a:rPr kumimoji="1" lang="en-US" altLang="zh-CN" sz="2600" b="1" dirty="0" smtClean="0"/>
              <a:t>QA</a:t>
            </a:r>
            <a:r>
              <a:rPr kumimoji="1" lang="zh-CN" altLang="en-US" sz="2600" b="1" dirty="0" smtClean="0"/>
              <a:t>的模型进行</a:t>
            </a:r>
            <a:r>
              <a:rPr kumimoji="1" lang="en-US" altLang="zh-CN" sz="2600" b="1" dirty="0" smtClean="0"/>
              <a:t>KPE</a:t>
            </a:r>
            <a:r>
              <a:rPr kumimoji="1" lang="zh-CN" altLang="en-US" sz="2600" b="1" dirty="0" smtClean="0"/>
              <a:t>任务</a:t>
            </a:r>
            <a:endParaRPr kumimoji="1" lang="en-US" altLang="zh-CN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6037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模型改造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facebook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DrQA</a:t>
            </a:r>
            <a:r>
              <a:rPr kumimoji="1" lang="zh-CN" altLang="en-US" dirty="0" smtClean="0"/>
              <a:t> 模型为基模型，将其改造为适用于</a:t>
            </a:r>
            <a:r>
              <a:rPr kumimoji="1" lang="en-US" altLang="zh-CN" dirty="0" smtClean="0"/>
              <a:t>KPE</a:t>
            </a:r>
            <a:r>
              <a:rPr kumimoji="1" lang="zh-CN" altLang="en-US" dirty="0" smtClean="0"/>
              <a:t>任务的模型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输入层改造：从英文到中文，包括重写中文分词器及替换中文词向量两部分</a:t>
            </a:r>
            <a:endParaRPr kumimoji="1" lang="en-US" altLang="zh-CN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损失函数改造：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94" y="4366184"/>
            <a:ext cx="5540187" cy="14967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6447" y="5728447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目标是最大化短语</a:t>
            </a:r>
            <a:r>
              <a:rPr kumimoji="1" lang="en-US" altLang="zh-CN" b="1" dirty="0" smtClean="0"/>
              <a:t>span</a:t>
            </a:r>
            <a:r>
              <a:rPr kumimoji="1" lang="zh-CN" altLang="en-US" b="1" dirty="0" smtClean="0"/>
              <a:t>的</a:t>
            </a:r>
            <a:r>
              <a:rPr kumimoji="1" lang="en-US" altLang="zh-CN" b="1" dirty="0" smtClean="0"/>
              <a:t>log</a:t>
            </a:r>
            <a:r>
              <a:rPr kumimoji="1" lang="zh-CN" altLang="en-US" b="1" dirty="0" smtClean="0"/>
              <a:t>概率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0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zh-CN" sz="2600" dirty="0"/>
              <a:t>训练集与测试集比例：</a:t>
            </a:r>
            <a:r>
              <a:rPr lang="en-US" altLang="zh-CN" sz="2600" dirty="0"/>
              <a:t>80</a:t>
            </a:r>
            <a:r>
              <a:rPr lang="zh-CN" altLang="zh-CN" sz="2600" dirty="0"/>
              <a:t>比</a:t>
            </a:r>
            <a:r>
              <a:rPr lang="en-US" altLang="zh-CN" sz="2600" dirty="0"/>
              <a:t>10</a:t>
            </a:r>
            <a:r>
              <a:rPr lang="zh-CN" altLang="zh-CN" sz="2600" dirty="0"/>
              <a:t>，在训练集上的表现为</a:t>
            </a:r>
            <a:r>
              <a:rPr lang="en-US" altLang="zh-CN" sz="2600" dirty="0"/>
              <a:t>:84.65; </a:t>
            </a:r>
            <a:r>
              <a:rPr lang="zh-CN" altLang="zh-CN" sz="2600" dirty="0"/>
              <a:t>在测试集的最优表现为</a:t>
            </a:r>
            <a:r>
              <a:rPr lang="en-US" altLang="zh-CN" sz="2600" dirty="0"/>
              <a:t>36.56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lvl="0"/>
            <a:endParaRPr lang="zh-CN" altLang="zh-CN" sz="2600" dirty="0"/>
          </a:p>
          <a:p>
            <a:pPr lvl="0"/>
            <a:r>
              <a:rPr lang="zh-CN" altLang="zh-CN" sz="2600" dirty="0"/>
              <a:t>训练集与测试集的比例：</a:t>
            </a:r>
            <a:r>
              <a:rPr lang="en-US" altLang="zh-CN" sz="2600" dirty="0"/>
              <a:t>90</a:t>
            </a:r>
            <a:r>
              <a:rPr lang="zh-CN" altLang="zh-CN" sz="2600" dirty="0"/>
              <a:t>比</a:t>
            </a:r>
            <a:r>
              <a:rPr lang="en-US" altLang="zh-CN" sz="2600" dirty="0"/>
              <a:t>10</a:t>
            </a:r>
            <a:r>
              <a:rPr lang="zh-CN" altLang="zh-CN" sz="2600" dirty="0"/>
              <a:t>，在训练集上的表现为</a:t>
            </a:r>
            <a:r>
              <a:rPr lang="en-US" altLang="zh-CN" sz="2600" dirty="0"/>
              <a:t>85</a:t>
            </a:r>
            <a:r>
              <a:rPr lang="zh-CN" altLang="zh-CN" sz="2600" dirty="0"/>
              <a:t>左右；在测试集上的最优表现</a:t>
            </a:r>
            <a:r>
              <a:rPr lang="en-US" altLang="zh-CN" sz="2600" dirty="0"/>
              <a:t>42.87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lvl="0"/>
            <a:endParaRPr lang="en-US" altLang="zh-CN" sz="2600" dirty="0"/>
          </a:p>
          <a:p>
            <a:pPr lvl="0"/>
            <a:endParaRPr lang="zh-CN" altLang="zh-CN" dirty="0"/>
          </a:p>
          <a:p>
            <a:r>
              <a:rPr lang="zh-CN" altLang="zh-CN" dirty="0"/>
              <a:t>结论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出现了过拟合现象</a:t>
            </a:r>
            <a:r>
              <a:rPr lang="zh-CN" altLang="en-US" dirty="0"/>
              <a:t>。</a:t>
            </a:r>
            <a:r>
              <a:rPr lang="zh-CN" altLang="zh-CN" dirty="0" smtClean="0"/>
              <a:t>增加</a:t>
            </a:r>
            <a:r>
              <a:rPr lang="en-US" altLang="zh-CN" dirty="0"/>
              <a:t>10%</a:t>
            </a:r>
            <a:r>
              <a:rPr lang="zh-CN" altLang="zh-CN" dirty="0"/>
              <a:t>的数据的训练集上训练出来的模型泛化能力更好，可以有</a:t>
            </a:r>
            <a:r>
              <a:rPr lang="en-US" altLang="zh-CN" dirty="0"/>
              <a:t>6</a:t>
            </a:r>
            <a:r>
              <a:rPr lang="zh-CN" altLang="zh-CN" dirty="0"/>
              <a:t>个点左右的提升。建议加大数据量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模型在目前的数据集上，无论是使用</a:t>
            </a:r>
            <a:r>
              <a:rPr lang="en-US" altLang="zh-CN" dirty="0"/>
              <a:t>90%</a:t>
            </a:r>
            <a:r>
              <a:rPr lang="zh-CN" altLang="zh-CN" dirty="0"/>
              <a:t>还是</a:t>
            </a:r>
            <a:r>
              <a:rPr lang="en-US" altLang="zh-CN" dirty="0"/>
              <a:t>80%</a:t>
            </a:r>
            <a:r>
              <a:rPr lang="zh-CN" altLang="zh-CN" dirty="0"/>
              <a:t>的数据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模型</a:t>
            </a:r>
            <a:r>
              <a:rPr lang="zh-CN" altLang="zh-CN" dirty="0" smtClean="0"/>
              <a:t>拟合</a:t>
            </a:r>
            <a:r>
              <a:rPr lang="zh-CN" altLang="zh-CN" dirty="0"/>
              <a:t>能力都</a:t>
            </a:r>
            <a:r>
              <a:rPr lang="zh-CN" altLang="zh-CN" dirty="0" smtClean="0"/>
              <a:t>比较好，</a:t>
            </a:r>
            <a:r>
              <a:rPr lang="zh-CN" altLang="en-US" dirty="0" smtClean="0"/>
              <a:t>平均每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个短语能召回</a:t>
            </a:r>
            <a:r>
              <a:rPr lang="en-US" altLang="zh-CN" dirty="0" smtClean="0"/>
              <a:t>8.5</a:t>
            </a:r>
            <a:r>
              <a:rPr lang="zh-CN" altLang="en-US" dirty="0" smtClean="0"/>
              <a:t>个</a:t>
            </a: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11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 X , Yin F , Sun Z , et al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2019. </a:t>
            </a:r>
            <a:r>
              <a:rPr lang="en-US" altLang="zh-CN" dirty="0"/>
              <a:t>Entity-Relation Extraction as Multi-Turn Question Answering[J]. </a:t>
            </a:r>
            <a:endParaRPr lang="en-US" altLang="zh-CN" dirty="0" smtClean="0"/>
          </a:p>
          <a:p>
            <a:r>
              <a:rPr lang="en-US" altLang="zh-CN" dirty="0" smtClean="0"/>
              <a:t>Sandeep Subramanian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Tong </a:t>
            </a:r>
            <a:r>
              <a:rPr lang="en-US" altLang="zh-CN" dirty="0" smtClean="0"/>
              <a:t>Wang, </a:t>
            </a:r>
            <a:r>
              <a:rPr lang="en-US" altLang="zh-CN" dirty="0" err="1"/>
              <a:t>Xingdi</a:t>
            </a:r>
            <a:r>
              <a:rPr lang="en-US" altLang="zh-CN" dirty="0"/>
              <a:t> </a:t>
            </a:r>
            <a:r>
              <a:rPr lang="en-US" altLang="zh-CN" dirty="0" smtClean="0"/>
              <a:t>Yuan, </a:t>
            </a:r>
            <a:r>
              <a:rPr lang="en-US" altLang="zh-CN" dirty="0" err="1"/>
              <a:t>Saizheng</a:t>
            </a:r>
            <a:r>
              <a:rPr lang="en-US" altLang="zh-CN" dirty="0"/>
              <a:t> </a:t>
            </a:r>
            <a:r>
              <a:rPr lang="en-US" altLang="zh-CN" dirty="0" smtClean="0"/>
              <a:t>Zhang,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, </a:t>
            </a:r>
            <a:r>
              <a:rPr lang="en-US" altLang="zh-CN" dirty="0"/>
              <a:t>Adam </a:t>
            </a:r>
            <a:r>
              <a:rPr lang="en-US" altLang="zh-CN" dirty="0" err="1" smtClean="0"/>
              <a:t>Trischler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2017.</a:t>
            </a:r>
            <a:r>
              <a:rPr lang="zh-CN" altLang="en-US" dirty="0" smtClean="0"/>
              <a:t> </a:t>
            </a:r>
            <a:r>
              <a:rPr lang="en-US" altLang="zh-CN" dirty="0"/>
              <a:t>Neural Models for Key Phrase Detection and Question </a:t>
            </a:r>
            <a:r>
              <a:rPr lang="en-US" altLang="zh-CN" dirty="0" smtClean="0"/>
              <a:t>Generation.</a:t>
            </a:r>
          </a:p>
          <a:p>
            <a:r>
              <a:rPr lang="en-US" altLang="zh-CN" dirty="0" err="1"/>
              <a:t>Jiahua</a:t>
            </a:r>
            <a:r>
              <a:rPr lang="en-US" altLang="zh-CN" dirty="0"/>
              <a:t> Liu, Wan Wei, </a:t>
            </a:r>
            <a:r>
              <a:rPr lang="en-US" altLang="zh-CN" dirty="0" err="1"/>
              <a:t>Maosong</a:t>
            </a:r>
            <a:r>
              <a:rPr lang="en-US" altLang="zh-CN" dirty="0"/>
              <a:t> Sun, </a:t>
            </a:r>
            <a:r>
              <a:rPr lang="en-US" altLang="zh-CN" dirty="0" err="1"/>
              <a:t>Hao</a:t>
            </a:r>
            <a:r>
              <a:rPr lang="en-US" altLang="zh-CN" dirty="0"/>
              <a:t> Chen, </a:t>
            </a:r>
            <a:r>
              <a:rPr lang="en-US" altLang="zh-CN" dirty="0" err="1"/>
              <a:t>Yantao</a:t>
            </a:r>
            <a:r>
              <a:rPr lang="en-US" altLang="zh-CN" dirty="0"/>
              <a:t> Du, </a:t>
            </a:r>
            <a:r>
              <a:rPr lang="en-US" altLang="zh-CN" dirty="0" err="1"/>
              <a:t>Dekang</a:t>
            </a:r>
            <a:r>
              <a:rPr lang="en-US" altLang="zh-CN" dirty="0"/>
              <a:t> </a:t>
            </a:r>
            <a:r>
              <a:rPr lang="en-US" altLang="zh-CN" dirty="0" smtClean="0"/>
              <a:t>Lin,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2018.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Multi-answer Multi-task Framework for Real-world Machine Reading </a:t>
            </a:r>
            <a:r>
              <a:rPr lang="en-US" altLang="zh-CN" dirty="0" smtClean="0"/>
              <a:t>Comprehension. </a:t>
            </a:r>
            <a:endParaRPr lang="en-US" altLang="zh-CN" dirty="0"/>
          </a:p>
          <a:p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7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484</Words>
  <Application>Microsoft Macintosh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主题</vt:lpstr>
      <vt:lpstr>关键短语抽取</vt:lpstr>
      <vt:lpstr>问题描述：什么是关键短语抽取？</vt:lpstr>
      <vt:lpstr>数据</vt:lpstr>
      <vt:lpstr>数据标签融合</vt:lpstr>
      <vt:lpstr>建模</vt:lpstr>
      <vt:lpstr>模型改造</vt:lpstr>
      <vt:lpstr>实验结果</vt:lpstr>
      <vt:lpstr>参考文献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Jiang</dc:creator>
  <cp:lastModifiedBy>Microsoft Office 用户</cp:lastModifiedBy>
  <cp:revision>12</cp:revision>
  <dcterms:created xsi:type="dcterms:W3CDTF">2020-03-24T09:09:16Z</dcterms:created>
  <dcterms:modified xsi:type="dcterms:W3CDTF">2020-03-26T03:09:07Z</dcterms:modified>
</cp:coreProperties>
</file>