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1"/>
  </p:normalViewPr>
  <p:slideViewPr>
    <p:cSldViewPr snapToGrid="0" snapToObjects="1">
      <p:cViewPr varScale="1">
        <p:scale>
          <a:sx n="51" d="100"/>
          <a:sy n="51" d="100"/>
        </p:scale>
        <p:origin x="39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A050B-87DA-404A-A1EB-5CF40CCE6B73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FFC7F-6551-6149-8154-032D989F48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74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残差网络结构：</a:t>
            </a:r>
            <a:r>
              <a:rPr lang="en-US" altLang="zh-CN" dirty="0" err="1" smtClean="0"/>
              <a:t>AlexNet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VGGNet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InceptionNet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FFC7F-6551-6149-8154-032D989F48D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142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14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291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76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731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25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42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32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286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99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26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81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8454F-F3BC-F747-8A99-2D76A0E8986E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A1EA0-A0C6-A643-B5FA-1D1859F9B9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62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0735"/>
            <a:ext cx="12192000" cy="445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490133" y="2162702"/>
            <a:ext cx="9144000" cy="2256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4000" b="1" dirty="0" smtClean="0">
                <a:solidFill>
                  <a:schemeClr val="bg1"/>
                </a:solidFill>
              </a:rPr>
              <a:t>分享题目</a:t>
            </a:r>
            <a:r>
              <a:rPr kumimoji="1" lang="zh-CN" altLang="en-US" sz="4000" b="1" dirty="0">
                <a:solidFill>
                  <a:schemeClr val="bg1"/>
                </a:solidFill>
              </a:rPr>
              <a:t>：基于深度时空残差</a:t>
            </a:r>
            <a:r>
              <a:rPr kumimoji="1" lang="zh-CN" altLang="en-US" sz="4000" b="1" dirty="0" smtClean="0">
                <a:solidFill>
                  <a:schemeClr val="bg1"/>
                </a:solidFill>
              </a:rPr>
              <a:t>网络</a:t>
            </a:r>
            <a:endParaRPr kumimoji="1" lang="en-US" altLang="zh-CN" sz="4000" b="1" dirty="0" smtClean="0">
              <a:solidFill>
                <a:schemeClr val="bg1"/>
              </a:solidFill>
            </a:endParaRPr>
          </a:p>
          <a:p>
            <a:r>
              <a:rPr kumimoji="1" lang="zh-CN" altLang="en-US" sz="4000" b="1" dirty="0" smtClean="0">
                <a:solidFill>
                  <a:schemeClr val="bg1"/>
                </a:solidFill>
              </a:rPr>
              <a:t>的区域</a:t>
            </a:r>
            <a:r>
              <a:rPr kumimoji="1" lang="zh-CN" altLang="en-US" sz="4000" b="1" dirty="0">
                <a:solidFill>
                  <a:schemeClr val="bg1"/>
                </a:solidFill>
              </a:rPr>
              <a:t>人流密度</a:t>
            </a:r>
            <a:r>
              <a:rPr kumimoji="1" lang="zh-CN" altLang="en-US" sz="4000" b="1" dirty="0" smtClean="0">
                <a:solidFill>
                  <a:schemeClr val="bg1"/>
                </a:solidFill>
              </a:rPr>
              <a:t>预测</a:t>
            </a:r>
            <a:endParaRPr kumimoji="1" lang="en-US" altLang="zh-CN" sz="4000" b="1" dirty="0" smtClean="0">
              <a:solidFill>
                <a:schemeClr val="bg1"/>
              </a:solidFill>
            </a:endParaRPr>
          </a:p>
          <a:p>
            <a:r>
              <a:rPr kumimoji="1" lang="zh-CN" altLang="en-US" sz="4000" b="1" dirty="0" smtClean="0">
                <a:solidFill>
                  <a:schemeClr val="bg1"/>
                </a:solidFill>
              </a:rPr>
              <a:t>分享者：陈卓</a:t>
            </a:r>
            <a:endParaRPr kumimoji="1" lang="en-US" altLang="zh-CN" sz="4000" b="1" dirty="0" smtClean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33" y="5478151"/>
            <a:ext cx="3843867" cy="137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3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33" y="5478151"/>
            <a:ext cx="3843867" cy="1379849"/>
          </a:xfrm>
          <a:prstGeom prst="rect">
            <a:avLst/>
          </a:prstGeom>
        </p:spPr>
      </p:pic>
      <p:pic>
        <p:nvPicPr>
          <p:cNvPr id="766" name="图片 765"/>
          <p:cNvPicPr/>
          <p:nvPr/>
        </p:nvPicPr>
        <p:blipFill>
          <a:blip r:embed="rId4"/>
          <a:stretch>
            <a:fillRect/>
          </a:stretch>
        </p:blipFill>
        <p:spPr>
          <a:xfrm>
            <a:off x="2280776" y="1627504"/>
            <a:ext cx="6637082" cy="1951438"/>
          </a:xfrm>
          <a:prstGeom prst="rect">
            <a:avLst/>
          </a:prstGeom>
        </p:spPr>
      </p:pic>
      <p:sp>
        <p:nvSpPr>
          <p:cNvPr id="767" name="文本框 766"/>
          <p:cNvSpPr txBox="1"/>
          <p:nvPr/>
        </p:nvSpPr>
        <p:spPr>
          <a:xfrm>
            <a:off x="4356483" y="45616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残差网络结构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68" name="文本框 767"/>
          <p:cNvSpPr txBox="1"/>
          <p:nvPr/>
        </p:nvSpPr>
        <p:spPr>
          <a:xfrm>
            <a:off x="1887795" y="4154409"/>
            <a:ext cx="7601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</a:rPr>
              <a:t>残差单元解决了网络退化</a:t>
            </a:r>
            <a:r>
              <a:rPr lang="zh-CN" altLang="en-US" sz="2400" dirty="0">
                <a:solidFill>
                  <a:schemeClr val="bg1"/>
                </a:solidFill>
              </a:rPr>
              <a:t>问题，随着网络深度增加，网络的</a:t>
            </a:r>
            <a:r>
              <a:rPr lang="zh-CN" altLang="en-US" sz="2400" dirty="0" smtClean="0">
                <a:solidFill>
                  <a:schemeClr val="bg1"/>
                </a:solidFill>
              </a:rPr>
              <a:t>表现先是</a:t>
            </a:r>
            <a:r>
              <a:rPr lang="zh-CN" altLang="en-US" sz="2400" dirty="0">
                <a:solidFill>
                  <a:schemeClr val="bg1"/>
                </a:solidFill>
              </a:rPr>
              <a:t>逐渐增加至饱和，然后迅速</a:t>
            </a:r>
            <a:r>
              <a:rPr lang="zh-CN" altLang="en-US" sz="2400" dirty="0" smtClean="0">
                <a:solidFill>
                  <a:schemeClr val="bg1"/>
                </a:solidFill>
              </a:rPr>
              <a:t>下降。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4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客流预测</a:t>
            </a:r>
            <a:r>
              <a:rPr lang="en-US" altLang="zh-CN" dirty="0" smtClean="0"/>
              <a:t>AI</a:t>
            </a:r>
            <a:r>
              <a:rPr lang="zh-CN" altLang="en-US" dirty="0" smtClean="0"/>
              <a:t>方案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9283" y="1596535"/>
            <a:ext cx="1799783" cy="4823420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46057" y="1596535"/>
            <a:ext cx="1944232" cy="4823420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81136" y="1596535"/>
            <a:ext cx="2838689" cy="4823420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26209" y="1596535"/>
            <a:ext cx="1652575" cy="4823420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9283" y="1135741"/>
            <a:ext cx="1799783" cy="388803"/>
          </a:xfrm>
          <a:prstGeom prst="rect">
            <a:avLst/>
          </a:prstGeom>
          <a:solidFill>
            <a:srgbClr val="0070C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</a:p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流程图: 合并 12"/>
          <p:cNvSpPr/>
          <p:nvPr/>
        </p:nvSpPr>
        <p:spPr>
          <a:xfrm>
            <a:off x="1217229" y="1495674"/>
            <a:ext cx="158368" cy="129733"/>
          </a:xfrm>
          <a:prstGeom prst="flowChartMerg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6209" y="1135741"/>
            <a:ext cx="1664591" cy="388803"/>
          </a:xfrm>
          <a:prstGeom prst="rect">
            <a:avLst/>
          </a:prstGeom>
          <a:solidFill>
            <a:srgbClr val="0070C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数据输入</a:t>
            </a:r>
          </a:p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合并 14"/>
          <p:cNvSpPr/>
          <p:nvPr/>
        </p:nvSpPr>
        <p:spPr>
          <a:xfrm>
            <a:off x="5178071" y="1495674"/>
            <a:ext cx="158368" cy="129733"/>
          </a:xfrm>
          <a:prstGeom prst="flowChartMerg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76054" y="1135741"/>
            <a:ext cx="2843769" cy="388803"/>
          </a:xfrm>
          <a:prstGeom prst="rect">
            <a:avLst/>
          </a:prstGeom>
          <a:solidFill>
            <a:srgbClr val="0070C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深度神经网络模型</a:t>
            </a:r>
          </a:p>
        </p:txBody>
      </p:sp>
      <p:sp>
        <p:nvSpPr>
          <p:cNvPr id="17" name="流程图: 合并 16"/>
          <p:cNvSpPr/>
          <p:nvPr/>
        </p:nvSpPr>
        <p:spPr>
          <a:xfrm>
            <a:off x="7915333" y="1495674"/>
            <a:ext cx="158368" cy="129733"/>
          </a:xfrm>
          <a:prstGeom prst="flowChartMerg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38429" y="1135741"/>
            <a:ext cx="1951860" cy="388803"/>
          </a:xfrm>
          <a:prstGeom prst="rect">
            <a:avLst/>
          </a:prstGeom>
          <a:solidFill>
            <a:srgbClr val="0070C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输出预测</a:t>
            </a:r>
          </a:p>
        </p:txBody>
      </p:sp>
      <p:sp>
        <p:nvSpPr>
          <p:cNvPr id="19" name="流程图: 合并 18"/>
          <p:cNvSpPr/>
          <p:nvPr/>
        </p:nvSpPr>
        <p:spPr>
          <a:xfrm>
            <a:off x="10726353" y="1495674"/>
            <a:ext cx="158368" cy="129733"/>
          </a:xfrm>
          <a:prstGeom prst="flowChartMerg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6108760" y="1164611"/>
            <a:ext cx="476115" cy="35993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9437785" y="1165998"/>
            <a:ext cx="408273" cy="35993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91121"/>
              </p:ext>
            </p:extLst>
          </p:nvPr>
        </p:nvGraphicFramePr>
        <p:xfrm>
          <a:off x="448875" y="1662461"/>
          <a:ext cx="1720448" cy="9346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659"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时序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小区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流入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流出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19" marR="91419" marT="45709" marB="457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659"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T1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C01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120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880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19" marR="91419" marT="45709" marB="457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659"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T2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C01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180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990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19" marR="91419" marT="45709" marB="457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659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19" marR="91419" marT="45709" marB="457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75" y="5606268"/>
            <a:ext cx="1720445" cy="773845"/>
          </a:xfrm>
          <a:prstGeom prst="rect">
            <a:avLst/>
          </a:prstGeom>
        </p:spPr>
      </p:pic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367890"/>
              </p:ext>
            </p:extLst>
          </p:nvPr>
        </p:nvGraphicFramePr>
        <p:xfrm>
          <a:off x="448875" y="3081020"/>
          <a:ext cx="1720448" cy="10689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7245"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时序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网格</a:t>
                      </a:r>
                      <a:endParaRPr lang="zh-CN" altLang="en-US" sz="9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流入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流出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19" marR="91419" marT="45709" marB="457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45"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T1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G1</a:t>
                      </a:r>
                      <a:endParaRPr lang="zh-CN" altLang="en-US" sz="9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400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220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19" marR="91419" marT="45709" marB="457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45"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T2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G1</a:t>
                      </a:r>
                      <a:endParaRPr lang="zh-CN" altLang="en-US" sz="9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440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660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19" marR="91419" marT="45709" marB="457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245"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······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······</a:t>
                      </a:r>
                      <a:endParaRPr lang="zh-CN" altLang="en-US" sz="9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······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······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19" marR="91419" marT="45709" marB="457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右箭头 24"/>
          <p:cNvSpPr/>
          <p:nvPr/>
        </p:nvSpPr>
        <p:spPr>
          <a:xfrm rot="16200000">
            <a:off x="1759461" y="5232272"/>
            <a:ext cx="326771" cy="359933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0727" y="5252154"/>
            <a:ext cx="123590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地图网格化</a:t>
            </a:r>
          </a:p>
        </p:txBody>
      </p:sp>
      <p:sp>
        <p:nvSpPr>
          <p:cNvPr id="27" name="右箭头 26"/>
          <p:cNvSpPr/>
          <p:nvPr/>
        </p:nvSpPr>
        <p:spPr>
          <a:xfrm rot="16200000">
            <a:off x="1768380" y="4146711"/>
            <a:ext cx="326771" cy="359933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6128" y="4140384"/>
            <a:ext cx="1480317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网格流入流出人数</a:t>
            </a:r>
          </a:p>
        </p:txBody>
      </p:sp>
      <p:sp>
        <p:nvSpPr>
          <p:cNvPr id="29" name="右箭头 28"/>
          <p:cNvSpPr/>
          <p:nvPr/>
        </p:nvSpPr>
        <p:spPr>
          <a:xfrm rot="5400000" flipV="1">
            <a:off x="1768380" y="2683643"/>
            <a:ext cx="326771" cy="359933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8421" y="2625080"/>
            <a:ext cx="1584035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网格流入流出人数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787885" y="1658355"/>
            <a:ext cx="893992" cy="1221427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793982" y="4054513"/>
            <a:ext cx="933233" cy="1150796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4520349" y="5262195"/>
            <a:ext cx="1449559" cy="1096320"/>
          </a:xfrm>
          <a:prstGeom prst="rect">
            <a:avLst/>
          </a:prstGeom>
          <a:noFill/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4602" y="5491422"/>
            <a:ext cx="474380" cy="39198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6579" y="5491164"/>
            <a:ext cx="431227" cy="388573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1913" y="5498825"/>
            <a:ext cx="404719" cy="380912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6978" y="5944479"/>
            <a:ext cx="422004" cy="322188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3123" y="5957553"/>
            <a:ext cx="364683" cy="309116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71947" y="5957553"/>
            <a:ext cx="364684" cy="309116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4830109" y="5201008"/>
            <a:ext cx="99340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气象因素</a:t>
            </a: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6137443" y="1701019"/>
            <a:ext cx="0" cy="32950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031323" y="1475272"/>
            <a:ext cx="686459" cy="312393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时间轴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6648395" y="1662460"/>
            <a:ext cx="2688124" cy="1172381"/>
          </a:xfrm>
          <a:prstGeom prst="roundRect">
            <a:avLst>
              <a:gd name="adj" fmla="val 1016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6656418" y="2900767"/>
            <a:ext cx="2688124" cy="1172381"/>
          </a:xfrm>
          <a:prstGeom prst="roundRect">
            <a:avLst>
              <a:gd name="adj" fmla="val 10161"/>
            </a:avLst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56547" y="4133055"/>
            <a:ext cx="2688124" cy="1172381"/>
          </a:xfrm>
          <a:prstGeom prst="roundRect">
            <a:avLst>
              <a:gd name="adj" fmla="val 10161"/>
            </a:avLst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64570" y="5371360"/>
            <a:ext cx="2688124" cy="987155"/>
          </a:xfrm>
          <a:prstGeom prst="roundRect">
            <a:avLst>
              <a:gd name="adj" fmla="val 1016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774833" y="1763743"/>
            <a:ext cx="215951" cy="2159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74833" y="2016991"/>
            <a:ext cx="215951" cy="2159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774833" y="2270443"/>
            <a:ext cx="215951" cy="2159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780415" y="2525929"/>
            <a:ext cx="215951" cy="2159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163090" y="1763744"/>
            <a:ext cx="228005" cy="967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卷积层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587327" y="1761794"/>
            <a:ext cx="228005" cy="967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残差单元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511194" y="1760818"/>
            <a:ext cx="228005" cy="967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卷积层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935432" y="1758869"/>
            <a:ext cx="228005" cy="967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残差单元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35718" y="1758867"/>
            <a:ext cx="370135" cy="3503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135717" y="1999384"/>
            <a:ext cx="368504" cy="80427"/>
          </a:xfrm>
          <a:prstGeom prst="rect">
            <a:avLst/>
          </a:prstGeom>
          <a:solidFill>
            <a:srgbClr val="FA2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134341" y="2122763"/>
            <a:ext cx="377020" cy="68455"/>
          </a:xfrm>
          <a:prstGeom prst="rect">
            <a:avLst/>
          </a:prstGeom>
          <a:solidFill>
            <a:srgbClr val="FA2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50661" y="2359740"/>
            <a:ext cx="356568" cy="51737"/>
          </a:xfrm>
          <a:prstGeom prst="rect">
            <a:avLst/>
          </a:prstGeom>
          <a:solidFill>
            <a:srgbClr val="FA2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143028" y="2252627"/>
            <a:ext cx="364203" cy="64160"/>
          </a:xfrm>
          <a:prstGeom prst="rect">
            <a:avLst/>
          </a:prstGeom>
          <a:solidFill>
            <a:srgbClr val="FA2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135718" y="2459827"/>
            <a:ext cx="375957" cy="65568"/>
          </a:xfrm>
          <a:prstGeom prst="rect">
            <a:avLst/>
          </a:prstGeom>
          <a:solidFill>
            <a:srgbClr val="FA2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143028" y="2555222"/>
            <a:ext cx="361192" cy="111807"/>
          </a:xfrm>
          <a:prstGeom prst="rect">
            <a:avLst/>
          </a:prstGeom>
          <a:solidFill>
            <a:srgbClr val="FA2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135717" y="2971313"/>
            <a:ext cx="378160" cy="999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143028" y="3201367"/>
            <a:ext cx="366049" cy="9018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143027" y="3435295"/>
            <a:ext cx="378244" cy="10260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43027" y="3668494"/>
            <a:ext cx="378000" cy="918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143029" y="3877956"/>
            <a:ext cx="377185" cy="824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137443" y="4253959"/>
            <a:ext cx="371812" cy="810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150662" y="4631206"/>
            <a:ext cx="370365" cy="1010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138392" y="4984353"/>
            <a:ext cx="382635" cy="1220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837132" y="1884636"/>
            <a:ext cx="686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最近</a:t>
            </a:r>
            <a:endParaRPr lang="en-US" altLang="zh-CN" sz="10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时间段</a:t>
            </a:r>
            <a:endParaRPr lang="en-US" altLang="zh-CN" sz="10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箭头连接符 70"/>
          <p:cNvCxnSpPr>
            <a:endCxn id="51" idx="1"/>
          </p:cNvCxnSpPr>
          <p:nvPr/>
        </p:nvCxnSpPr>
        <p:spPr>
          <a:xfrm>
            <a:off x="6990783" y="1871720"/>
            <a:ext cx="172307" cy="375873"/>
          </a:xfrm>
          <a:prstGeom prst="straightConnector1">
            <a:avLst/>
          </a:prstGeom>
          <a:ln>
            <a:solidFill>
              <a:srgbClr val="2257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8" idx="3"/>
            <a:endCxn id="51" idx="1"/>
          </p:cNvCxnSpPr>
          <p:nvPr/>
        </p:nvCxnSpPr>
        <p:spPr>
          <a:xfrm>
            <a:off x="6990783" y="2124968"/>
            <a:ext cx="172307" cy="122625"/>
          </a:xfrm>
          <a:prstGeom prst="straightConnector1">
            <a:avLst/>
          </a:prstGeom>
          <a:ln>
            <a:solidFill>
              <a:srgbClr val="2257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9" idx="3"/>
            <a:endCxn id="51" idx="1"/>
          </p:cNvCxnSpPr>
          <p:nvPr/>
        </p:nvCxnSpPr>
        <p:spPr>
          <a:xfrm flipV="1">
            <a:off x="6990783" y="2247592"/>
            <a:ext cx="172307" cy="130827"/>
          </a:xfrm>
          <a:prstGeom prst="straightConnector1">
            <a:avLst/>
          </a:prstGeom>
          <a:ln>
            <a:solidFill>
              <a:srgbClr val="2257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0" idx="3"/>
            <a:endCxn id="51" idx="1"/>
          </p:cNvCxnSpPr>
          <p:nvPr/>
        </p:nvCxnSpPr>
        <p:spPr>
          <a:xfrm flipV="1">
            <a:off x="6996366" y="2247592"/>
            <a:ext cx="166724" cy="386312"/>
          </a:xfrm>
          <a:prstGeom prst="straightConnector1">
            <a:avLst/>
          </a:prstGeom>
          <a:ln>
            <a:solidFill>
              <a:srgbClr val="2257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51" idx="3"/>
            <a:endCxn id="52" idx="1"/>
          </p:cNvCxnSpPr>
          <p:nvPr/>
        </p:nvCxnSpPr>
        <p:spPr>
          <a:xfrm flipV="1">
            <a:off x="7391095" y="2245642"/>
            <a:ext cx="196232" cy="1951"/>
          </a:xfrm>
          <a:prstGeom prst="straightConnector1">
            <a:avLst/>
          </a:prstGeom>
          <a:ln>
            <a:solidFill>
              <a:srgbClr val="2257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2" idx="3"/>
            <a:endCxn id="53" idx="1"/>
          </p:cNvCxnSpPr>
          <p:nvPr/>
        </p:nvCxnSpPr>
        <p:spPr>
          <a:xfrm flipV="1">
            <a:off x="7815332" y="2244667"/>
            <a:ext cx="695861" cy="975"/>
          </a:xfrm>
          <a:prstGeom prst="straightConnector1">
            <a:avLst/>
          </a:prstGeom>
          <a:ln>
            <a:solidFill>
              <a:srgbClr val="22579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3" idx="3"/>
            <a:endCxn id="54" idx="1"/>
          </p:cNvCxnSpPr>
          <p:nvPr/>
        </p:nvCxnSpPr>
        <p:spPr>
          <a:xfrm flipV="1">
            <a:off x="8739199" y="2242717"/>
            <a:ext cx="196232" cy="1951"/>
          </a:xfrm>
          <a:prstGeom prst="straightConnector1">
            <a:avLst/>
          </a:prstGeom>
          <a:ln>
            <a:solidFill>
              <a:srgbClr val="2257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6774833" y="2998149"/>
            <a:ext cx="215951" cy="2159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774833" y="3251397"/>
            <a:ext cx="215951" cy="2159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774833" y="3504849"/>
            <a:ext cx="215951" cy="2159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780415" y="3760334"/>
            <a:ext cx="215951" cy="2159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163090" y="2998149"/>
            <a:ext cx="228005" cy="967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卷积层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587327" y="2996198"/>
            <a:ext cx="228005" cy="967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残差单元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511194" y="2995224"/>
            <a:ext cx="228005" cy="967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卷积层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935432" y="2993273"/>
            <a:ext cx="228005" cy="967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残差单元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7837132" y="3119041"/>
            <a:ext cx="722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周期性过</a:t>
            </a:r>
            <a:endParaRPr lang="en-US" altLang="zh-CN" sz="1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去时间段</a:t>
            </a:r>
            <a:endParaRPr lang="en-US" altLang="zh-CN" sz="1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/>
          <p:cNvCxnSpPr>
            <a:endCxn id="82" idx="1"/>
          </p:cNvCxnSpPr>
          <p:nvPr/>
        </p:nvCxnSpPr>
        <p:spPr>
          <a:xfrm>
            <a:off x="6990783" y="3106125"/>
            <a:ext cx="172307" cy="375873"/>
          </a:xfrm>
          <a:prstGeom prst="straightConnector1">
            <a:avLst/>
          </a:prstGeom>
          <a:ln>
            <a:solidFill>
              <a:srgbClr val="2257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79" idx="3"/>
            <a:endCxn id="82" idx="1"/>
          </p:cNvCxnSpPr>
          <p:nvPr/>
        </p:nvCxnSpPr>
        <p:spPr>
          <a:xfrm>
            <a:off x="6990783" y="3359373"/>
            <a:ext cx="172307" cy="122625"/>
          </a:xfrm>
          <a:prstGeom prst="straightConnector1">
            <a:avLst/>
          </a:prstGeom>
          <a:ln>
            <a:solidFill>
              <a:srgbClr val="2257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0" idx="3"/>
            <a:endCxn id="82" idx="1"/>
          </p:cNvCxnSpPr>
          <p:nvPr/>
        </p:nvCxnSpPr>
        <p:spPr>
          <a:xfrm flipV="1">
            <a:off x="6990783" y="3481997"/>
            <a:ext cx="172307" cy="130827"/>
          </a:xfrm>
          <a:prstGeom prst="straightConnector1">
            <a:avLst/>
          </a:prstGeom>
          <a:ln>
            <a:solidFill>
              <a:srgbClr val="2257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1" idx="3"/>
            <a:endCxn id="82" idx="1"/>
          </p:cNvCxnSpPr>
          <p:nvPr/>
        </p:nvCxnSpPr>
        <p:spPr>
          <a:xfrm flipV="1">
            <a:off x="6996366" y="3481997"/>
            <a:ext cx="166724" cy="386312"/>
          </a:xfrm>
          <a:prstGeom prst="straightConnector1">
            <a:avLst/>
          </a:prstGeom>
          <a:ln>
            <a:solidFill>
              <a:srgbClr val="2257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2" idx="3"/>
            <a:endCxn id="83" idx="1"/>
          </p:cNvCxnSpPr>
          <p:nvPr/>
        </p:nvCxnSpPr>
        <p:spPr>
          <a:xfrm flipV="1">
            <a:off x="7391095" y="3480047"/>
            <a:ext cx="196232" cy="1951"/>
          </a:xfrm>
          <a:prstGeom prst="straightConnector1">
            <a:avLst/>
          </a:prstGeom>
          <a:ln>
            <a:solidFill>
              <a:srgbClr val="2257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3" idx="3"/>
            <a:endCxn id="84" idx="1"/>
          </p:cNvCxnSpPr>
          <p:nvPr/>
        </p:nvCxnSpPr>
        <p:spPr>
          <a:xfrm flipV="1">
            <a:off x="7815332" y="3479073"/>
            <a:ext cx="695861" cy="975"/>
          </a:xfrm>
          <a:prstGeom prst="straightConnector1">
            <a:avLst/>
          </a:prstGeom>
          <a:ln>
            <a:solidFill>
              <a:srgbClr val="22579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4" idx="3"/>
            <a:endCxn id="85" idx="1"/>
          </p:cNvCxnSpPr>
          <p:nvPr/>
        </p:nvCxnSpPr>
        <p:spPr>
          <a:xfrm flipV="1">
            <a:off x="8739199" y="3477122"/>
            <a:ext cx="196232" cy="1951"/>
          </a:xfrm>
          <a:prstGeom prst="straightConnector1">
            <a:avLst/>
          </a:prstGeom>
          <a:ln>
            <a:solidFill>
              <a:srgbClr val="2257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6787229" y="4236235"/>
            <a:ext cx="215951" cy="2159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787229" y="4489485"/>
            <a:ext cx="215951" cy="2159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787229" y="4742937"/>
            <a:ext cx="215951" cy="2159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792811" y="4998422"/>
            <a:ext cx="215951" cy="2159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175486" y="4236237"/>
            <a:ext cx="228005" cy="967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卷积层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599724" y="4234286"/>
            <a:ext cx="228005" cy="967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残差单元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523591" y="4233312"/>
            <a:ext cx="228005" cy="967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卷积层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8947828" y="4231361"/>
            <a:ext cx="228005" cy="967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残差单元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7805063" y="4357129"/>
            <a:ext cx="730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久远过去时间段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箭头连接符 102"/>
          <p:cNvCxnSpPr>
            <a:endCxn id="98" idx="1"/>
          </p:cNvCxnSpPr>
          <p:nvPr/>
        </p:nvCxnSpPr>
        <p:spPr>
          <a:xfrm>
            <a:off x="7003180" y="4344213"/>
            <a:ext cx="172307" cy="375873"/>
          </a:xfrm>
          <a:prstGeom prst="straightConnector1">
            <a:avLst/>
          </a:prstGeom>
          <a:ln>
            <a:solidFill>
              <a:srgbClr val="2257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95" idx="3"/>
            <a:endCxn id="98" idx="1"/>
          </p:cNvCxnSpPr>
          <p:nvPr/>
        </p:nvCxnSpPr>
        <p:spPr>
          <a:xfrm>
            <a:off x="7003180" y="4597460"/>
            <a:ext cx="172307" cy="122625"/>
          </a:xfrm>
          <a:prstGeom prst="straightConnector1">
            <a:avLst/>
          </a:prstGeom>
          <a:ln>
            <a:solidFill>
              <a:srgbClr val="2257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96" idx="3"/>
            <a:endCxn id="98" idx="1"/>
          </p:cNvCxnSpPr>
          <p:nvPr/>
        </p:nvCxnSpPr>
        <p:spPr>
          <a:xfrm flipV="1">
            <a:off x="7003180" y="4720085"/>
            <a:ext cx="172307" cy="130827"/>
          </a:xfrm>
          <a:prstGeom prst="straightConnector1">
            <a:avLst/>
          </a:prstGeom>
          <a:ln>
            <a:solidFill>
              <a:srgbClr val="2257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97" idx="3"/>
            <a:endCxn id="98" idx="1"/>
          </p:cNvCxnSpPr>
          <p:nvPr/>
        </p:nvCxnSpPr>
        <p:spPr>
          <a:xfrm flipV="1">
            <a:off x="7008763" y="4720085"/>
            <a:ext cx="166724" cy="386312"/>
          </a:xfrm>
          <a:prstGeom prst="straightConnector1">
            <a:avLst/>
          </a:prstGeom>
          <a:ln>
            <a:solidFill>
              <a:srgbClr val="2257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98" idx="3"/>
            <a:endCxn id="99" idx="1"/>
          </p:cNvCxnSpPr>
          <p:nvPr/>
        </p:nvCxnSpPr>
        <p:spPr>
          <a:xfrm flipV="1">
            <a:off x="7403492" y="4718135"/>
            <a:ext cx="196232" cy="1951"/>
          </a:xfrm>
          <a:prstGeom prst="straightConnector1">
            <a:avLst/>
          </a:prstGeom>
          <a:ln>
            <a:solidFill>
              <a:srgbClr val="2257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99" idx="3"/>
            <a:endCxn id="100" idx="1"/>
          </p:cNvCxnSpPr>
          <p:nvPr/>
        </p:nvCxnSpPr>
        <p:spPr>
          <a:xfrm flipV="1">
            <a:off x="7827730" y="4717161"/>
            <a:ext cx="695861" cy="975"/>
          </a:xfrm>
          <a:prstGeom prst="straightConnector1">
            <a:avLst/>
          </a:prstGeom>
          <a:ln>
            <a:solidFill>
              <a:srgbClr val="22579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0" idx="3"/>
            <a:endCxn id="101" idx="1"/>
          </p:cNvCxnSpPr>
          <p:nvPr/>
        </p:nvCxnSpPr>
        <p:spPr>
          <a:xfrm flipV="1">
            <a:off x="8751596" y="4715210"/>
            <a:ext cx="196232" cy="1951"/>
          </a:xfrm>
          <a:prstGeom prst="straightConnector1">
            <a:avLst/>
          </a:prstGeom>
          <a:ln>
            <a:solidFill>
              <a:srgbClr val="2257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右箭头 109"/>
          <p:cNvSpPr/>
          <p:nvPr/>
        </p:nvSpPr>
        <p:spPr>
          <a:xfrm>
            <a:off x="6565545" y="2119770"/>
            <a:ext cx="175432" cy="359933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右箭头 110"/>
          <p:cNvSpPr/>
          <p:nvPr/>
        </p:nvSpPr>
        <p:spPr>
          <a:xfrm>
            <a:off x="6562804" y="3297154"/>
            <a:ext cx="175432" cy="359933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右箭头 111"/>
          <p:cNvSpPr/>
          <p:nvPr/>
        </p:nvSpPr>
        <p:spPr>
          <a:xfrm>
            <a:off x="6574316" y="4535242"/>
            <a:ext cx="175432" cy="359933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024495" y="5537651"/>
            <a:ext cx="692880" cy="6961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特征扩展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特征组合</a:t>
            </a:r>
          </a:p>
        </p:txBody>
      </p:sp>
      <p:sp>
        <p:nvSpPr>
          <p:cNvPr id="114" name="矩形 113"/>
          <p:cNvSpPr/>
          <p:nvPr/>
        </p:nvSpPr>
        <p:spPr>
          <a:xfrm>
            <a:off x="8291153" y="5531643"/>
            <a:ext cx="692880" cy="6961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深度神经网络模型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右箭头 114"/>
          <p:cNvSpPr/>
          <p:nvPr/>
        </p:nvSpPr>
        <p:spPr>
          <a:xfrm>
            <a:off x="6214360" y="5687416"/>
            <a:ext cx="560472" cy="359933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右箭头 115"/>
          <p:cNvSpPr/>
          <p:nvPr/>
        </p:nvSpPr>
        <p:spPr>
          <a:xfrm>
            <a:off x="7749555" y="5682822"/>
            <a:ext cx="541599" cy="359933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10056869" y="1861651"/>
            <a:ext cx="1547257" cy="1898684"/>
          </a:xfrm>
          <a:prstGeom prst="roundRect">
            <a:avLst>
              <a:gd name="adj" fmla="val 10161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0172069" y="2676474"/>
            <a:ext cx="1320932" cy="4218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单层神经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网络预测模型</a:t>
            </a:r>
          </a:p>
        </p:txBody>
      </p:sp>
      <p:sp>
        <p:nvSpPr>
          <p:cNvPr id="119" name="矩形 118"/>
          <p:cNvSpPr/>
          <p:nvPr/>
        </p:nvSpPr>
        <p:spPr>
          <a:xfrm>
            <a:off x="10172069" y="2161779"/>
            <a:ext cx="215951" cy="2159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0542246" y="2161779"/>
            <a:ext cx="215951" cy="2159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0906309" y="2162141"/>
            <a:ext cx="215951" cy="2159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1277051" y="2161779"/>
            <a:ext cx="215951" cy="2159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0201130" y="3389126"/>
            <a:ext cx="215951" cy="2159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0571307" y="3389126"/>
            <a:ext cx="215951" cy="2159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0935370" y="3389487"/>
            <a:ext cx="215951" cy="2159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1306113" y="3389126"/>
            <a:ext cx="215951" cy="2159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7" name="肘形连接符 126"/>
          <p:cNvCxnSpPr>
            <a:stCxn id="43" idx="3"/>
            <a:endCxn id="119" idx="0"/>
          </p:cNvCxnSpPr>
          <p:nvPr/>
        </p:nvCxnSpPr>
        <p:spPr>
          <a:xfrm flipV="1">
            <a:off x="9336521" y="2161779"/>
            <a:ext cx="943524" cy="86872"/>
          </a:xfrm>
          <a:prstGeom prst="bentConnector4">
            <a:avLst>
              <a:gd name="adj1" fmla="val 45405"/>
              <a:gd name="adj2" fmla="val 356306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stCxn id="44" idx="3"/>
            <a:endCxn id="120" idx="0"/>
          </p:cNvCxnSpPr>
          <p:nvPr/>
        </p:nvCxnSpPr>
        <p:spPr>
          <a:xfrm flipV="1">
            <a:off x="9344541" y="2161779"/>
            <a:ext cx="1305680" cy="1325179"/>
          </a:xfrm>
          <a:prstGeom prst="bentConnector4">
            <a:avLst>
              <a:gd name="adj1" fmla="val 32046"/>
              <a:gd name="adj2" fmla="val 1172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128"/>
          <p:cNvCxnSpPr>
            <a:stCxn id="45" idx="3"/>
            <a:endCxn id="121" idx="0"/>
          </p:cNvCxnSpPr>
          <p:nvPr/>
        </p:nvCxnSpPr>
        <p:spPr>
          <a:xfrm flipV="1">
            <a:off x="9344673" y="2162141"/>
            <a:ext cx="1669612" cy="2557105"/>
          </a:xfrm>
          <a:prstGeom prst="bentConnector4">
            <a:avLst>
              <a:gd name="adj1" fmla="val 25069"/>
              <a:gd name="adj2" fmla="val 108938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46" idx="3"/>
            <a:endCxn id="122" idx="0"/>
          </p:cNvCxnSpPr>
          <p:nvPr/>
        </p:nvCxnSpPr>
        <p:spPr>
          <a:xfrm flipV="1">
            <a:off x="9352694" y="2161779"/>
            <a:ext cx="2032332" cy="3703159"/>
          </a:xfrm>
          <a:prstGeom prst="bentConnector4">
            <a:avLst>
              <a:gd name="adj1" fmla="val 20118"/>
              <a:gd name="adj2" fmla="val 106172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119" idx="2"/>
            <a:endCxn id="118" idx="0"/>
          </p:cNvCxnSpPr>
          <p:nvPr/>
        </p:nvCxnSpPr>
        <p:spPr>
          <a:xfrm>
            <a:off x="10280044" y="2377729"/>
            <a:ext cx="552491" cy="298744"/>
          </a:xfrm>
          <a:prstGeom prst="straightConnector1">
            <a:avLst/>
          </a:prstGeom>
          <a:ln>
            <a:solidFill>
              <a:srgbClr val="2257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0" idx="2"/>
            <a:endCxn id="118" idx="0"/>
          </p:cNvCxnSpPr>
          <p:nvPr/>
        </p:nvCxnSpPr>
        <p:spPr>
          <a:xfrm>
            <a:off x="10650222" y="2377729"/>
            <a:ext cx="182313" cy="298744"/>
          </a:xfrm>
          <a:prstGeom prst="straightConnector1">
            <a:avLst/>
          </a:prstGeom>
          <a:ln>
            <a:solidFill>
              <a:srgbClr val="2257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121" idx="2"/>
            <a:endCxn id="118" idx="0"/>
          </p:cNvCxnSpPr>
          <p:nvPr/>
        </p:nvCxnSpPr>
        <p:spPr>
          <a:xfrm flipH="1">
            <a:off x="10832535" y="2378090"/>
            <a:ext cx="181749" cy="298383"/>
          </a:xfrm>
          <a:prstGeom prst="straightConnector1">
            <a:avLst/>
          </a:prstGeom>
          <a:ln>
            <a:solidFill>
              <a:srgbClr val="2257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endCxn id="118" idx="0"/>
          </p:cNvCxnSpPr>
          <p:nvPr/>
        </p:nvCxnSpPr>
        <p:spPr>
          <a:xfrm flipH="1">
            <a:off x="10832535" y="2291449"/>
            <a:ext cx="552491" cy="385024"/>
          </a:xfrm>
          <a:prstGeom prst="straightConnector1">
            <a:avLst/>
          </a:prstGeom>
          <a:ln>
            <a:solidFill>
              <a:srgbClr val="2257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18" idx="2"/>
            <a:endCxn id="123" idx="0"/>
          </p:cNvCxnSpPr>
          <p:nvPr/>
        </p:nvCxnSpPr>
        <p:spPr>
          <a:xfrm flipH="1">
            <a:off x="10309106" y="3098341"/>
            <a:ext cx="523429" cy="290785"/>
          </a:xfrm>
          <a:prstGeom prst="straightConnector1">
            <a:avLst/>
          </a:prstGeom>
          <a:ln>
            <a:solidFill>
              <a:srgbClr val="2257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18" idx="2"/>
            <a:endCxn id="124" idx="0"/>
          </p:cNvCxnSpPr>
          <p:nvPr/>
        </p:nvCxnSpPr>
        <p:spPr>
          <a:xfrm flipH="1">
            <a:off x="10679283" y="3098341"/>
            <a:ext cx="153252" cy="290785"/>
          </a:xfrm>
          <a:prstGeom prst="straightConnector1">
            <a:avLst/>
          </a:prstGeom>
          <a:ln>
            <a:solidFill>
              <a:srgbClr val="2257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endCxn id="125" idx="0"/>
          </p:cNvCxnSpPr>
          <p:nvPr/>
        </p:nvCxnSpPr>
        <p:spPr>
          <a:xfrm>
            <a:off x="10832535" y="3032646"/>
            <a:ext cx="210811" cy="356841"/>
          </a:xfrm>
          <a:prstGeom prst="straightConnector1">
            <a:avLst/>
          </a:prstGeom>
          <a:ln>
            <a:solidFill>
              <a:srgbClr val="2257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18" idx="2"/>
            <a:endCxn id="126" idx="0"/>
          </p:cNvCxnSpPr>
          <p:nvPr/>
        </p:nvCxnSpPr>
        <p:spPr>
          <a:xfrm>
            <a:off x="10832535" y="3098341"/>
            <a:ext cx="581552" cy="290785"/>
          </a:xfrm>
          <a:prstGeom prst="straightConnector1">
            <a:avLst/>
          </a:prstGeom>
          <a:ln>
            <a:solidFill>
              <a:srgbClr val="2257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10221851" y="3979198"/>
            <a:ext cx="1365807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预测结果可视化</a:t>
            </a:r>
          </a:p>
        </p:txBody>
      </p:sp>
      <p:sp>
        <p:nvSpPr>
          <p:cNvPr id="140" name="右箭头 139"/>
          <p:cNvSpPr/>
          <p:nvPr/>
        </p:nvSpPr>
        <p:spPr>
          <a:xfrm rot="5400000">
            <a:off x="10769057" y="3537400"/>
            <a:ext cx="223551" cy="770003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616178" y="1646239"/>
            <a:ext cx="1406425" cy="1135359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在此选择最近几天的时间序列作为神经网络的输入，目的在于预测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网格之间人流的关联性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42" name="矩形 141"/>
          <p:cNvSpPr/>
          <p:nvPr/>
        </p:nvSpPr>
        <p:spPr>
          <a:xfrm>
            <a:off x="2624233" y="2900283"/>
            <a:ext cx="1406425" cy="1133895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按一定长短的周期，进行跨周期数据选择，目的在于预测人流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周期性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43" name="矩形 142"/>
          <p:cNvSpPr/>
          <p:nvPr/>
        </p:nvSpPr>
        <p:spPr>
          <a:xfrm>
            <a:off x="2624248" y="4151483"/>
            <a:ext cx="1406425" cy="1140212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按较长周期进行选择数据，目的在于预测长时间以来，人流的</a:t>
            </a:r>
            <a:r>
              <a:rPr lang="zh-CN" altLang="en-US" sz="1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整体趋势性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44" name="矩形 143"/>
          <p:cNvSpPr/>
          <p:nvPr/>
        </p:nvSpPr>
        <p:spPr>
          <a:xfrm>
            <a:off x="2616178" y="5453115"/>
            <a:ext cx="1406425" cy="915511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考虑天气、温度、台风等气象因素</a:t>
            </a:r>
          </a:p>
        </p:txBody>
      </p:sp>
      <p:sp>
        <p:nvSpPr>
          <p:cNvPr id="145" name="矩形 144"/>
          <p:cNvSpPr/>
          <p:nvPr/>
        </p:nvSpPr>
        <p:spPr>
          <a:xfrm>
            <a:off x="2604846" y="1124744"/>
            <a:ext cx="1465905" cy="388803"/>
          </a:xfrm>
          <a:prstGeom prst="rect">
            <a:avLst/>
          </a:prstGeom>
          <a:solidFill>
            <a:srgbClr val="0070C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数据分解</a:t>
            </a:r>
          </a:p>
        </p:txBody>
      </p:sp>
      <p:sp>
        <p:nvSpPr>
          <p:cNvPr id="146" name="矩形 145"/>
          <p:cNvSpPr/>
          <p:nvPr/>
        </p:nvSpPr>
        <p:spPr>
          <a:xfrm>
            <a:off x="2584138" y="1596535"/>
            <a:ext cx="1486613" cy="4823420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流程图: 合并 146"/>
          <p:cNvSpPr/>
          <p:nvPr/>
        </p:nvSpPr>
        <p:spPr>
          <a:xfrm>
            <a:off x="3280791" y="1508316"/>
            <a:ext cx="158368" cy="129733"/>
          </a:xfrm>
          <a:prstGeom prst="flowChartMerg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右箭头 147"/>
          <p:cNvSpPr/>
          <p:nvPr/>
        </p:nvSpPr>
        <p:spPr>
          <a:xfrm>
            <a:off x="2227709" y="1161803"/>
            <a:ext cx="377136" cy="35993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右箭头 148"/>
          <p:cNvSpPr/>
          <p:nvPr/>
        </p:nvSpPr>
        <p:spPr>
          <a:xfrm>
            <a:off x="4084880" y="1165998"/>
            <a:ext cx="341329" cy="35993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右箭头 149"/>
          <p:cNvSpPr/>
          <p:nvPr/>
        </p:nvSpPr>
        <p:spPr>
          <a:xfrm>
            <a:off x="4068402" y="2031422"/>
            <a:ext cx="369124" cy="359933"/>
          </a:xfrm>
          <a:prstGeom prst="rightArrow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右箭头 150"/>
          <p:cNvSpPr/>
          <p:nvPr/>
        </p:nvSpPr>
        <p:spPr>
          <a:xfrm>
            <a:off x="4068402" y="3324883"/>
            <a:ext cx="369124" cy="359933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右箭头 151"/>
          <p:cNvSpPr/>
          <p:nvPr/>
        </p:nvSpPr>
        <p:spPr>
          <a:xfrm>
            <a:off x="4064307" y="4532066"/>
            <a:ext cx="369124" cy="359933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右箭头 152"/>
          <p:cNvSpPr/>
          <p:nvPr/>
        </p:nvSpPr>
        <p:spPr>
          <a:xfrm>
            <a:off x="4076699" y="5730903"/>
            <a:ext cx="369124" cy="359933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4" name="图片 15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84964" y="3069375"/>
            <a:ext cx="1191608" cy="841392"/>
          </a:xfrm>
          <a:prstGeom prst="rect">
            <a:avLst/>
          </a:prstGeom>
        </p:spPr>
      </p:pic>
      <p:pic>
        <p:nvPicPr>
          <p:cNvPr id="155" name="图片 1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4362" y="4250385"/>
            <a:ext cx="1599829" cy="1276055"/>
          </a:xfrm>
          <a:prstGeom prst="rect">
            <a:avLst/>
          </a:prstGeom>
        </p:spPr>
      </p:pic>
      <p:sp>
        <p:nvSpPr>
          <p:cNvPr id="156" name="矩形 155"/>
          <p:cNvSpPr/>
          <p:nvPr/>
        </p:nvSpPr>
        <p:spPr>
          <a:xfrm>
            <a:off x="9978600" y="5555388"/>
            <a:ext cx="1625525" cy="779560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以热力图的方式展示预测结果，颜色越深，说明这个地区会出现大量的人流</a:t>
            </a:r>
          </a:p>
        </p:txBody>
      </p:sp>
      <p:pic>
        <p:nvPicPr>
          <p:cNvPr id="157" name="图片 15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8874" y="4537935"/>
            <a:ext cx="1709031" cy="69173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84880" y="331243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区域人流密度预测方案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8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33" y="5478151"/>
            <a:ext cx="3843867" cy="1379849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18153373-87D3-4AAC-ABD9-55A3BBC4516E}"/>
              </a:ext>
            </a:extLst>
          </p:cNvPr>
          <p:cNvGrpSpPr/>
          <p:nvPr/>
        </p:nvGrpSpPr>
        <p:grpSpPr>
          <a:xfrm>
            <a:off x="1279374" y="1548102"/>
            <a:ext cx="2800231" cy="3800313"/>
            <a:chOff x="1435102" y="1903702"/>
            <a:chExt cx="2800231" cy="3800313"/>
          </a:xfrm>
        </p:grpSpPr>
        <p:sp>
          <p:nvSpPr>
            <p:cNvPr id="23" name="Arrow: Pentagon 2">
              <a:extLst>
                <a:ext uri="{FF2B5EF4-FFF2-40B4-BE49-F238E27FC236}">
                  <a16:creationId xmlns:a16="http://schemas.microsoft.com/office/drawing/2014/main" id="{AE426E97-A5B1-4BC0-9C74-456C72D49A28}"/>
                </a:ext>
              </a:extLst>
            </p:cNvPr>
            <p:cNvSpPr/>
            <p:nvPr/>
          </p:nvSpPr>
          <p:spPr>
            <a:xfrm rot="5400000">
              <a:off x="2225687" y="1113118"/>
              <a:ext cx="1219062" cy="2800231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216000" anchor="t" anchorCtr="1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5BE7DF97-3FC6-4C3B-9AB2-A194A8EA83E8}"/>
                </a:ext>
              </a:extLst>
            </p:cNvPr>
            <p:cNvSpPr/>
            <p:nvPr/>
          </p:nvSpPr>
          <p:spPr>
            <a:xfrm>
              <a:off x="1435102" y="1903702"/>
              <a:ext cx="2800231" cy="3800313"/>
            </a:xfrm>
            <a:prstGeom prst="rect">
              <a:avLst/>
            </a:prstGeom>
            <a:ln w="3175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tIns="216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1F983FB-011F-467D-A1E1-DE3EDF19C057}"/>
                </a:ext>
              </a:extLst>
            </p:cNvPr>
            <p:cNvSpPr/>
            <p:nvPr/>
          </p:nvSpPr>
          <p:spPr>
            <a:xfrm>
              <a:off x="1683341" y="3328836"/>
              <a:ext cx="2396264" cy="155061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</a:rPr>
                <a:t>传统的预测回归问题都是利用传统的机器学习算法实现的，本项目实现了深度学习算法与客流预测问题的结合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C4F63C9-B35F-4AF7-A419-E6895264FB5C}"/>
                </a:ext>
              </a:extLst>
            </p:cNvPr>
            <p:cNvSpPr/>
            <p:nvPr/>
          </p:nvSpPr>
          <p:spPr>
            <a:xfrm>
              <a:off x="1714230" y="2121896"/>
              <a:ext cx="2241974" cy="4033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</a:rPr>
                <a:t>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7DFE3CA-E1CA-4064-B762-7230B90584D6}"/>
              </a:ext>
            </a:extLst>
          </p:cNvPr>
          <p:cNvGrpSpPr/>
          <p:nvPr/>
        </p:nvGrpSpPr>
        <p:grpSpPr>
          <a:xfrm>
            <a:off x="4540157" y="1548102"/>
            <a:ext cx="2800231" cy="3800313"/>
            <a:chOff x="4695885" y="1903702"/>
            <a:chExt cx="2800231" cy="3800313"/>
          </a:xfrm>
        </p:grpSpPr>
        <p:sp>
          <p:nvSpPr>
            <p:cNvPr id="28" name="Arrow: Pentagon 7">
              <a:extLst>
                <a:ext uri="{FF2B5EF4-FFF2-40B4-BE49-F238E27FC236}">
                  <a16:creationId xmlns:a16="http://schemas.microsoft.com/office/drawing/2014/main" id="{D744D063-D6D8-499A-95FF-1AAF15761078}"/>
                </a:ext>
              </a:extLst>
            </p:cNvPr>
            <p:cNvSpPr/>
            <p:nvPr/>
          </p:nvSpPr>
          <p:spPr>
            <a:xfrm rot="5400000">
              <a:off x="5486469" y="1113119"/>
              <a:ext cx="1219064" cy="2800231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216000" anchor="t" anchorCtr="1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EC091D1B-0D6C-4942-AF29-080F18FE4969}"/>
                </a:ext>
              </a:extLst>
            </p:cNvPr>
            <p:cNvSpPr/>
            <p:nvPr/>
          </p:nvSpPr>
          <p:spPr>
            <a:xfrm>
              <a:off x="4695885" y="1903702"/>
              <a:ext cx="2800231" cy="3800313"/>
            </a:xfrm>
            <a:prstGeom prst="rect">
              <a:avLst/>
            </a:prstGeom>
            <a:ln w="3175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tIns="216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8FAE88E-3B1E-4B72-8FE2-CC2C520627F0}"/>
                </a:ext>
              </a:extLst>
            </p:cNvPr>
            <p:cNvSpPr/>
            <p:nvPr/>
          </p:nvSpPr>
          <p:spPr>
            <a:xfrm>
              <a:off x="4975011" y="2121896"/>
              <a:ext cx="2241974" cy="4033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</a:rPr>
                <a:t>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3EABEEF-A8D8-4C3B-9F82-D177013FCDF9}"/>
                </a:ext>
              </a:extLst>
            </p:cNvPr>
            <p:cNvSpPr/>
            <p:nvPr/>
          </p:nvSpPr>
          <p:spPr>
            <a:xfrm>
              <a:off x="4814370" y="3340961"/>
              <a:ext cx="2533881" cy="125515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1600" dirty="0">
                  <a:solidFill>
                    <a:schemeClr val="bg1"/>
                  </a:solidFill>
                </a:rPr>
                <a:t>本算法将客流数据进行区域化，相当于将一维的客流数据转化为了图像数据，实现了算法中的卷积操作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4807327" y="40841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算法适用性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571B6D6-9464-4CF3-AF68-B66693C8F4FF}"/>
              </a:ext>
            </a:extLst>
          </p:cNvPr>
          <p:cNvGrpSpPr/>
          <p:nvPr/>
        </p:nvGrpSpPr>
        <p:grpSpPr>
          <a:xfrm>
            <a:off x="7800939" y="1560079"/>
            <a:ext cx="2800231" cy="3800313"/>
            <a:chOff x="7956669" y="1903702"/>
            <a:chExt cx="2800231" cy="3800313"/>
          </a:xfrm>
        </p:grpSpPr>
        <p:sp>
          <p:nvSpPr>
            <p:cNvPr id="59" name="Arrow: Pentagon 12">
              <a:extLst>
                <a:ext uri="{FF2B5EF4-FFF2-40B4-BE49-F238E27FC236}">
                  <a16:creationId xmlns:a16="http://schemas.microsoft.com/office/drawing/2014/main" id="{17000868-7A02-40DD-BE03-503F264DB466}"/>
                </a:ext>
              </a:extLst>
            </p:cNvPr>
            <p:cNvSpPr/>
            <p:nvPr/>
          </p:nvSpPr>
          <p:spPr>
            <a:xfrm rot="5400000">
              <a:off x="8747253" y="1113119"/>
              <a:ext cx="1219064" cy="2800231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216000" tIns="0" anchor="t" anchorCtr="1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0" name="Rectangle 11">
              <a:extLst>
                <a:ext uri="{FF2B5EF4-FFF2-40B4-BE49-F238E27FC236}">
                  <a16:creationId xmlns:a16="http://schemas.microsoft.com/office/drawing/2014/main" id="{7DD5FC04-B4DA-4E5A-987F-A7E3574D3211}"/>
                </a:ext>
              </a:extLst>
            </p:cNvPr>
            <p:cNvSpPr/>
            <p:nvPr/>
          </p:nvSpPr>
          <p:spPr>
            <a:xfrm>
              <a:off x="7956669" y="1903702"/>
              <a:ext cx="2800231" cy="3800313"/>
            </a:xfrm>
            <a:prstGeom prst="rect">
              <a:avLst/>
            </a:prstGeom>
            <a:ln w="3175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tIns="216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1ED2202-D6FE-4CEA-BE4D-D9882D60F5B4}"/>
                </a:ext>
              </a:extLst>
            </p:cNvPr>
            <p:cNvSpPr/>
            <p:nvPr/>
          </p:nvSpPr>
          <p:spPr>
            <a:xfrm>
              <a:off x="8235797" y="2121896"/>
              <a:ext cx="2241974" cy="4033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F667F3E-2A39-477E-AD88-6442E38DACF2}"/>
                </a:ext>
              </a:extLst>
            </p:cNvPr>
            <p:cNvSpPr/>
            <p:nvPr/>
          </p:nvSpPr>
          <p:spPr>
            <a:xfrm>
              <a:off x="8021524" y="3247958"/>
              <a:ext cx="2670519" cy="214154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</a:rPr>
                <a:t>算法设计</a:t>
              </a:r>
              <a:r>
                <a:rPr lang="en-US" altLang="zh-CN" sz="1600" dirty="0">
                  <a:solidFill>
                    <a:schemeClr val="bg1"/>
                  </a:solidFill>
                </a:rPr>
                <a:t>3</a:t>
              </a:r>
              <a:r>
                <a:rPr lang="zh-CN" altLang="en-US" sz="1600" dirty="0">
                  <a:solidFill>
                    <a:schemeClr val="bg1"/>
                  </a:solidFill>
                </a:rPr>
                <a:t>类输入数据，时间间隔分别设为</a:t>
              </a:r>
              <a:r>
                <a:rPr lang="en-US" altLang="zh-CN" sz="1600" dirty="0">
                  <a:solidFill>
                    <a:schemeClr val="bg1"/>
                  </a:solidFill>
                </a:rPr>
                <a:t>1h</a:t>
              </a:r>
              <a:r>
                <a:rPr lang="zh-CN" altLang="en-US" sz="1600" dirty="0">
                  <a:solidFill>
                    <a:schemeClr val="bg1"/>
                  </a:solidFill>
                </a:rPr>
                <a:t>、</a:t>
              </a:r>
              <a:r>
                <a:rPr lang="en-US" altLang="zh-CN" sz="1600" dirty="0">
                  <a:solidFill>
                    <a:schemeClr val="bg1"/>
                  </a:solidFill>
                </a:rPr>
                <a:t>1</a:t>
              </a:r>
              <a:r>
                <a:rPr lang="zh-CN" altLang="en-US" sz="1600" dirty="0">
                  <a:solidFill>
                    <a:schemeClr val="bg1"/>
                  </a:solidFill>
                </a:rPr>
                <a:t>天、</a:t>
              </a:r>
              <a:r>
                <a:rPr lang="en-US" altLang="zh-CN" sz="1600" dirty="0">
                  <a:solidFill>
                    <a:schemeClr val="bg1"/>
                  </a:solidFill>
                </a:rPr>
                <a:t>1</a:t>
              </a:r>
              <a:r>
                <a:rPr lang="zh-CN" altLang="en-US" sz="1600" dirty="0">
                  <a:solidFill>
                    <a:schemeClr val="bg1"/>
                  </a:solidFill>
                </a:rPr>
                <a:t>周，这两点完美考虑到了交通流量受多种复杂因素的影响，包括：空间依赖（近处和远处），时间依赖（近期、周期和趋势）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270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33" y="5478151"/>
            <a:ext cx="3843867" cy="1379849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74799" y="1168399"/>
            <a:ext cx="141279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276558"/>
              </p:ext>
            </p:extLst>
          </p:nvPr>
        </p:nvGraphicFramePr>
        <p:xfrm>
          <a:off x="1981199" y="1153157"/>
          <a:ext cx="7777497" cy="491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r:id="rId4" imgW="7877243" imgH="4981485" progId="Visio.Drawing.15">
                  <p:embed/>
                </p:oleObj>
              </mc:Choice>
              <mc:Fallback>
                <p:oleObj r:id="rId4" imgW="7877243" imgH="498148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99" y="1153157"/>
                        <a:ext cx="7777497" cy="4917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273226" y="39623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数据预处理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6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33" y="5478151"/>
            <a:ext cx="3843867" cy="1379849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797012"/>
              </p:ext>
            </p:extLst>
          </p:nvPr>
        </p:nvGraphicFramePr>
        <p:xfrm>
          <a:off x="2018454" y="0"/>
          <a:ext cx="7572586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r:id="rId4" imgW="7391400" imgH="8248740" progId="Visio.Drawing.15">
                  <p:embed/>
                </p:oleObj>
              </mc:Choice>
              <mc:Fallback>
                <p:oleObj r:id="rId4" imgW="7391400" imgH="8248740" progId="Visio.Drawing.15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8454" y="0"/>
                        <a:ext cx="7572586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49496" y="1950720"/>
            <a:ext cx="553998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算法网络</a:t>
            </a:r>
            <a:r>
              <a:rPr lang="zh-CN" altLang="en-US" sz="2400" dirty="0">
                <a:solidFill>
                  <a:schemeClr val="bg1"/>
                </a:solidFill>
              </a:rPr>
              <a:t>流程图</a:t>
            </a:r>
          </a:p>
        </p:txBody>
      </p:sp>
    </p:spTree>
    <p:extLst>
      <p:ext uri="{BB962C8B-B14F-4D97-AF65-F5344CB8AC3E}">
        <p14:creationId xmlns:p14="http://schemas.microsoft.com/office/powerpoint/2010/main" val="35149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33" y="5478151"/>
            <a:ext cx="3843867" cy="137984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EF99411-4709-4D85-A7C3-945C4791A054}"/>
              </a:ext>
            </a:extLst>
          </p:cNvPr>
          <p:cNvSpPr txBox="1"/>
          <p:nvPr/>
        </p:nvSpPr>
        <p:spPr>
          <a:xfrm>
            <a:off x="874713" y="2337878"/>
            <a:ext cx="10538462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+mj-ea"/>
                <a:ea typeface="+mj-ea"/>
              </a:rPr>
              <a:t>感谢您们的观看</a:t>
            </a:r>
            <a:endParaRPr lang="en-US" altLang="zh-CN" sz="48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sz="48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博客：</a:t>
            </a:r>
            <a:r>
              <a:rPr lang="en-US" altLang="zh-CN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https://</a:t>
            </a:r>
            <a:r>
              <a:rPr lang="en-US" altLang="zh-CN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blog.csdn.net/qq_29153321/article/details/104005743</a:t>
            </a:r>
          </a:p>
          <a:p>
            <a:r>
              <a:rPr lang="zh-CN" altLang="en-US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论文：</a:t>
            </a:r>
            <a:r>
              <a:rPr lang="en-US" altLang="zh-CN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DeepSpatio-TemporalResidualNetworksforCitywideCrowdFlowsPrediction</a:t>
            </a:r>
          </a:p>
        </p:txBody>
      </p:sp>
    </p:spTree>
    <p:extLst>
      <p:ext uri="{BB962C8B-B14F-4D97-AF65-F5344CB8AC3E}">
        <p14:creationId xmlns:p14="http://schemas.microsoft.com/office/powerpoint/2010/main" val="120424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396</Words>
  <Application>Microsoft Office PowerPoint</Application>
  <PresentationFormat>宽屏</PresentationFormat>
  <Paragraphs>92</Paragraphs>
  <Slides>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DengXian</vt:lpstr>
      <vt:lpstr>DengXian Light</vt:lpstr>
      <vt:lpstr>微软雅黑</vt:lpstr>
      <vt:lpstr>Arial</vt:lpstr>
      <vt:lpstr>Office 主题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Jiang</dc:creator>
  <cp:lastModifiedBy>user</cp:lastModifiedBy>
  <cp:revision>19</cp:revision>
  <dcterms:created xsi:type="dcterms:W3CDTF">2020-03-24T09:09:16Z</dcterms:created>
  <dcterms:modified xsi:type="dcterms:W3CDTF">2020-04-02T12:49:33Z</dcterms:modified>
</cp:coreProperties>
</file>