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308" r:id="rId6"/>
    <p:sldId id="309" r:id="rId7"/>
    <p:sldId id="334" r:id="rId8"/>
    <p:sldId id="335" r:id="rId9"/>
    <p:sldId id="312" r:id="rId10"/>
    <p:sldId id="313" r:id="rId11"/>
    <p:sldId id="321" r:id="rId12"/>
    <p:sldId id="328" r:id="rId13"/>
    <p:sldId id="337" r:id="rId14"/>
    <p:sldId id="326" r:id="rId15"/>
    <p:sldId id="327" r:id="rId16"/>
    <p:sldId id="314" r:id="rId17"/>
    <p:sldId id="340" r:id="rId18"/>
    <p:sldId id="339" r:id="rId19"/>
    <p:sldId id="288" r:id="rId20"/>
  </p:sldIdLst>
  <p:sldSz cx="9144000" cy="6858000" type="screen4x3"/>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p15:clr>
            <a:srgbClr val="A4A3A4"/>
          </p15:clr>
        </p15:guide>
        <p15:guide id="2" pos="2903">
          <p15:clr>
            <a:srgbClr val="A4A3A4"/>
          </p15:clr>
        </p15:guide>
        <p15:guide id="3" orient="horz" pos="3294">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黑 桃5200" initials="黑"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1" autoAdjust="0"/>
    <p:restoredTop sz="94660"/>
  </p:normalViewPr>
  <p:slideViewPr>
    <p:cSldViewPr snapToGrid="0" showGuides="1">
      <p:cViewPr varScale="1">
        <p:scale>
          <a:sx n="112" d="100"/>
          <a:sy n="112" d="100"/>
        </p:scale>
        <p:origin x="796" y="80"/>
      </p:cViewPr>
      <p:guideLst>
        <p:guide orient="horz" pos="1026"/>
        <p:guide pos="2903"/>
        <p:guide orient="horz" pos="3294"/>
        <p:guide orient="horz" pos="2160"/>
      </p:guideLst>
    </p:cSldViewPr>
  </p:slideViewPr>
  <p:notesTextViewPr>
    <p:cViewPr>
      <p:scale>
        <a:sx n="1" d="1"/>
        <a:sy n="1" d="1"/>
      </p:scale>
      <p:origin x="0" y="0"/>
    </p:cViewPr>
  </p:notesText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D4E23EA-1A47-4BC6-8ED5-BBEDAE9C9E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443FD7D-967E-441F-BC0A-A0295B088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D2B60-DE29-4EC9-A065-A421AE49ADDD}" type="datetimeFigureOut">
              <a:rPr lang="zh-CN" altLang="en-US" smtClean="0"/>
              <a:t>2020/3/18</a:t>
            </a:fld>
            <a:endParaRPr lang="zh-CN" altLang="en-US"/>
          </a:p>
        </p:txBody>
      </p:sp>
      <p:sp>
        <p:nvSpPr>
          <p:cNvPr id="4" name="页脚占位符 3">
            <a:extLst>
              <a:ext uri="{FF2B5EF4-FFF2-40B4-BE49-F238E27FC236}">
                <a16:creationId xmlns:a16="http://schemas.microsoft.com/office/drawing/2014/main" id="{5610BFFD-A9F3-4184-B611-084553B1E6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146CE59-2C7B-4C8D-97A9-B661E18891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77EA2F-D7AC-4C27-9C49-D7E53B40BE6E}" type="slidenum">
              <a:rPr lang="zh-CN" altLang="en-US" smtClean="0"/>
              <a:t>‹#›</a:t>
            </a:fld>
            <a:endParaRPr lang="zh-CN" altLang="en-US"/>
          </a:p>
        </p:txBody>
      </p:sp>
    </p:spTree>
    <p:extLst>
      <p:ext uri="{BB962C8B-B14F-4D97-AF65-F5344CB8AC3E}">
        <p14:creationId xmlns:p14="http://schemas.microsoft.com/office/powerpoint/2010/main" val="1141227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4E8EE-AF6D-4F48-B6F4-387F1F1A49EE}"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A8557-0240-4DA5-9D02-72C0518F9A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A96EB3B-EFE4-48A1-A714-BEA28992D2B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09C590-5C98-4BA2-9BBB-A602B27743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6EB3B-EFE4-48A1-A714-BEA28992D2BA}" type="datetimeFigureOut">
              <a:rPr lang="zh-CN" altLang="en-US" smtClean="0"/>
              <a:t>2020/3/18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9C590-5C98-4BA2-9BBB-A602B27743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572831"/>
            <a:ext cx="9144000" cy="1894546"/>
          </a:xfrm>
          <a:prstGeom prst="rect">
            <a:avLst/>
          </a:prstGeom>
          <a:solidFill>
            <a:srgbClr val="0070C0"/>
          </a:solidFill>
          <a:ln w="25400" cap="flat" cmpd="sng" algn="ctr">
            <a:noFill/>
            <a:prstDash val="solid"/>
          </a:ln>
          <a:effectLst/>
        </p:spPr>
        <p:txBody>
          <a:bodyPr rtlCol="0" anchor="ctr"/>
          <a:lstStyle/>
          <a:p>
            <a:pPr algn="ctr"/>
            <a:endParaRPr lang="zh-CN" altLang="en-US" kern="0">
              <a:solidFill>
                <a:prstClr val="white"/>
              </a:solidFill>
              <a:latin typeface="微软雅黑" panose="020B0503020204020204" charset="-122"/>
              <a:ea typeface="微软雅黑" panose="020B0503020204020204" charset="-122"/>
            </a:endParaRPr>
          </a:p>
        </p:txBody>
      </p:sp>
      <p:sp>
        <p:nvSpPr>
          <p:cNvPr id="5" name="TextBox 47"/>
          <p:cNvSpPr txBox="1"/>
          <p:nvPr/>
        </p:nvSpPr>
        <p:spPr>
          <a:xfrm>
            <a:off x="-1476163" y="2166161"/>
            <a:ext cx="12169352" cy="707886"/>
          </a:xfrm>
          <a:prstGeom prst="rect">
            <a:avLst/>
          </a:prstGeom>
          <a:noFill/>
        </p:spPr>
        <p:txBody>
          <a:bodyPr wrap="square" rtlCol="0">
            <a:spAutoFit/>
          </a:bodyPr>
          <a:lstStyle/>
          <a:p>
            <a:pPr algn="ctr"/>
            <a:r>
              <a:rPr lang="zh-CN" altLang="en-US" sz="4000" b="1" dirty="0" smtClean="0">
                <a:solidFill>
                  <a:prstClr val="white"/>
                </a:solidFill>
                <a:latin typeface="微软雅黑" panose="020B0503020204020204" charset="-122"/>
                <a:ea typeface="微软雅黑" panose="020B0503020204020204" charset="-122"/>
              </a:rPr>
              <a:t>房产租金预测未来杯方案</a:t>
            </a:r>
            <a:endParaRPr lang="zh-CN" altLang="en-US" sz="4000" b="1" dirty="0">
              <a:solidFill>
                <a:prstClr val="white"/>
              </a:solidFill>
              <a:latin typeface="微软雅黑" panose="020B0503020204020204" charset="-122"/>
              <a:ea typeface="微软雅黑" panose="020B0503020204020204" charset="-122"/>
            </a:endParaRPr>
          </a:p>
        </p:txBody>
      </p:sp>
      <p:sp>
        <p:nvSpPr>
          <p:cNvPr id="7" name="副标题 2"/>
          <p:cNvSpPr txBox="1"/>
          <p:nvPr/>
        </p:nvSpPr>
        <p:spPr>
          <a:xfrm>
            <a:off x="2399146" y="4875581"/>
            <a:ext cx="3972484" cy="409588"/>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anose="020B0604020202020204" pitchFamily="34" charset="0"/>
              <a:buNone/>
              <a:defRPr sz="2800" b="1" kern="1200">
                <a:solidFill>
                  <a:srgbClr val="0070C0"/>
                </a:solidFill>
                <a:latin typeface="微软雅黑" panose="020B0503020204020204" charset="-122"/>
                <a:ea typeface="微软雅黑" panose="020B0503020204020204" charset="-122"/>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defRPr/>
            </a:pPr>
            <a:r>
              <a:rPr lang="zh-CN" altLang="en-US" sz="2000" dirty="0" smtClean="0"/>
              <a:t>分享人：胡联粤       </a:t>
            </a:r>
            <a:endParaRPr lang="zh-CN" altLang="en-US" sz="2000" dirty="0"/>
          </a:p>
        </p:txBody>
      </p:sp>
      <p:cxnSp>
        <p:nvCxnSpPr>
          <p:cNvPr id="8" name="直接连接符 7"/>
          <p:cNvCxnSpPr/>
          <p:nvPr/>
        </p:nvCxnSpPr>
        <p:spPr>
          <a:xfrm>
            <a:off x="783771" y="5661248"/>
            <a:ext cx="7820677" cy="0"/>
          </a:xfrm>
          <a:prstGeom prst="line">
            <a:avLst/>
          </a:prstGeom>
          <a:noFill/>
          <a:ln w="44450" cap="flat" cmpd="sng" algn="ctr">
            <a:solidFill>
              <a:srgbClr val="0070C0"/>
            </a:solidFill>
            <a:prstDash val="solid"/>
          </a:ln>
          <a:effectLst/>
        </p:spPr>
      </p:cxnSp>
      <p:cxnSp>
        <p:nvCxnSpPr>
          <p:cNvPr id="9" name="直接连接符 8"/>
          <p:cNvCxnSpPr/>
          <p:nvPr/>
        </p:nvCxnSpPr>
        <p:spPr>
          <a:xfrm>
            <a:off x="13896" y="3645024"/>
            <a:ext cx="9130104" cy="0"/>
          </a:xfrm>
          <a:prstGeom prst="line">
            <a:avLst/>
          </a:prstGeom>
          <a:noFill/>
          <a:ln w="76200" cap="rnd" cmpd="sng" algn="ctr">
            <a:solidFill>
              <a:srgbClr val="0070C0"/>
            </a:solidFill>
            <a:prstDash val="solid"/>
          </a:ln>
          <a:effectLst/>
        </p:spPr>
      </p:cxnSp>
      <p:cxnSp>
        <p:nvCxnSpPr>
          <p:cNvPr id="10" name="直接连接符 9"/>
          <p:cNvCxnSpPr/>
          <p:nvPr/>
        </p:nvCxnSpPr>
        <p:spPr>
          <a:xfrm>
            <a:off x="13896" y="1340768"/>
            <a:ext cx="9130104" cy="0"/>
          </a:xfrm>
          <a:prstGeom prst="line">
            <a:avLst/>
          </a:prstGeom>
          <a:noFill/>
          <a:ln w="76200" cap="rnd" cmpd="sng" algn="ctr">
            <a:solidFill>
              <a:srgbClr val="0070C0"/>
            </a:solidFill>
            <a:prstDash val="solid"/>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75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ppt_x</p:attrName>
                                        </p:attrNameLst>
                                      </p:cBhvr>
                                      <p:tavLst>
                                        <p:tav tm="0">
                                          <p:val>
                                            <p:strVal val="#ppt_x"/>
                                          </p:val>
                                        </p:tav>
                                        <p:tav tm="100000">
                                          <p:val>
                                            <p:strVal val="#ppt_x"/>
                                          </p:val>
                                        </p:tav>
                                      </p:tavLst>
                                    </p:anim>
                                    <p:anim calcmode="lin" valueType="num">
                                      <p:cBhvr>
                                        <p:cTn id="26"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75" name="直接连接符 74"/>
          <p:cNvCxnSpPr/>
          <p:nvPr/>
        </p:nvCxnSpPr>
        <p:spPr>
          <a:xfrm flipH="1">
            <a:off x="4281144" y="62089"/>
            <a:ext cx="22578" cy="6795911"/>
          </a:xfrm>
          <a:prstGeom prst="line">
            <a:avLst/>
          </a:prstGeom>
          <a:ln w="9525"/>
        </p:spPr>
        <p:style>
          <a:lnRef idx="1">
            <a:schemeClr val="dk1"/>
          </a:lnRef>
          <a:fillRef idx="0">
            <a:schemeClr val="dk1"/>
          </a:fillRef>
          <a:effectRef idx="0">
            <a:schemeClr val="dk1"/>
          </a:effectRef>
          <a:fontRef idx="minor">
            <a:schemeClr val="tx1"/>
          </a:fontRef>
        </p:style>
      </p:cxnSp>
      <p:cxnSp>
        <p:nvCxnSpPr>
          <p:cNvPr id="43" name="Straight Connector 1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5400000">
            <a:off x="3474996" y="1418836"/>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4" name="Straight Connector 1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16200000" flipH="1">
            <a:off x="5117663" y="4904885"/>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1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5400000">
            <a:off x="3474995" y="3732111"/>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1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16200000" flipH="1">
            <a:off x="5109789" y="2611264"/>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7" name="椭圆 4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2055015"/>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3217031"/>
            <a:ext cx="347643" cy="347643"/>
          </a:xfrm>
          <a:prstGeom prst="ellipse">
            <a:avLst/>
          </a:prstGeom>
          <a:solidFill>
            <a:srgbClr val="25243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4379047"/>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5541063"/>
            <a:ext cx="347643" cy="347643"/>
          </a:xfrm>
          <a:prstGeom prst="ellipse">
            <a:avLst/>
          </a:prstGeom>
          <a:solidFill>
            <a:srgbClr val="25243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2686839" y="1761547"/>
            <a:ext cx="1415773" cy="461665"/>
          </a:xfrm>
          <a:prstGeom prst="rect">
            <a:avLst/>
          </a:prstGeom>
          <a:noFill/>
        </p:spPr>
        <p:txBody>
          <a:bodyPr wrap="none" rtlCol="0">
            <a:spAutoFit/>
          </a:bodyPr>
          <a:lstStyle/>
          <a:p>
            <a:pPr algn="r"/>
            <a:r>
              <a:rPr lang="zh-CN" altLang="en-US" sz="2400" dirty="0">
                <a:solidFill>
                  <a:srgbClr val="252434"/>
                </a:solidFill>
              </a:rPr>
              <a:t>地理位置</a:t>
            </a:r>
            <a:endParaRPr lang="en-GB" sz="2400" dirty="0">
              <a:solidFill>
                <a:srgbClr val="252434"/>
              </a:solidFill>
            </a:endParaRPr>
          </a:p>
        </p:txBody>
      </p:sp>
      <p:sp>
        <p:nvSpPr>
          <p:cNvPr id="52" name="Rectangle 5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03143" y="1675624"/>
            <a:ext cx="1366144" cy="1077218"/>
          </a:xfrm>
          <a:prstGeom prst="rect">
            <a:avLst/>
          </a:prstGeom>
        </p:spPr>
        <p:txBody>
          <a:bodyPr wrap="square">
            <a:spAutoFit/>
          </a:bodyPr>
          <a:lstStyle/>
          <a:p>
            <a:pPr marL="285750" lvl="0" indent="-285750" algn="r">
              <a:buFont typeface="Wingdings" panose="05000000000000000000" pitchFamily="2" charset="2"/>
              <a:buChar char="ü"/>
              <a:defRPr/>
            </a:pPr>
            <a:r>
              <a:rPr lang="zh-CN" altLang="en-US" sz="1600" dirty="0">
                <a:solidFill>
                  <a:srgbClr val="252434"/>
                </a:solidFill>
              </a:rPr>
              <a:t>小区名</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板块名</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区域名</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多档分类</a:t>
            </a:r>
          </a:p>
        </p:txBody>
      </p:sp>
      <p:sp>
        <p:nvSpPr>
          <p:cNvPr id="53"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201144" y="274361"/>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a:latin typeface="+mj-lt"/>
              </a:rPr>
              <a:t>特征工程</a:t>
            </a:r>
          </a:p>
        </p:txBody>
      </p:sp>
      <p:grpSp>
        <p:nvGrpSpPr>
          <p:cNvPr id="54" name="组合 53">
            <a:extLst>
              <a:ext uri="{FF2B5EF4-FFF2-40B4-BE49-F238E27FC236}">
                <a16:creationId xmlns:a16="http://schemas.microsoft.com/office/drawing/2014/main" id="{B9B7951B-D8C3-4CBD-966B-D486649BA464}"/>
              </a:ext>
            </a:extLst>
          </p:cNvPr>
          <p:cNvGrpSpPr/>
          <p:nvPr/>
        </p:nvGrpSpPr>
        <p:grpSpPr>
          <a:xfrm>
            <a:off x="1556197" y="1675624"/>
            <a:ext cx="1106424" cy="1106424"/>
            <a:chOff x="1715196" y="1675624"/>
            <a:chExt cx="1106424" cy="1106424"/>
          </a:xfrm>
        </p:grpSpPr>
        <p:sp>
          <p:nvSpPr>
            <p:cNvPr id="55" name="Oval 3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1675624"/>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3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1813199"/>
              <a:ext cx="831273" cy="831273"/>
            </a:xfrm>
            <a:prstGeom prst="ellipse">
              <a:avLst/>
            </a:prstGeom>
            <a:solidFill>
              <a:srgbClr val="25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Freeform 5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067912" y="2027683"/>
              <a:ext cx="401451" cy="402303"/>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58" name="组合 57">
            <a:extLst>
              <a:ext uri="{FF2B5EF4-FFF2-40B4-BE49-F238E27FC236}">
                <a16:creationId xmlns:a16="http://schemas.microsoft.com/office/drawing/2014/main" id="{5C03E064-70CE-4662-AD11-7E87A04E9B1E}"/>
              </a:ext>
            </a:extLst>
          </p:cNvPr>
          <p:cNvGrpSpPr/>
          <p:nvPr/>
        </p:nvGrpSpPr>
        <p:grpSpPr>
          <a:xfrm>
            <a:off x="1556197" y="3999656"/>
            <a:ext cx="1106424" cy="1106424"/>
            <a:chOff x="1715196" y="3999656"/>
            <a:chExt cx="1106424" cy="1106424"/>
          </a:xfrm>
        </p:grpSpPr>
        <p:sp>
          <p:nvSpPr>
            <p:cNvPr id="59" name="Oval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3999656"/>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4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4137231"/>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10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139942" y="4311278"/>
              <a:ext cx="256930" cy="457625"/>
            </a:xfrm>
            <a:custGeom>
              <a:avLst/>
              <a:gdLst>
                <a:gd name="T0" fmla="*/ 57 w 112"/>
                <a:gd name="T1" fmla="*/ 127 h 199"/>
                <a:gd name="T2" fmla="*/ 40 w 112"/>
                <a:gd name="T3" fmla="*/ 143 h 199"/>
                <a:gd name="T4" fmla="*/ 57 w 112"/>
                <a:gd name="T5" fmla="*/ 160 h 199"/>
                <a:gd name="T6" fmla="*/ 73 w 112"/>
                <a:gd name="T7" fmla="*/ 143 h 199"/>
                <a:gd name="T8" fmla="*/ 57 w 112"/>
                <a:gd name="T9" fmla="*/ 127 h 199"/>
                <a:gd name="T10" fmla="*/ 98 w 112"/>
                <a:gd name="T11" fmla="*/ 0 h 199"/>
                <a:gd name="T12" fmla="*/ 14 w 112"/>
                <a:gd name="T13" fmla="*/ 0 h 199"/>
                <a:gd name="T14" fmla="*/ 0 w 112"/>
                <a:gd name="T15" fmla="*/ 13 h 199"/>
                <a:gd name="T16" fmla="*/ 0 w 112"/>
                <a:gd name="T17" fmla="*/ 185 h 199"/>
                <a:gd name="T18" fmla="*/ 14 w 112"/>
                <a:gd name="T19" fmla="*/ 199 h 199"/>
                <a:gd name="T20" fmla="*/ 98 w 112"/>
                <a:gd name="T21" fmla="*/ 199 h 199"/>
                <a:gd name="T22" fmla="*/ 112 w 112"/>
                <a:gd name="T23" fmla="*/ 185 h 199"/>
                <a:gd name="T24" fmla="*/ 112 w 112"/>
                <a:gd name="T25" fmla="*/ 13 h 199"/>
                <a:gd name="T26" fmla="*/ 98 w 112"/>
                <a:gd name="T27" fmla="*/ 0 h 199"/>
                <a:gd name="T28" fmla="*/ 57 w 112"/>
                <a:gd name="T29" fmla="*/ 186 h 199"/>
                <a:gd name="T30" fmla="*/ 14 w 112"/>
                <a:gd name="T31" fmla="*/ 143 h 199"/>
                <a:gd name="T32" fmla="*/ 57 w 112"/>
                <a:gd name="T33" fmla="*/ 101 h 199"/>
                <a:gd name="T34" fmla="*/ 99 w 112"/>
                <a:gd name="T35" fmla="*/ 143 h 199"/>
                <a:gd name="T36" fmla="*/ 57 w 112"/>
                <a:gd name="T37" fmla="*/ 186 h 199"/>
                <a:gd name="T38" fmla="*/ 100 w 112"/>
                <a:gd name="T39" fmla="*/ 77 h 199"/>
                <a:gd name="T40" fmla="*/ 90 w 112"/>
                <a:gd name="T41" fmla="*/ 87 h 199"/>
                <a:gd name="T42" fmla="*/ 22 w 112"/>
                <a:gd name="T43" fmla="*/ 87 h 199"/>
                <a:gd name="T44" fmla="*/ 12 w 112"/>
                <a:gd name="T45" fmla="*/ 77 h 199"/>
                <a:gd name="T46" fmla="*/ 12 w 112"/>
                <a:gd name="T47" fmla="*/ 22 h 199"/>
                <a:gd name="T48" fmla="*/ 22 w 112"/>
                <a:gd name="T49" fmla="*/ 12 h 199"/>
                <a:gd name="T50" fmla="*/ 90 w 112"/>
                <a:gd name="T51" fmla="*/ 12 h 199"/>
                <a:gd name="T52" fmla="*/ 100 w 112"/>
                <a:gd name="T53" fmla="*/ 22 h 199"/>
                <a:gd name="T54" fmla="*/ 100 w 112"/>
                <a:gd name="T55" fmla="*/ 7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 h="199">
                  <a:moveTo>
                    <a:pt x="57" y="127"/>
                  </a:moveTo>
                  <a:cubicBezTo>
                    <a:pt x="47" y="127"/>
                    <a:pt x="40" y="134"/>
                    <a:pt x="40" y="143"/>
                  </a:cubicBezTo>
                  <a:cubicBezTo>
                    <a:pt x="40" y="153"/>
                    <a:pt x="47" y="160"/>
                    <a:pt x="57" y="160"/>
                  </a:cubicBezTo>
                  <a:cubicBezTo>
                    <a:pt x="66" y="160"/>
                    <a:pt x="73" y="153"/>
                    <a:pt x="73" y="143"/>
                  </a:cubicBezTo>
                  <a:cubicBezTo>
                    <a:pt x="73" y="134"/>
                    <a:pt x="66" y="127"/>
                    <a:pt x="57" y="127"/>
                  </a:cubicBezTo>
                  <a:close/>
                  <a:moveTo>
                    <a:pt x="98" y="0"/>
                  </a:moveTo>
                  <a:cubicBezTo>
                    <a:pt x="14" y="0"/>
                    <a:pt x="14" y="0"/>
                    <a:pt x="14" y="0"/>
                  </a:cubicBezTo>
                  <a:cubicBezTo>
                    <a:pt x="6" y="0"/>
                    <a:pt x="0" y="6"/>
                    <a:pt x="0" y="13"/>
                  </a:cubicBezTo>
                  <a:cubicBezTo>
                    <a:pt x="0" y="185"/>
                    <a:pt x="0" y="185"/>
                    <a:pt x="0" y="185"/>
                  </a:cubicBezTo>
                  <a:cubicBezTo>
                    <a:pt x="0" y="193"/>
                    <a:pt x="6" y="199"/>
                    <a:pt x="14" y="199"/>
                  </a:cubicBezTo>
                  <a:cubicBezTo>
                    <a:pt x="98" y="199"/>
                    <a:pt x="98" y="199"/>
                    <a:pt x="98" y="199"/>
                  </a:cubicBezTo>
                  <a:cubicBezTo>
                    <a:pt x="106" y="199"/>
                    <a:pt x="112" y="193"/>
                    <a:pt x="112" y="185"/>
                  </a:cubicBezTo>
                  <a:cubicBezTo>
                    <a:pt x="112" y="13"/>
                    <a:pt x="112" y="13"/>
                    <a:pt x="112" y="13"/>
                  </a:cubicBezTo>
                  <a:cubicBezTo>
                    <a:pt x="112" y="6"/>
                    <a:pt x="106" y="0"/>
                    <a:pt x="98" y="0"/>
                  </a:cubicBezTo>
                  <a:close/>
                  <a:moveTo>
                    <a:pt x="57" y="186"/>
                  </a:moveTo>
                  <a:cubicBezTo>
                    <a:pt x="33" y="186"/>
                    <a:pt x="14" y="167"/>
                    <a:pt x="14" y="143"/>
                  </a:cubicBezTo>
                  <a:cubicBezTo>
                    <a:pt x="14" y="120"/>
                    <a:pt x="33" y="101"/>
                    <a:pt x="57" y="101"/>
                  </a:cubicBezTo>
                  <a:cubicBezTo>
                    <a:pt x="80" y="101"/>
                    <a:pt x="99" y="120"/>
                    <a:pt x="99" y="143"/>
                  </a:cubicBezTo>
                  <a:cubicBezTo>
                    <a:pt x="99" y="167"/>
                    <a:pt x="80" y="186"/>
                    <a:pt x="57" y="186"/>
                  </a:cubicBezTo>
                  <a:close/>
                  <a:moveTo>
                    <a:pt x="100" y="77"/>
                  </a:moveTo>
                  <a:cubicBezTo>
                    <a:pt x="100" y="83"/>
                    <a:pt x="95" y="87"/>
                    <a:pt x="90" y="87"/>
                  </a:cubicBezTo>
                  <a:cubicBezTo>
                    <a:pt x="22" y="87"/>
                    <a:pt x="22" y="87"/>
                    <a:pt x="22" y="87"/>
                  </a:cubicBezTo>
                  <a:cubicBezTo>
                    <a:pt x="16" y="87"/>
                    <a:pt x="12" y="83"/>
                    <a:pt x="12" y="77"/>
                  </a:cubicBezTo>
                  <a:cubicBezTo>
                    <a:pt x="12" y="22"/>
                    <a:pt x="12" y="22"/>
                    <a:pt x="12" y="22"/>
                  </a:cubicBezTo>
                  <a:cubicBezTo>
                    <a:pt x="12" y="16"/>
                    <a:pt x="16" y="12"/>
                    <a:pt x="22" y="12"/>
                  </a:cubicBezTo>
                  <a:cubicBezTo>
                    <a:pt x="90" y="12"/>
                    <a:pt x="90" y="12"/>
                    <a:pt x="90" y="12"/>
                  </a:cubicBezTo>
                  <a:cubicBezTo>
                    <a:pt x="95" y="12"/>
                    <a:pt x="100" y="16"/>
                    <a:pt x="100" y="22"/>
                  </a:cubicBezTo>
                  <a:lnTo>
                    <a:pt x="100" y="77"/>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62" name="组合 61">
            <a:extLst>
              <a:ext uri="{FF2B5EF4-FFF2-40B4-BE49-F238E27FC236}">
                <a16:creationId xmlns:a16="http://schemas.microsoft.com/office/drawing/2014/main" id="{24E6D567-85B9-4245-AC81-78C7EE158616}"/>
              </a:ext>
            </a:extLst>
          </p:cNvPr>
          <p:cNvGrpSpPr/>
          <p:nvPr/>
        </p:nvGrpSpPr>
        <p:grpSpPr>
          <a:xfrm>
            <a:off x="5922161" y="2868052"/>
            <a:ext cx="1106424" cy="1106424"/>
            <a:chOff x="6081160" y="2868052"/>
            <a:chExt cx="1106424" cy="1106424"/>
          </a:xfrm>
        </p:grpSpPr>
        <p:sp>
          <p:nvSpPr>
            <p:cNvPr id="63" name="Oval 3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081160" y="2868052"/>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3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218735" y="3005627"/>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12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6432900" y="3221716"/>
              <a:ext cx="398248" cy="399093"/>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8 h 199"/>
                <a:gd name="T12" fmla="*/ 8 w 199"/>
                <a:gd name="T13" fmla="*/ 99 h 199"/>
                <a:gd name="T14" fmla="*/ 100 w 199"/>
                <a:gd name="T15" fmla="*/ 191 h 199"/>
                <a:gd name="T16" fmla="*/ 191 w 199"/>
                <a:gd name="T17" fmla="*/ 99 h 199"/>
                <a:gd name="T18" fmla="*/ 100 w 199"/>
                <a:gd name="T19" fmla="*/ 8 h 199"/>
                <a:gd name="T20" fmla="*/ 152 w 199"/>
                <a:gd name="T21" fmla="*/ 168 h 199"/>
                <a:gd name="T22" fmla="*/ 117 w 199"/>
                <a:gd name="T23" fmla="*/ 123 h 199"/>
                <a:gd name="T24" fmla="*/ 129 w 199"/>
                <a:gd name="T25" fmla="*/ 100 h 199"/>
                <a:gd name="T26" fmla="*/ 110 w 199"/>
                <a:gd name="T27" fmla="*/ 72 h 199"/>
                <a:gd name="T28" fmla="*/ 129 w 199"/>
                <a:gd name="T29" fmla="*/ 18 h 199"/>
                <a:gd name="T30" fmla="*/ 186 w 199"/>
                <a:gd name="T31" fmla="*/ 99 h 199"/>
                <a:gd name="T32" fmla="*/ 152 w 199"/>
                <a:gd name="T33" fmla="*/ 168 h 199"/>
                <a:gd name="T34" fmla="*/ 103 w 199"/>
                <a:gd name="T35" fmla="*/ 71 h 199"/>
                <a:gd name="T36" fmla="*/ 111 w 199"/>
                <a:gd name="T37" fmla="*/ 13 h 199"/>
                <a:gd name="T38" fmla="*/ 121 w 199"/>
                <a:gd name="T39" fmla="*/ 15 h 199"/>
                <a:gd name="T40" fmla="*/ 107 w 199"/>
                <a:gd name="T41" fmla="*/ 72 h 199"/>
                <a:gd name="T42" fmla="*/ 103 w 199"/>
                <a:gd name="T43" fmla="*/ 71 h 199"/>
                <a:gd name="T44" fmla="*/ 124 w 199"/>
                <a:gd name="T45" fmla="*/ 100 h 199"/>
                <a:gd name="T46" fmla="*/ 100 w 199"/>
                <a:gd name="T47" fmla="*/ 124 h 199"/>
                <a:gd name="T48" fmla="*/ 75 w 199"/>
                <a:gd name="T49" fmla="*/ 100 h 199"/>
                <a:gd name="T50" fmla="*/ 100 w 199"/>
                <a:gd name="T51" fmla="*/ 75 h 199"/>
                <a:gd name="T52" fmla="*/ 124 w 199"/>
                <a:gd name="T53" fmla="*/ 100 h 199"/>
                <a:gd name="T54" fmla="*/ 100 w 199"/>
                <a:gd name="T55" fmla="*/ 83 h 199"/>
                <a:gd name="T56" fmla="*/ 83 w 199"/>
                <a:gd name="T57" fmla="*/ 100 h 199"/>
                <a:gd name="T58" fmla="*/ 100 w 199"/>
                <a:gd name="T59" fmla="*/ 116 h 199"/>
                <a:gd name="T60" fmla="*/ 116 w 199"/>
                <a:gd name="T61" fmla="*/ 100 h 199"/>
                <a:gd name="T62" fmla="*/ 100 w 199"/>
                <a:gd name="T63" fmla="*/ 83 h 199"/>
                <a:gd name="T64" fmla="*/ 39 w 199"/>
                <a:gd name="T65" fmla="*/ 37 h 199"/>
                <a:gd name="T66" fmla="*/ 70 w 199"/>
                <a:gd name="T67" fmla="*/ 18 h 199"/>
                <a:gd name="T68" fmla="*/ 90 w 199"/>
                <a:gd name="T69" fmla="*/ 72 h 199"/>
                <a:gd name="T70" fmla="*/ 79 w 199"/>
                <a:gd name="T71" fmla="*/ 79 h 199"/>
                <a:gd name="T72" fmla="*/ 39 w 199"/>
                <a:gd name="T73" fmla="*/ 37 h 199"/>
                <a:gd name="T74" fmla="*/ 70 w 199"/>
                <a:gd name="T75" fmla="*/ 100 h 199"/>
                <a:gd name="T76" fmla="*/ 100 w 199"/>
                <a:gd name="T77" fmla="*/ 129 h 199"/>
                <a:gd name="T78" fmla="*/ 102 w 199"/>
                <a:gd name="T79" fmla="*/ 129 h 199"/>
                <a:gd name="T80" fmla="*/ 107 w 199"/>
                <a:gd name="T81" fmla="*/ 186 h 199"/>
                <a:gd name="T82" fmla="*/ 100 w 199"/>
                <a:gd name="T83" fmla="*/ 186 h 199"/>
                <a:gd name="T84" fmla="*/ 13 w 199"/>
                <a:gd name="T85" fmla="*/ 99 h 199"/>
                <a:gd name="T86" fmla="*/ 26 w 199"/>
                <a:gd name="T87" fmla="*/ 54 h 199"/>
                <a:gd name="T88" fmla="*/ 75 w 199"/>
                <a:gd name="T89" fmla="*/ 84 h 199"/>
                <a:gd name="T90" fmla="*/ 70 w 199"/>
                <a:gd name="T91" fmla="*/ 100 h 199"/>
                <a:gd name="T92" fmla="*/ 140 w 199"/>
                <a:gd name="T93" fmla="*/ 176 h 199"/>
                <a:gd name="T94" fmla="*/ 134 w 199"/>
                <a:gd name="T95" fmla="*/ 179 h 199"/>
                <a:gd name="T96" fmla="*/ 111 w 199"/>
                <a:gd name="T97" fmla="*/ 127 h 199"/>
                <a:gd name="T98" fmla="*/ 113 w 199"/>
                <a:gd name="T99" fmla="*/ 125 h 199"/>
                <a:gd name="T100" fmla="*/ 140 w 199"/>
                <a:gd name="T101" fmla="*/ 17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8"/>
                  </a:moveTo>
                  <a:cubicBezTo>
                    <a:pt x="49" y="8"/>
                    <a:pt x="8" y="49"/>
                    <a:pt x="8" y="99"/>
                  </a:cubicBezTo>
                  <a:cubicBezTo>
                    <a:pt x="8" y="150"/>
                    <a:pt x="49" y="191"/>
                    <a:pt x="100" y="191"/>
                  </a:cubicBezTo>
                  <a:cubicBezTo>
                    <a:pt x="150" y="191"/>
                    <a:pt x="191" y="150"/>
                    <a:pt x="191" y="99"/>
                  </a:cubicBezTo>
                  <a:cubicBezTo>
                    <a:pt x="191" y="49"/>
                    <a:pt x="150" y="8"/>
                    <a:pt x="100" y="8"/>
                  </a:cubicBezTo>
                  <a:close/>
                  <a:moveTo>
                    <a:pt x="152" y="168"/>
                  </a:moveTo>
                  <a:cubicBezTo>
                    <a:pt x="117" y="123"/>
                    <a:pt x="117" y="123"/>
                    <a:pt x="117" y="123"/>
                  </a:cubicBezTo>
                  <a:cubicBezTo>
                    <a:pt x="124" y="118"/>
                    <a:pt x="129" y="109"/>
                    <a:pt x="129" y="100"/>
                  </a:cubicBezTo>
                  <a:cubicBezTo>
                    <a:pt x="129" y="87"/>
                    <a:pt x="121" y="76"/>
                    <a:pt x="110" y="72"/>
                  </a:cubicBezTo>
                  <a:cubicBezTo>
                    <a:pt x="129" y="18"/>
                    <a:pt x="129" y="18"/>
                    <a:pt x="129" y="18"/>
                  </a:cubicBezTo>
                  <a:cubicBezTo>
                    <a:pt x="163" y="30"/>
                    <a:pt x="186" y="62"/>
                    <a:pt x="186" y="99"/>
                  </a:cubicBezTo>
                  <a:cubicBezTo>
                    <a:pt x="186" y="128"/>
                    <a:pt x="173" y="153"/>
                    <a:pt x="152" y="168"/>
                  </a:cubicBezTo>
                  <a:close/>
                  <a:moveTo>
                    <a:pt x="103" y="71"/>
                  </a:moveTo>
                  <a:cubicBezTo>
                    <a:pt x="111" y="13"/>
                    <a:pt x="111" y="13"/>
                    <a:pt x="111" y="13"/>
                  </a:cubicBezTo>
                  <a:cubicBezTo>
                    <a:pt x="114" y="14"/>
                    <a:pt x="118" y="15"/>
                    <a:pt x="121" y="15"/>
                  </a:cubicBezTo>
                  <a:cubicBezTo>
                    <a:pt x="107" y="72"/>
                    <a:pt x="107" y="72"/>
                    <a:pt x="107" y="72"/>
                  </a:cubicBezTo>
                  <a:cubicBezTo>
                    <a:pt x="106" y="71"/>
                    <a:pt x="104" y="71"/>
                    <a:pt x="103" y="71"/>
                  </a:cubicBezTo>
                  <a:close/>
                  <a:moveTo>
                    <a:pt x="124" y="100"/>
                  </a:moveTo>
                  <a:cubicBezTo>
                    <a:pt x="124" y="113"/>
                    <a:pt x="113" y="124"/>
                    <a:pt x="100" y="124"/>
                  </a:cubicBezTo>
                  <a:cubicBezTo>
                    <a:pt x="86" y="124"/>
                    <a:pt x="75" y="113"/>
                    <a:pt x="75" y="100"/>
                  </a:cubicBezTo>
                  <a:cubicBezTo>
                    <a:pt x="75" y="86"/>
                    <a:pt x="86" y="75"/>
                    <a:pt x="100" y="75"/>
                  </a:cubicBezTo>
                  <a:cubicBezTo>
                    <a:pt x="113" y="75"/>
                    <a:pt x="124" y="86"/>
                    <a:pt x="124" y="100"/>
                  </a:cubicBezTo>
                  <a:close/>
                  <a:moveTo>
                    <a:pt x="100" y="83"/>
                  </a:moveTo>
                  <a:cubicBezTo>
                    <a:pt x="90" y="83"/>
                    <a:pt x="83" y="91"/>
                    <a:pt x="83" y="100"/>
                  </a:cubicBezTo>
                  <a:cubicBezTo>
                    <a:pt x="83" y="109"/>
                    <a:pt x="90" y="116"/>
                    <a:pt x="100" y="116"/>
                  </a:cubicBezTo>
                  <a:cubicBezTo>
                    <a:pt x="109" y="116"/>
                    <a:pt x="116" y="109"/>
                    <a:pt x="116" y="100"/>
                  </a:cubicBezTo>
                  <a:cubicBezTo>
                    <a:pt x="116" y="91"/>
                    <a:pt x="109" y="83"/>
                    <a:pt x="100" y="83"/>
                  </a:cubicBezTo>
                  <a:close/>
                  <a:moveTo>
                    <a:pt x="39" y="37"/>
                  </a:moveTo>
                  <a:cubicBezTo>
                    <a:pt x="48" y="29"/>
                    <a:pt x="58" y="22"/>
                    <a:pt x="70" y="18"/>
                  </a:cubicBezTo>
                  <a:cubicBezTo>
                    <a:pt x="90" y="72"/>
                    <a:pt x="90" y="72"/>
                    <a:pt x="90" y="72"/>
                  </a:cubicBezTo>
                  <a:cubicBezTo>
                    <a:pt x="86" y="74"/>
                    <a:pt x="82" y="76"/>
                    <a:pt x="79" y="79"/>
                  </a:cubicBezTo>
                  <a:lnTo>
                    <a:pt x="39" y="37"/>
                  </a:lnTo>
                  <a:close/>
                  <a:moveTo>
                    <a:pt x="70" y="100"/>
                  </a:moveTo>
                  <a:cubicBezTo>
                    <a:pt x="70" y="116"/>
                    <a:pt x="83" y="129"/>
                    <a:pt x="100" y="129"/>
                  </a:cubicBezTo>
                  <a:cubicBezTo>
                    <a:pt x="100" y="129"/>
                    <a:pt x="101" y="129"/>
                    <a:pt x="102" y="129"/>
                  </a:cubicBezTo>
                  <a:cubicBezTo>
                    <a:pt x="107" y="186"/>
                    <a:pt x="107" y="186"/>
                    <a:pt x="107" y="186"/>
                  </a:cubicBezTo>
                  <a:cubicBezTo>
                    <a:pt x="104" y="186"/>
                    <a:pt x="102" y="186"/>
                    <a:pt x="100" y="186"/>
                  </a:cubicBezTo>
                  <a:cubicBezTo>
                    <a:pt x="52" y="186"/>
                    <a:pt x="13" y="147"/>
                    <a:pt x="13" y="99"/>
                  </a:cubicBezTo>
                  <a:cubicBezTo>
                    <a:pt x="13" y="83"/>
                    <a:pt x="18" y="67"/>
                    <a:pt x="26" y="54"/>
                  </a:cubicBezTo>
                  <a:cubicBezTo>
                    <a:pt x="75" y="84"/>
                    <a:pt x="75" y="84"/>
                    <a:pt x="75" y="84"/>
                  </a:cubicBezTo>
                  <a:cubicBezTo>
                    <a:pt x="72" y="89"/>
                    <a:pt x="70" y="94"/>
                    <a:pt x="70" y="100"/>
                  </a:cubicBezTo>
                  <a:close/>
                  <a:moveTo>
                    <a:pt x="140" y="176"/>
                  </a:moveTo>
                  <a:cubicBezTo>
                    <a:pt x="138" y="177"/>
                    <a:pt x="136" y="178"/>
                    <a:pt x="134" y="179"/>
                  </a:cubicBezTo>
                  <a:cubicBezTo>
                    <a:pt x="111" y="127"/>
                    <a:pt x="111" y="127"/>
                    <a:pt x="111" y="127"/>
                  </a:cubicBezTo>
                  <a:cubicBezTo>
                    <a:pt x="112" y="126"/>
                    <a:pt x="113" y="126"/>
                    <a:pt x="113" y="125"/>
                  </a:cubicBezTo>
                  <a:lnTo>
                    <a:pt x="140" y="17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66" name="组合 65">
            <a:extLst>
              <a:ext uri="{FF2B5EF4-FFF2-40B4-BE49-F238E27FC236}">
                <a16:creationId xmlns:a16="http://schemas.microsoft.com/office/drawing/2014/main" id="{642B453D-2361-4060-A466-E774248EF48B}"/>
              </a:ext>
            </a:extLst>
          </p:cNvPr>
          <p:cNvGrpSpPr/>
          <p:nvPr/>
        </p:nvGrpSpPr>
        <p:grpSpPr>
          <a:xfrm>
            <a:off x="5927663" y="5161672"/>
            <a:ext cx="1106424" cy="1106424"/>
            <a:chOff x="6086662" y="5161672"/>
            <a:chExt cx="1106424" cy="1106424"/>
          </a:xfrm>
        </p:grpSpPr>
        <p:sp>
          <p:nvSpPr>
            <p:cNvPr id="67" name="Oval 3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086662" y="5161672"/>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3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224237" y="5299247"/>
              <a:ext cx="831273" cy="831273"/>
            </a:xfrm>
            <a:prstGeom prst="ellipse">
              <a:avLst/>
            </a:prstGeom>
            <a:solidFill>
              <a:srgbClr val="25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reeform 12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6475049" y="5541063"/>
              <a:ext cx="313949" cy="312624"/>
            </a:xfrm>
            <a:custGeom>
              <a:avLst/>
              <a:gdLst>
                <a:gd name="T0" fmla="*/ 74 w 200"/>
                <a:gd name="T1" fmla="*/ 81 h 199"/>
                <a:gd name="T2" fmla="*/ 100 w 200"/>
                <a:gd name="T3" fmla="*/ 99 h 199"/>
                <a:gd name="T4" fmla="*/ 125 w 200"/>
                <a:gd name="T5" fmla="*/ 81 h 199"/>
                <a:gd name="T6" fmla="*/ 131 w 200"/>
                <a:gd name="T7" fmla="*/ 81 h 199"/>
                <a:gd name="T8" fmla="*/ 137 w 200"/>
                <a:gd name="T9" fmla="*/ 62 h 199"/>
                <a:gd name="T10" fmla="*/ 131 w 200"/>
                <a:gd name="T11" fmla="*/ 56 h 199"/>
                <a:gd name="T12" fmla="*/ 128 w 200"/>
                <a:gd name="T13" fmla="*/ 49 h 199"/>
                <a:gd name="T14" fmla="*/ 131 w 200"/>
                <a:gd name="T15" fmla="*/ 49 h 199"/>
                <a:gd name="T16" fmla="*/ 125 w 200"/>
                <a:gd name="T17" fmla="*/ 31 h 199"/>
                <a:gd name="T18" fmla="*/ 108 w 200"/>
                <a:gd name="T19" fmla="*/ 26 h 199"/>
                <a:gd name="T20" fmla="*/ 100 w 200"/>
                <a:gd name="T21" fmla="*/ 25 h 199"/>
                <a:gd name="T22" fmla="*/ 96 w 200"/>
                <a:gd name="T23" fmla="*/ 25 h 199"/>
                <a:gd name="T24" fmla="*/ 94 w 200"/>
                <a:gd name="T25" fmla="*/ 25 h 199"/>
                <a:gd name="T26" fmla="*/ 94 w 200"/>
                <a:gd name="T27" fmla="*/ 25 h 199"/>
                <a:gd name="T28" fmla="*/ 86 w 200"/>
                <a:gd name="T29" fmla="*/ 29 h 199"/>
                <a:gd name="T30" fmla="*/ 75 w 200"/>
                <a:gd name="T31" fmla="*/ 31 h 199"/>
                <a:gd name="T32" fmla="*/ 69 w 200"/>
                <a:gd name="T33" fmla="*/ 49 h 199"/>
                <a:gd name="T34" fmla="*/ 69 w 200"/>
                <a:gd name="T35" fmla="*/ 56 h 199"/>
                <a:gd name="T36" fmla="*/ 62 w 200"/>
                <a:gd name="T37" fmla="*/ 62 h 199"/>
                <a:gd name="T38" fmla="*/ 69 w 200"/>
                <a:gd name="T39" fmla="*/ 81 h 199"/>
                <a:gd name="T40" fmla="*/ 74 w 200"/>
                <a:gd name="T41" fmla="*/ 81 h 199"/>
                <a:gd name="T42" fmla="*/ 0 w 200"/>
                <a:gd name="T43" fmla="*/ 0 h 199"/>
                <a:gd name="T44" fmla="*/ 0 w 200"/>
                <a:gd name="T45" fmla="*/ 199 h 199"/>
                <a:gd name="T46" fmla="*/ 200 w 200"/>
                <a:gd name="T47" fmla="*/ 199 h 199"/>
                <a:gd name="T48" fmla="*/ 200 w 200"/>
                <a:gd name="T49" fmla="*/ 0 h 199"/>
                <a:gd name="T50" fmla="*/ 0 w 200"/>
                <a:gd name="T51" fmla="*/ 0 h 199"/>
                <a:gd name="T52" fmla="*/ 180 w 200"/>
                <a:gd name="T53" fmla="*/ 156 h 199"/>
                <a:gd name="T54" fmla="*/ 20 w 200"/>
                <a:gd name="T55" fmla="*/ 156 h 199"/>
                <a:gd name="T56" fmla="*/ 20 w 200"/>
                <a:gd name="T57" fmla="*/ 16 h 199"/>
                <a:gd name="T58" fmla="*/ 180 w 200"/>
                <a:gd name="T59" fmla="*/ 16 h 199"/>
                <a:gd name="T60" fmla="*/ 180 w 200"/>
                <a:gd name="T61" fmla="*/ 156 h 199"/>
                <a:gd name="T62" fmla="*/ 162 w 200"/>
                <a:gd name="T63" fmla="*/ 147 h 199"/>
                <a:gd name="T64" fmla="*/ 156 w 200"/>
                <a:gd name="T65" fmla="*/ 118 h 199"/>
                <a:gd name="T66" fmla="*/ 131 w 200"/>
                <a:gd name="T67" fmla="*/ 99 h 199"/>
                <a:gd name="T68" fmla="*/ 100 w 200"/>
                <a:gd name="T69" fmla="*/ 112 h 199"/>
                <a:gd name="T70" fmla="*/ 69 w 200"/>
                <a:gd name="T71" fmla="*/ 99 h 199"/>
                <a:gd name="T72" fmla="*/ 44 w 200"/>
                <a:gd name="T73" fmla="*/ 118 h 199"/>
                <a:gd name="T74" fmla="*/ 38 w 200"/>
                <a:gd name="T75" fmla="*/ 148 h 199"/>
                <a:gd name="T76" fmla="*/ 162 w 200"/>
                <a:gd name="T77" fmla="*/ 14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0" h="199">
                  <a:moveTo>
                    <a:pt x="74" y="81"/>
                  </a:moveTo>
                  <a:cubicBezTo>
                    <a:pt x="80" y="90"/>
                    <a:pt x="89" y="99"/>
                    <a:pt x="100" y="99"/>
                  </a:cubicBezTo>
                  <a:cubicBezTo>
                    <a:pt x="111" y="99"/>
                    <a:pt x="120" y="90"/>
                    <a:pt x="125" y="81"/>
                  </a:cubicBezTo>
                  <a:cubicBezTo>
                    <a:pt x="131" y="81"/>
                    <a:pt x="131" y="81"/>
                    <a:pt x="131" y="81"/>
                  </a:cubicBezTo>
                  <a:cubicBezTo>
                    <a:pt x="137" y="62"/>
                    <a:pt x="137" y="62"/>
                    <a:pt x="137" y="62"/>
                  </a:cubicBezTo>
                  <a:cubicBezTo>
                    <a:pt x="131" y="56"/>
                    <a:pt x="131" y="56"/>
                    <a:pt x="131" y="56"/>
                  </a:cubicBezTo>
                  <a:cubicBezTo>
                    <a:pt x="131" y="52"/>
                    <a:pt x="130" y="54"/>
                    <a:pt x="128" y="49"/>
                  </a:cubicBezTo>
                  <a:cubicBezTo>
                    <a:pt x="131" y="49"/>
                    <a:pt x="131" y="49"/>
                    <a:pt x="131" y="49"/>
                  </a:cubicBezTo>
                  <a:cubicBezTo>
                    <a:pt x="131" y="49"/>
                    <a:pt x="131" y="36"/>
                    <a:pt x="125" y="31"/>
                  </a:cubicBezTo>
                  <a:cubicBezTo>
                    <a:pt x="122" y="29"/>
                    <a:pt x="115" y="27"/>
                    <a:pt x="108" y="26"/>
                  </a:cubicBezTo>
                  <a:cubicBezTo>
                    <a:pt x="105" y="25"/>
                    <a:pt x="102" y="25"/>
                    <a:pt x="100" y="25"/>
                  </a:cubicBezTo>
                  <a:cubicBezTo>
                    <a:pt x="99" y="25"/>
                    <a:pt x="98" y="25"/>
                    <a:pt x="96" y="25"/>
                  </a:cubicBezTo>
                  <a:cubicBezTo>
                    <a:pt x="95" y="25"/>
                    <a:pt x="94" y="25"/>
                    <a:pt x="94" y="25"/>
                  </a:cubicBezTo>
                  <a:cubicBezTo>
                    <a:pt x="94" y="25"/>
                    <a:pt x="94" y="25"/>
                    <a:pt x="94" y="25"/>
                  </a:cubicBezTo>
                  <a:cubicBezTo>
                    <a:pt x="91" y="26"/>
                    <a:pt x="89" y="28"/>
                    <a:pt x="86" y="29"/>
                  </a:cubicBezTo>
                  <a:cubicBezTo>
                    <a:pt x="82" y="29"/>
                    <a:pt x="77" y="29"/>
                    <a:pt x="75" y="31"/>
                  </a:cubicBezTo>
                  <a:cubicBezTo>
                    <a:pt x="71" y="35"/>
                    <a:pt x="69" y="42"/>
                    <a:pt x="69" y="49"/>
                  </a:cubicBezTo>
                  <a:cubicBezTo>
                    <a:pt x="69" y="56"/>
                    <a:pt x="69" y="56"/>
                    <a:pt x="69" y="56"/>
                  </a:cubicBezTo>
                  <a:cubicBezTo>
                    <a:pt x="62" y="62"/>
                    <a:pt x="62" y="62"/>
                    <a:pt x="62" y="62"/>
                  </a:cubicBezTo>
                  <a:cubicBezTo>
                    <a:pt x="69" y="81"/>
                    <a:pt x="69" y="81"/>
                    <a:pt x="69" y="81"/>
                  </a:cubicBezTo>
                  <a:lnTo>
                    <a:pt x="74" y="81"/>
                  </a:lnTo>
                  <a:close/>
                  <a:moveTo>
                    <a:pt x="0" y="0"/>
                  </a:moveTo>
                  <a:cubicBezTo>
                    <a:pt x="0" y="199"/>
                    <a:pt x="0" y="199"/>
                    <a:pt x="0" y="199"/>
                  </a:cubicBezTo>
                  <a:cubicBezTo>
                    <a:pt x="200" y="199"/>
                    <a:pt x="200" y="199"/>
                    <a:pt x="200" y="199"/>
                  </a:cubicBezTo>
                  <a:cubicBezTo>
                    <a:pt x="200" y="0"/>
                    <a:pt x="200" y="0"/>
                    <a:pt x="200" y="0"/>
                  </a:cubicBezTo>
                  <a:lnTo>
                    <a:pt x="0" y="0"/>
                  </a:lnTo>
                  <a:close/>
                  <a:moveTo>
                    <a:pt x="180" y="156"/>
                  </a:moveTo>
                  <a:cubicBezTo>
                    <a:pt x="20" y="156"/>
                    <a:pt x="20" y="156"/>
                    <a:pt x="20" y="156"/>
                  </a:cubicBezTo>
                  <a:cubicBezTo>
                    <a:pt x="20" y="16"/>
                    <a:pt x="20" y="16"/>
                    <a:pt x="20" y="16"/>
                  </a:cubicBezTo>
                  <a:cubicBezTo>
                    <a:pt x="180" y="16"/>
                    <a:pt x="180" y="16"/>
                    <a:pt x="180" y="16"/>
                  </a:cubicBezTo>
                  <a:lnTo>
                    <a:pt x="180" y="156"/>
                  </a:lnTo>
                  <a:close/>
                  <a:moveTo>
                    <a:pt x="162" y="147"/>
                  </a:moveTo>
                  <a:cubicBezTo>
                    <a:pt x="162" y="147"/>
                    <a:pt x="168" y="124"/>
                    <a:pt x="156" y="118"/>
                  </a:cubicBezTo>
                  <a:cubicBezTo>
                    <a:pt x="143" y="112"/>
                    <a:pt x="131" y="99"/>
                    <a:pt x="131" y="99"/>
                  </a:cubicBezTo>
                  <a:cubicBezTo>
                    <a:pt x="131" y="99"/>
                    <a:pt x="112" y="112"/>
                    <a:pt x="100" y="112"/>
                  </a:cubicBezTo>
                  <a:cubicBezTo>
                    <a:pt x="87" y="112"/>
                    <a:pt x="69" y="99"/>
                    <a:pt x="69" y="99"/>
                  </a:cubicBezTo>
                  <a:cubicBezTo>
                    <a:pt x="69" y="99"/>
                    <a:pt x="56" y="112"/>
                    <a:pt x="44" y="118"/>
                  </a:cubicBezTo>
                  <a:cubicBezTo>
                    <a:pt x="31" y="124"/>
                    <a:pt x="38" y="148"/>
                    <a:pt x="38" y="148"/>
                  </a:cubicBezTo>
                  <a:lnTo>
                    <a:pt x="162" y="147"/>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70"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4471606" y="2959087"/>
            <a:ext cx="1415773" cy="461665"/>
          </a:xfrm>
          <a:prstGeom prst="rect">
            <a:avLst/>
          </a:prstGeom>
          <a:noFill/>
        </p:spPr>
        <p:txBody>
          <a:bodyPr wrap="none" rtlCol="0">
            <a:spAutoFit/>
          </a:bodyPr>
          <a:lstStyle/>
          <a:p>
            <a:pPr algn="r"/>
            <a:r>
              <a:rPr lang="zh-CN" altLang="en-US" sz="2400" dirty="0">
                <a:solidFill>
                  <a:srgbClr val="252434"/>
                </a:solidFill>
              </a:rPr>
              <a:t>房屋特征</a:t>
            </a:r>
            <a:endParaRPr lang="en-GB" sz="2400" dirty="0">
              <a:solidFill>
                <a:srgbClr val="252434"/>
              </a:solidFill>
            </a:endParaRPr>
          </a:p>
        </p:txBody>
      </p:sp>
      <p:sp>
        <p:nvSpPr>
          <p:cNvPr id="71"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4511890" y="5236701"/>
            <a:ext cx="1415773" cy="461665"/>
          </a:xfrm>
          <a:prstGeom prst="rect">
            <a:avLst/>
          </a:prstGeom>
          <a:noFill/>
        </p:spPr>
        <p:txBody>
          <a:bodyPr wrap="none" rtlCol="0">
            <a:spAutoFit/>
          </a:bodyPr>
          <a:lstStyle/>
          <a:p>
            <a:pPr algn="r"/>
            <a:r>
              <a:rPr lang="zh-CN" altLang="en-US" sz="2400" dirty="0">
                <a:solidFill>
                  <a:srgbClr val="252434"/>
                </a:solidFill>
              </a:rPr>
              <a:t>市场信息</a:t>
            </a:r>
            <a:endParaRPr lang="en-GB" sz="2400" dirty="0">
              <a:solidFill>
                <a:srgbClr val="252434"/>
              </a:solidFill>
            </a:endParaRPr>
          </a:p>
        </p:txBody>
      </p:sp>
      <p:sp>
        <p:nvSpPr>
          <p:cNvPr id="72"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2541809" y="4091202"/>
            <a:ext cx="1723549" cy="461665"/>
          </a:xfrm>
          <a:prstGeom prst="rect">
            <a:avLst/>
          </a:prstGeom>
          <a:noFill/>
        </p:spPr>
        <p:txBody>
          <a:bodyPr wrap="none" rtlCol="0">
            <a:spAutoFit/>
          </a:bodyPr>
          <a:lstStyle/>
          <a:p>
            <a:pPr algn="r"/>
            <a:r>
              <a:rPr lang="zh-CN" altLang="en-US" sz="2400" dirty="0">
                <a:solidFill>
                  <a:srgbClr val="252434"/>
                </a:solidFill>
              </a:rPr>
              <a:t>设施与服务</a:t>
            </a:r>
            <a:endParaRPr lang="en-GB" sz="2400" dirty="0">
              <a:solidFill>
                <a:srgbClr val="252434"/>
              </a:solidFill>
            </a:endParaRPr>
          </a:p>
        </p:txBody>
      </p:sp>
      <p:sp>
        <p:nvSpPr>
          <p:cNvPr id="73" name="Rectangle 5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7028584" y="2635922"/>
            <a:ext cx="1366144" cy="1569660"/>
          </a:xfrm>
          <a:prstGeom prst="rect">
            <a:avLst/>
          </a:prstGeom>
        </p:spPr>
        <p:txBody>
          <a:bodyPr wrap="square">
            <a:spAutoFit/>
          </a:bodyPr>
          <a:lstStyle/>
          <a:p>
            <a:pPr marL="285750" lvl="0" indent="-285750">
              <a:buFont typeface="Wingdings" panose="05000000000000000000" pitchFamily="2" charset="2"/>
              <a:buChar char="ü"/>
              <a:defRPr/>
            </a:pPr>
            <a:r>
              <a:rPr lang="zh-CN" altLang="en-US" sz="1600" dirty="0">
                <a:solidFill>
                  <a:srgbClr val="252434"/>
                </a:solidFill>
              </a:rPr>
              <a:t>面积</a:t>
            </a:r>
            <a:endParaRPr lang="en-US" altLang="zh-CN" sz="1600" dirty="0">
              <a:solidFill>
                <a:srgbClr val="252434"/>
              </a:solidFill>
            </a:endParaRPr>
          </a:p>
          <a:p>
            <a:pPr marL="285750" lvl="0" indent="-285750">
              <a:buFont typeface="Wingdings" panose="05000000000000000000" pitchFamily="2" charset="2"/>
              <a:buChar char="ü"/>
              <a:defRPr/>
            </a:pPr>
            <a:r>
              <a:rPr lang="zh-CN" altLang="en-US" sz="1600" dirty="0">
                <a:solidFill>
                  <a:srgbClr val="252434"/>
                </a:solidFill>
              </a:rPr>
              <a:t>楼层</a:t>
            </a:r>
            <a:endParaRPr lang="en-US" altLang="zh-CN" sz="1600" dirty="0">
              <a:solidFill>
                <a:srgbClr val="252434"/>
              </a:solidFill>
            </a:endParaRPr>
          </a:p>
          <a:p>
            <a:pPr marL="285750" lvl="0" indent="-285750">
              <a:buFont typeface="Wingdings" panose="05000000000000000000" pitchFamily="2" charset="2"/>
              <a:buChar char="ü"/>
              <a:defRPr/>
            </a:pPr>
            <a:r>
              <a:rPr lang="zh-CN" altLang="en-US" sz="1600" dirty="0">
                <a:solidFill>
                  <a:srgbClr val="252434"/>
                </a:solidFill>
              </a:rPr>
              <a:t>总楼层数</a:t>
            </a:r>
            <a:endParaRPr lang="en-US" altLang="zh-CN" sz="1600" dirty="0">
              <a:solidFill>
                <a:srgbClr val="252434"/>
              </a:solidFill>
            </a:endParaRPr>
          </a:p>
          <a:p>
            <a:pPr marL="285750" lvl="0" indent="-285750">
              <a:buFont typeface="Wingdings" panose="05000000000000000000" pitchFamily="2" charset="2"/>
              <a:buChar char="ü"/>
              <a:defRPr/>
            </a:pPr>
            <a:r>
              <a:rPr lang="zh-CN" altLang="en-US" sz="1600" dirty="0">
                <a:solidFill>
                  <a:srgbClr val="252434"/>
                </a:solidFill>
              </a:rPr>
              <a:t>房型</a:t>
            </a:r>
            <a:endParaRPr lang="en-US" altLang="zh-CN" sz="1600" dirty="0">
              <a:solidFill>
                <a:srgbClr val="252434"/>
              </a:solidFill>
            </a:endParaRPr>
          </a:p>
          <a:p>
            <a:pPr marL="285750" lvl="0" indent="-285750">
              <a:buFont typeface="Wingdings" panose="05000000000000000000" pitchFamily="2" charset="2"/>
              <a:buChar char="ü"/>
              <a:defRPr/>
            </a:pPr>
            <a:r>
              <a:rPr lang="zh-CN" altLang="en-US" sz="1600" dirty="0">
                <a:solidFill>
                  <a:srgbClr val="252434"/>
                </a:solidFill>
              </a:rPr>
              <a:t>房屋朝向</a:t>
            </a:r>
            <a:endParaRPr lang="en-US" altLang="zh-CN" sz="1600" dirty="0">
              <a:solidFill>
                <a:srgbClr val="252434"/>
              </a:solidFill>
            </a:endParaRPr>
          </a:p>
          <a:p>
            <a:pPr marL="285750" lvl="0" indent="-285750">
              <a:buFont typeface="Wingdings" panose="05000000000000000000" pitchFamily="2" charset="2"/>
              <a:buChar char="ü"/>
              <a:defRPr/>
            </a:pPr>
            <a:r>
              <a:rPr lang="zh-CN" altLang="en-US" sz="1600" dirty="0">
                <a:solidFill>
                  <a:srgbClr val="252434"/>
                </a:solidFill>
              </a:rPr>
              <a:t>房屋装修</a:t>
            </a:r>
          </a:p>
        </p:txBody>
      </p:sp>
      <p:sp>
        <p:nvSpPr>
          <p:cNvPr id="74" name="Rectangle 5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7024693" y="4635057"/>
            <a:ext cx="2141680" cy="1815882"/>
          </a:xfrm>
          <a:prstGeom prst="rect">
            <a:avLst/>
          </a:prstGeom>
        </p:spPr>
        <p:txBody>
          <a:bodyPr wrap="square">
            <a:spAutoFit/>
          </a:bodyPr>
          <a:lstStyle/>
          <a:p>
            <a:pPr marL="285750" lvl="0" indent="-285750">
              <a:buFont typeface="Wingdings" panose="05000000000000000000" pitchFamily="2" charset="2"/>
              <a:buChar char="ü"/>
              <a:defRPr/>
            </a:pPr>
            <a:r>
              <a:rPr lang="zh-CN" altLang="en-US" sz="1400" dirty="0">
                <a:solidFill>
                  <a:srgbClr val="252434"/>
                </a:solidFill>
              </a:rPr>
              <a:t>当月二手房、新房交易面积</a:t>
            </a:r>
            <a:r>
              <a:rPr lang="en-US" altLang="zh-CN" sz="1400" dirty="0">
                <a:solidFill>
                  <a:srgbClr val="252434"/>
                </a:solidFill>
              </a:rPr>
              <a:t>/</a:t>
            </a:r>
            <a:r>
              <a:rPr lang="zh-CN" altLang="en-US" sz="1400" dirty="0">
                <a:solidFill>
                  <a:srgbClr val="252434"/>
                </a:solidFill>
              </a:rPr>
              <a:t>均价</a:t>
            </a:r>
            <a:r>
              <a:rPr lang="en-US" altLang="zh-CN" sz="1400" dirty="0">
                <a:solidFill>
                  <a:srgbClr val="252434"/>
                </a:solidFill>
              </a:rPr>
              <a:t>/</a:t>
            </a:r>
            <a:r>
              <a:rPr lang="zh-CN" altLang="en-US" sz="1400" dirty="0">
                <a:solidFill>
                  <a:srgbClr val="252434"/>
                </a:solidFill>
              </a:rPr>
              <a:t>套数</a:t>
            </a:r>
            <a:endParaRPr lang="en-US" altLang="zh-CN" sz="1400" dirty="0">
              <a:solidFill>
                <a:srgbClr val="252434"/>
              </a:solidFill>
            </a:endParaRPr>
          </a:p>
          <a:p>
            <a:pPr marL="285750" lvl="0" indent="-285750">
              <a:buFont typeface="Wingdings" panose="05000000000000000000" pitchFamily="2" charset="2"/>
              <a:buChar char="ü"/>
              <a:defRPr/>
            </a:pPr>
            <a:r>
              <a:rPr lang="zh-CN" altLang="en-US" sz="1400" dirty="0">
                <a:solidFill>
                  <a:srgbClr val="252434"/>
                </a:solidFill>
              </a:rPr>
              <a:t>当月土地供应幅数</a:t>
            </a:r>
            <a:r>
              <a:rPr lang="en-US" altLang="zh-CN" sz="1400" dirty="0">
                <a:solidFill>
                  <a:srgbClr val="252434"/>
                </a:solidFill>
              </a:rPr>
              <a:t>/</a:t>
            </a:r>
            <a:r>
              <a:rPr lang="zh-CN" altLang="en-US" sz="1400" dirty="0">
                <a:solidFill>
                  <a:srgbClr val="252434"/>
                </a:solidFill>
              </a:rPr>
              <a:t>面积</a:t>
            </a:r>
            <a:r>
              <a:rPr lang="en-US" altLang="zh-CN" sz="1400" dirty="0">
                <a:solidFill>
                  <a:srgbClr val="252434"/>
                </a:solidFill>
              </a:rPr>
              <a:t>/</a:t>
            </a:r>
            <a:r>
              <a:rPr lang="zh-CN" altLang="en-US" sz="1400" dirty="0">
                <a:solidFill>
                  <a:srgbClr val="252434"/>
                </a:solidFill>
              </a:rPr>
              <a:t>成交总价</a:t>
            </a:r>
            <a:endParaRPr lang="en-US" altLang="zh-CN" sz="1400" dirty="0">
              <a:solidFill>
                <a:srgbClr val="252434"/>
              </a:solidFill>
            </a:endParaRPr>
          </a:p>
          <a:p>
            <a:pPr marL="285750" lvl="0" indent="-285750">
              <a:buFont typeface="Wingdings" panose="05000000000000000000" pitchFamily="2" charset="2"/>
              <a:buChar char="ü"/>
              <a:defRPr/>
            </a:pPr>
            <a:r>
              <a:rPr lang="zh-CN" altLang="en-US" sz="1400" dirty="0">
                <a:solidFill>
                  <a:srgbClr val="252434"/>
                </a:solidFill>
              </a:rPr>
              <a:t>现有办公人数</a:t>
            </a:r>
            <a:endParaRPr lang="en-US" altLang="zh-CN" sz="1400" dirty="0">
              <a:solidFill>
                <a:srgbClr val="252434"/>
              </a:solidFill>
            </a:endParaRPr>
          </a:p>
          <a:p>
            <a:pPr marL="285750" lvl="0" indent="-285750">
              <a:buFont typeface="Wingdings" panose="05000000000000000000" pitchFamily="2" charset="2"/>
              <a:buChar char="ü"/>
              <a:defRPr/>
            </a:pPr>
            <a:r>
              <a:rPr lang="zh-CN" altLang="en-US" sz="1400" dirty="0">
                <a:solidFill>
                  <a:srgbClr val="252434"/>
                </a:solidFill>
              </a:rPr>
              <a:t>现有居住人数</a:t>
            </a:r>
            <a:endParaRPr lang="en-US" altLang="zh-CN" sz="1400" dirty="0">
              <a:solidFill>
                <a:srgbClr val="252434"/>
              </a:solidFill>
            </a:endParaRPr>
          </a:p>
          <a:p>
            <a:pPr marL="285750" lvl="0" indent="-285750">
              <a:buFont typeface="Wingdings" panose="05000000000000000000" pitchFamily="2" charset="2"/>
              <a:buChar char="ü"/>
              <a:defRPr/>
            </a:pPr>
            <a:r>
              <a:rPr lang="zh-CN" altLang="en-US" sz="1400" dirty="0">
                <a:solidFill>
                  <a:srgbClr val="252434"/>
                </a:solidFill>
              </a:rPr>
              <a:t>线上浏览次数</a:t>
            </a:r>
            <a:endParaRPr lang="en-US" altLang="zh-CN" sz="1400" dirty="0">
              <a:solidFill>
                <a:srgbClr val="252434"/>
              </a:solidFill>
            </a:endParaRPr>
          </a:p>
          <a:p>
            <a:pPr marL="285750" lvl="0" indent="-285750">
              <a:buFont typeface="Wingdings" panose="05000000000000000000" pitchFamily="2" charset="2"/>
              <a:buChar char="ü"/>
              <a:defRPr/>
            </a:pPr>
            <a:r>
              <a:rPr lang="zh-CN" altLang="en-US" sz="1400" dirty="0">
                <a:solidFill>
                  <a:srgbClr val="252434"/>
                </a:solidFill>
              </a:rPr>
              <a:t>线下看房次数</a:t>
            </a:r>
          </a:p>
        </p:txBody>
      </p:sp>
      <p:sp>
        <p:nvSpPr>
          <p:cNvPr id="76" name="Rectangle 5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1071" y="3825551"/>
            <a:ext cx="1694581" cy="1569660"/>
          </a:xfrm>
          <a:prstGeom prst="rect">
            <a:avLst/>
          </a:prstGeom>
        </p:spPr>
        <p:txBody>
          <a:bodyPr wrap="square">
            <a:spAutoFit/>
          </a:bodyPr>
          <a:lstStyle/>
          <a:p>
            <a:pPr marL="285750" lvl="0" indent="-285750" algn="r">
              <a:buFont typeface="Wingdings" panose="05000000000000000000" pitchFamily="2" charset="2"/>
              <a:buChar char="ü"/>
              <a:defRPr/>
            </a:pPr>
            <a:r>
              <a:rPr lang="zh-CN" altLang="en-US" sz="1600" dirty="0">
                <a:solidFill>
                  <a:srgbClr val="252434"/>
                </a:solidFill>
              </a:rPr>
              <a:t>学校</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交通设施</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医疗设施</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运动设施</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超市</a:t>
            </a:r>
            <a:endParaRPr lang="en-US" altLang="zh-CN" sz="1600" dirty="0">
              <a:solidFill>
                <a:srgbClr val="252434"/>
              </a:solidFill>
            </a:endParaRPr>
          </a:p>
          <a:p>
            <a:pPr marL="285750" lvl="0" indent="-285750" algn="r">
              <a:buFont typeface="Wingdings" panose="05000000000000000000" pitchFamily="2" charset="2"/>
              <a:buChar char="ü"/>
              <a:defRPr/>
            </a:pPr>
            <a:r>
              <a:rPr lang="zh-CN" altLang="en-US" sz="1600" dirty="0">
                <a:solidFill>
                  <a:srgbClr val="252434"/>
                </a:solidFill>
              </a:rPr>
              <a:t>购物中心数量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par>
                                <p:cTn id="35" presetID="22" presetClass="entr" presetSubtype="8"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righ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par>
                          <p:cTn id="44" fill="hold">
                            <p:stCondLst>
                              <p:cond delay="1500"/>
                            </p:stCondLst>
                            <p:childTnLst>
                              <p:par>
                                <p:cTn id="45" presetID="53" presetClass="entr" presetSubtype="16"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Effect transition="in" filter="fade">
                                      <p:cBhvr>
                                        <p:cTn id="49" dur="500"/>
                                        <p:tgtEl>
                                          <p:spTgt spid="5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childTnLst>
                          </p:cTn>
                        </p:par>
                        <p:par>
                          <p:cTn id="65" fill="hold">
                            <p:stCondLst>
                              <p:cond delay="2000"/>
                            </p:stCondLst>
                            <p:childTnLst>
                              <p:par>
                                <p:cTn id="66" presetID="53" presetClass="entr" presetSubtype="16"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animEffect transition="in" filter="fade">
                                      <p:cBhvr>
                                        <p:cTn id="70" dur="500"/>
                                        <p:tgtEl>
                                          <p:spTgt spid="54"/>
                                        </p:tgtEl>
                                      </p:cBhvr>
                                    </p:animEffect>
                                  </p:childTnLst>
                                </p:cTn>
                              </p:par>
                              <p:par>
                                <p:cTn id="71" presetID="53" presetClass="entr" presetSubtype="16"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p:cTn id="73" dur="500" fill="hold"/>
                                        <p:tgtEl>
                                          <p:spTgt spid="62"/>
                                        </p:tgtEl>
                                        <p:attrNameLst>
                                          <p:attrName>ppt_w</p:attrName>
                                        </p:attrNameLst>
                                      </p:cBhvr>
                                      <p:tavLst>
                                        <p:tav tm="0">
                                          <p:val>
                                            <p:fltVal val="0"/>
                                          </p:val>
                                        </p:tav>
                                        <p:tav tm="100000">
                                          <p:val>
                                            <p:strVal val="#ppt_w"/>
                                          </p:val>
                                        </p:tav>
                                      </p:tavLst>
                                    </p:anim>
                                    <p:anim calcmode="lin" valueType="num">
                                      <p:cBhvr>
                                        <p:cTn id="74" dur="500" fill="hold"/>
                                        <p:tgtEl>
                                          <p:spTgt spid="62"/>
                                        </p:tgtEl>
                                        <p:attrNameLst>
                                          <p:attrName>ppt_h</p:attrName>
                                        </p:attrNameLst>
                                      </p:cBhvr>
                                      <p:tavLst>
                                        <p:tav tm="0">
                                          <p:val>
                                            <p:fltVal val="0"/>
                                          </p:val>
                                        </p:tav>
                                        <p:tav tm="100000">
                                          <p:val>
                                            <p:strVal val="#ppt_h"/>
                                          </p:val>
                                        </p:tav>
                                      </p:tavLst>
                                    </p:anim>
                                    <p:animEffect transition="in" filter="fade">
                                      <p:cBhvr>
                                        <p:cTn id="75" dur="500"/>
                                        <p:tgtEl>
                                          <p:spTgt spid="62"/>
                                        </p:tgtEl>
                                      </p:cBhvr>
                                    </p:animEffect>
                                  </p:childTnLst>
                                </p:cTn>
                              </p:par>
                              <p:par>
                                <p:cTn id="76" presetID="53" presetClass="entr" presetSubtype="16"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p:cTn id="83" dur="500" fill="hold"/>
                                        <p:tgtEl>
                                          <p:spTgt spid="66"/>
                                        </p:tgtEl>
                                        <p:attrNameLst>
                                          <p:attrName>ppt_w</p:attrName>
                                        </p:attrNameLst>
                                      </p:cBhvr>
                                      <p:tavLst>
                                        <p:tav tm="0">
                                          <p:val>
                                            <p:fltVal val="0"/>
                                          </p:val>
                                        </p:tav>
                                        <p:tav tm="100000">
                                          <p:val>
                                            <p:strVal val="#ppt_w"/>
                                          </p:val>
                                        </p:tav>
                                      </p:tavLst>
                                    </p:anim>
                                    <p:anim calcmode="lin" valueType="num">
                                      <p:cBhvr>
                                        <p:cTn id="84" dur="500" fill="hold"/>
                                        <p:tgtEl>
                                          <p:spTgt spid="66"/>
                                        </p:tgtEl>
                                        <p:attrNameLst>
                                          <p:attrName>ppt_h</p:attrName>
                                        </p:attrNameLst>
                                      </p:cBhvr>
                                      <p:tavLst>
                                        <p:tav tm="0">
                                          <p:val>
                                            <p:fltVal val="0"/>
                                          </p:val>
                                        </p:tav>
                                        <p:tav tm="100000">
                                          <p:val>
                                            <p:strVal val="#ppt_h"/>
                                          </p:val>
                                        </p:tav>
                                      </p:tavLst>
                                    </p:anim>
                                    <p:animEffect transition="in" filter="fade">
                                      <p:cBhvr>
                                        <p:cTn id="85" dur="500"/>
                                        <p:tgtEl>
                                          <p:spTgt spid="66"/>
                                        </p:tgtEl>
                                      </p:cBhvr>
                                    </p:animEffect>
                                  </p:childTnLst>
                                </p:cTn>
                              </p:par>
                            </p:childTnLst>
                          </p:cTn>
                        </p:par>
                        <p:par>
                          <p:cTn id="86" fill="hold">
                            <p:stCondLst>
                              <p:cond delay="2500"/>
                            </p:stCondLst>
                            <p:childTnLst>
                              <p:par>
                                <p:cTn id="87" presetID="22" presetClass="entr" presetSubtype="1"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up)">
                                      <p:cBhvr>
                                        <p:cTn id="89" dur="500"/>
                                        <p:tgtEl>
                                          <p:spTgt spid="52"/>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up)">
                                      <p:cBhvr>
                                        <p:cTn id="92" dur="500"/>
                                        <p:tgtEl>
                                          <p:spTgt spid="73"/>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wipe(up)">
                                      <p:cBhvr>
                                        <p:cTn id="95" dur="500"/>
                                        <p:tgtEl>
                                          <p:spTgt spid="7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up)">
                                      <p:cBhvr>
                                        <p:cTn id="9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p:bldP spid="52" grpId="0"/>
      <p:bldP spid="53" grpId="0" animBg="1"/>
      <p:bldP spid="70" grpId="0"/>
      <p:bldP spid="71" grpId="0"/>
      <p:bldP spid="72" grpId="0"/>
      <p:bldP spid="73" grpId="0"/>
      <p:bldP spid="74" grpId="0"/>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985007" y="440039"/>
            <a:ext cx="2392580" cy="828858"/>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4000" b="1" dirty="0">
                <a:latin typeface="+mj-lt"/>
              </a:rPr>
              <a:t>交叉特征</a:t>
            </a:r>
          </a:p>
        </p:txBody>
      </p:sp>
      <p:sp>
        <p:nvSpPr>
          <p:cNvPr id="11" name="圆角矩形 4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5766413" y="440039"/>
            <a:ext cx="2392580" cy="828858"/>
          </a:xfrm>
          <a:prstGeom prst="roundRect">
            <a:avLst>
              <a:gd name="adj" fmla="val 50000"/>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4000" b="1" dirty="0">
                <a:latin typeface="+mj-lt"/>
              </a:rPr>
              <a:t>统计特征</a:t>
            </a:r>
          </a:p>
        </p:txBody>
      </p:sp>
      <p:sp>
        <p:nvSpPr>
          <p:cNvPr id="12" name="矩形 11"/>
          <p:cNvSpPr/>
          <p:nvPr/>
        </p:nvSpPr>
        <p:spPr>
          <a:xfrm>
            <a:off x="350320" y="1782649"/>
            <a:ext cx="3661954" cy="3185487"/>
          </a:xfrm>
          <a:prstGeom prst="rect">
            <a:avLst/>
          </a:prstGeom>
        </p:spPr>
        <p:txBody>
          <a:bodyPr wrap="square">
            <a:spAutoFit/>
          </a:bodyPr>
          <a:lstStyle/>
          <a:p>
            <a:pPr>
              <a:lnSpc>
                <a:spcPct val="150000"/>
              </a:lnSpc>
            </a:pPr>
            <a:r>
              <a:rPr lang="zh-CN" altLang="en-US" dirty="0"/>
              <a:t>配套设施特征的合并，房屋面积与金钱类特征的交叉等，例如：</a:t>
            </a:r>
            <a:endParaRPr lang="en-US" altLang="zh-CN" dirty="0"/>
          </a:p>
          <a:p>
            <a:pPr>
              <a:lnSpc>
                <a:spcPct val="150000"/>
              </a:lnSpc>
            </a:pPr>
            <a:r>
              <a:rPr lang="en-US" altLang="zh-CN" sz="1400" dirty="0" err="1"/>
              <a:t>data.tradeMeanPrice</a:t>
            </a:r>
            <a:r>
              <a:rPr lang="en-US" altLang="zh-CN" sz="1400" dirty="0"/>
              <a:t> </a:t>
            </a:r>
            <a:r>
              <a:rPr lang="zh-CN" altLang="en-US" sz="1400" dirty="0"/>
              <a:t>*</a:t>
            </a:r>
            <a:r>
              <a:rPr lang="en-US" altLang="zh-CN" sz="1400" dirty="0"/>
              <a:t> </a:t>
            </a:r>
            <a:r>
              <a:rPr lang="en-US" altLang="zh-CN" sz="1400" dirty="0" err="1"/>
              <a:t>data.area</a:t>
            </a:r>
            <a:endParaRPr lang="en-US" altLang="zh-CN" sz="1400" dirty="0"/>
          </a:p>
          <a:p>
            <a:pPr>
              <a:lnSpc>
                <a:spcPct val="150000"/>
              </a:lnSpc>
            </a:pPr>
            <a:r>
              <a:rPr lang="en-US" altLang="zh-CN" sz="1400" dirty="0" err="1"/>
              <a:t>data.tradeNewMeanPrice</a:t>
            </a:r>
            <a:r>
              <a:rPr lang="en-US" altLang="zh-CN" sz="1400" dirty="0"/>
              <a:t> </a:t>
            </a:r>
            <a:r>
              <a:rPr lang="zh-CN" altLang="en-US" sz="1400" dirty="0"/>
              <a:t>*</a:t>
            </a:r>
            <a:r>
              <a:rPr lang="en-US" altLang="zh-CN" sz="1400" dirty="0"/>
              <a:t> </a:t>
            </a:r>
            <a:r>
              <a:rPr lang="en-US" altLang="zh-CN" sz="1400" dirty="0" err="1"/>
              <a:t>data.area</a:t>
            </a:r>
            <a:endParaRPr lang="en-US" altLang="zh-CN" sz="1400" dirty="0"/>
          </a:p>
          <a:p>
            <a:pPr>
              <a:lnSpc>
                <a:spcPct val="150000"/>
              </a:lnSpc>
            </a:pPr>
            <a:r>
              <a:rPr lang="en-US" altLang="zh-CN" sz="1400" dirty="0" err="1"/>
              <a:t>data.tradeMeanPrice</a:t>
            </a:r>
            <a:r>
              <a:rPr lang="en-US" altLang="zh-CN" sz="1400" dirty="0"/>
              <a:t> / (data.area+1)</a:t>
            </a:r>
          </a:p>
          <a:p>
            <a:pPr>
              <a:lnSpc>
                <a:spcPct val="150000"/>
              </a:lnSpc>
            </a:pPr>
            <a:r>
              <a:rPr lang="en-US" altLang="zh-CN" sz="1400" dirty="0" err="1"/>
              <a:t>data.interSchoolNum</a:t>
            </a:r>
            <a:r>
              <a:rPr lang="en-US" altLang="zh-CN" sz="1400" dirty="0"/>
              <a:t> / (data.schoolNum+1</a:t>
            </a:r>
          </a:p>
          <a:p>
            <a:pPr>
              <a:lnSpc>
                <a:spcPct val="150000"/>
              </a:lnSpc>
            </a:pPr>
            <a:r>
              <a:rPr lang="en-US" altLang="zh-CN" sz="1400" dirty="0" err="1"/>
              <a:t>data.newWorkers</a:t>
            </a:r>
            <a:r>
              <a:rPr lang="en-US" altLang="zh-CN" sz="1400" dirty="0"/>
              <a:t> / </a:t>
            </a:r>
            <a:r>
              <a:rPr lang="en-US" altLang="zh-CN" sz="1400" dirty="0" err="1"/>
              <a:t>data.totalWorkers</a:t>
            </a:r>
            <a:endParaRPr lang="en-US" altLang="zh-CN" sz="1400" dirty="0"/>
          </a:p>
          <a:p>
            <a:pPr>
              <a:lnSpc>
                <a:spcPct val="150000"/>
              </a:lnSpc>
            </a:pPr>
            <a:r>
              <a:rPr lang="en-US" altLang="zh-CN" sz="1400" dirty="0" err="1"/>
              <a:t>data.pv</a:t>
            </a:r>
            <a:r>
              <a:rPr lang="en-US" altLang="zh-CN" sz="1400" dirty="0"/>
              <a:t> / (</a:t>
            </a:r>
            <a:r>
              <a:rPr lang="en-US" altLang="zh-CN" sz="1400" dirty="0" err="1"/>
              <a:t>data.uv</a:t>
            </a:r>
            <a:r>
              <a:rPr lang="en-US" altLang="zh-CN" sz="1400" dirty="0"/>
              <a:t> + 1)</a:t>
            </a:r>
          </a:p>
          <a:p>
            <a:pPr>
              <a:lnSpc>
                <a:spcPct val="150000"/>
              </a:lnSpc>
            </a:pPr>
            <a:r>
              <a:rPr lang="en-US" altLang="zh-CN" sz="1400" dirty="0"/>
              <a:t>……</a:t>
            </a:r>
            <a:endParaRPr lang="zh-CN" altLang="en-US" sz="1400" dirty="0"/>
          </a:p>
        </p:txBody>
      </p:sp>
      <p:sp>
        <p:nvSpPr>
          <p:cNvPr id="13" name="矩形 12"/>
          <p:cNvSpPr/>
          <p:nvPr/>
        </p:nvSpPr>
        <p:spPr>
          <a:xfrm>
            <a:off x="4807131" y="1708936"/>
            <a:ext cx="4258492" cy="3000821"/>
          </a:xfrm>
          <a:prstGeom prst="rect">
            <a:avLst/>
          </a:prstGeom>
        </p:spPr>
        <p:txBody>
          <a:bodyPr wrap="square">
            <a:spAutoFit/>
          </a:bodyPr>
          <a:lstStyle/>
          <a:p>
            <a:pPr>
              <a:lnSpc>
                <a:spcPct val="150000"/>
              </a:lnSpc>
            </a:pPr>
            <a:r>
              <a:rPr lang="en-US" altLang="zh-CN" dirty="0"/>
              <a:t>1</a:t>
            </a:r>
            <a:r>
              <a:rPr lang="zh-CN" altLang="en-US" dirty="0"/>
              <a:t>）对特征列求取均值、最大值、最小值、中值、众数、标准差、计数、独特值数量等统计量。</a:t>
            </a:r>
            <a:endParaRPr lang="en-US" altLang="zh-CN" dirty="0"/>
          </a:p>
          <a:p>
            <a:pPr>
              <a:lnSpc>
                <a:spcPct val="150000"/>
              </a:lnSpc>
            </a:pPr>
            <a:r>
              <a:rPr lang="en-US" altLang="zh-CN" dirty="0"/>
              <a:t>2</a:t>
            </a:r>
            <a:r>
              <a:rPr lang="zh-CN" altLang="en-US" dirty="0"/>
              <a:t>）使用一个或多个键对数据集进行分组，并求取各组的统计量。例如以</a:t>
            </a:r>
            <a:r>
              <a:rPr lang="en-US" altLang="zh-CN" dirty="0" err="1"/>
              <a:t>communityName</a:t>
            </a:r>
            <a:r>
              <a:rPr lang="zh-CN" altLang="en-US" dirty="0"/>
              <a:t>为键对数据集分组，并求取</a:t>
            </a:r>
            <a:r>
              <a:rPr lang="en-US" altLang="zh-CN" dirty="0"/>
              <a:t>area</a:t>
            </a:r>
            <a:r>
              <a:rPr lang="zh-CN" altLang="en-US" dirty="0"/>
              <a:t>等特征列在每组的统计量。</a:t>
            </a:r>
          </a:p>
        </p:txBody>
      </p:sp>
      <p:pic>
        <p:nvPicPr>
          <p:cNvPr id="14" name="图片 13"/>
          <p:cNvPicPr>
            <a:picLocks noChangeAspect="1"/>
          </p:cNvPicPr>
          <p:nvPr/>
        </p:nvPicPr>
        <p:blipFill>
          <a:blip r:embed="rId2"/>
          <a:stretch>
            <a:fillRect/>
          </a:stretch>
        </p:blipFill>
        <p:spPr>
          <a:xfrm>
            <a:off x="889498" y="4968136"/>
            <a:ext cx="7711281" cy="1474098"/>
          </a:xfrm>
          <a:prstGeom prst="rect">
            <a:avLst/>
          </a:prstGeom>
        </p:spPr>
      </p:pic>
    </p:spTree>
    <p:extLst>
      <p:ext uri="{BB962C8B-B14F-4D97-AF65-F5344CB8AC3E}">
        <p14:creationId xmlns:p14="http://schemas.microsoft.com/office/powerpoint/2010/main" val="16639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3" name="直接连接符 12"/>
          <p:cNvCxnSpPr/>
          <p:nvPr/>
        </p:nvCxnSpPr>
        <p:spPr>
          <a:xfrm flipH="1">
            <a:off x="4281144" y="62089"/>
            <a:ext cx="22578" cy="6795911"/>
          </a:xfrm>
          <a:prstGeom prst="line">
            <a:avLst/>
          </a:prstGeom>
          <a:ln w="9525"/>
        </p:spPr>
        <p:style>
          <a:lnRef idx="1">
            <a:schemeClr val="dk1"/>
          </a:lnRef>
          <a:fillRef idx="0">
            <a:schemeClr val="dk1"/>
          </a:fillRef>
          <a:effectRef idx="0">
            <a:schemeClr val="dk1"/>
          </a:effectRef>
          <a:fontRef idx="minor">
            <a:schemeClr val="tx1"/>
          </a:fontRef>
        </p:style>
      </p:cxnSp>
      <p:cxnSp>
        <p:nvCxnSpPr>
          <p:cNvPr id="14" name="Straight Connector 1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5400000">
            <a:off x="3474996" y="1418836"/>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5400000">
            <a:off x="3474995" y="3732111"/>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rot="16200000" flipH="1">
            <a:off x="5109789" y="2611264"/>
            <a:ext cx="0" cy="1620000"/>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19" name="椭圆 18"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2055015"/>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3217031"/>
            <a:ext cx="347643" cy="347643"/>
          </a:xfrm>
          <a:prstGeom prst="ellipse">
            <a:avLst/>
          </a:prstGeom>
          <a:solidFill>
            <a:srgbClr val="25243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4379047"/>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2994615" y="1761547"/>
            <a:ext cx="1107997" cy="461665"/>
          </a:xfrm>
          <a:prstGeom prst="rect">
            <a:avLst/>
          </a:prstGeom>
          <a:noFill/>
        </p:spPr>
        <p:txBody>
          <a:bodyPr wrap="none" rtlCol="0">
            <a:spAutoFit/>
          </a:bodyPr>
          <a:lstStyle/>
          <a:p>
            <a:pPr algn="r"/>
            <a:r>
              <a:rPr lang="zh-CN" altLang="zh-CN" sz="2400" dirty="0"/>
              <a:t>嵌入式</a:t>
            </a:r>
            <a:endParaRPr lang="en-GB" sz="3200" dirty="0">
              <a:solidFill>
                <a:srgbClr val="252434"/>
              </a:solidFill>
            </a:endParaRPr>
          </a:p>
        </p:txBody>
      </p:sp>
      <p:sp>
        <p:nvSpPr>
          <p:cNvPr id="25"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173381" y="346821"/>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latin typeface="+mj-lt"/>
              </a:rPr>
              <a:t>特征选择</a:t>
            </a:r>
            <a:endParaRPr lang="zh-CN" altLang="en-US" sz="3200" b="1" dirty="0">
              <a:latin typeface="+mj-lt"/>
            </a:endParaRPr>
          </a:p>
        </p:txBody>
      </p:sp>
      <p:grpSp>
        <p:nvGrpSpPr>
          <p:cNvPr id="26" name="组合 25">
            <a:extLst>
              <a:ext uri="{FF2B5EF4-FFF2-40B4-BE49-F238E27FC236}">
                <a16:creationId xmlns:a16="http://schemas.microsoft.com/office/drawing/2014/main" id="{B9B7951B-D8C3-4CBD-966B-D486649BA464}"/>
              </a:ext>
            </a:extLst>
          </p:cNvPr>
          <p:cNvGrpSpPr/>
          <p:nvPr/>
        </p:nvGrpSpPr>
        <p:grpSpPr>
          <a:xfrm>
            <a:off x="1556197" y="1675624"/>
            <a:ext cx="1106424" cy="1106424"/>
            <a:chOff x="1715196" y="1675624"/>
            <a:chExt cx="1106424" cy="1106424"/>
          </a:xfrm>
        </p:grpSpPr>
        <p:sp>
          <p:nvSpPr>
            <p:cNvPr id="27" name="Oval 3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1675624"/>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3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1813199"/>
              <a:ext cx="831273" cy="831273"/>
            </a:xfrm>
            <a:prstGeom prst="ellipse">
              <a:avLst/>
            </a:prstGeom>
            <a:solidFill>
              <a:srgbClr val="25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5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067912" y="2027683"/>
              <a:ext cx="401451" cy="402303"/>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30" name="组合 29">
            <a:extLst>
              <a:ext uri="{FF2B5EF4-FFF2-40B4-BE49-F238E27FC236}">
                <a16:creationId xmlns:a16="http://schemas.microsoft.com/office/drawing/2014/main" id="{5C03E064-70CE-4662-AD11-7E87A04E9B1E}"/>
              </a:ext>
            </a:extLst>
          </p:cNvPr>
          <p:cNvGrpSpPr/>
          <p:nvPr/>
        </p:nvGrpSpPr>
        <p:grpSpPr>
          <a:xfrm>
            <a:off x="1556197" y="3999656"/>
            <a:ext cx="1106424" cy="1106424"/>
            <a:chOff x="1715196" y="3999656"/>
            <a:chExt cx="1106424" cy="1106424"/>
          </a:xfrm>
        </p:grpSpPr>
        <p:sp>
          <p:nvSpPr>
            <p:cNvPr id="31" name="Oval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3999656"/>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4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4137231"/>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10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139942" y="4311278"/>
              <a:ext cx="256930" cy="457625"/>
            </a:xfrm>
            <a:custGeom>
              <a:avLst/>
              <a:gdLst>
                <a:gd name="T0" fmla="*/ 57 w 112"/>
                <a:gd name="T1" fmla="*/ 127 h 199"/>
                <a:gd name="T2" fmla="*/ 40 w 112"/>
                <a:gd name="T3" fmla="*/ 143 h 199"/>
                <a:gd name="T4" fmla="*/ 57 w 112"/>
                <a:gd name="T5" fmla="*/ 160 h 199"/>
                <a:gd name="T6" fmla="*/ 73 w 112"/>
                <a:gd name="T7" fmla="*/ 143 h 199"/>
                <a:gd name="T8" fmla="*/ 57 w 112"/>
                <a:gd name="T9" fmla="*/ 127 h 199"/>
                <a:gd name="T10" fmla="*/ 98 w 112"/>
                <a:gd name="T11" fmla="*/ 0 h 199"/>
                <a:gd name="T12" fmla="*/ 14 w 112"/>
                <a:gd name="T13" fmla="*/ 0 h 199"/>
                <a:gd name="T14" fmla="*/ 0 w 112"/>
                <a:gd name="T15" fmla="*/ 13 h 199"/>
                <a:gd name="T16" fmla="*/ 0 w 112"/>
                <a:gd name="T17" fmla="*/ 185 h 199"/>
                <a:gd name="T18" fmla="*/ 14 w 112"/>
                <a:gd name="T19" fmla="*/ 199 h 199"/>
                <a:gd name="T20" fmla="*/ 98 w 112"/>
                <a:gd name="T21" fmla="*/ 199 h 199"/>
                <a:gd name="T22" fmla="*/ 112 w 112"/>
                <a:gd name="T23" fmla="*/ 185 h 199"/>
                <a:gd name="T24" fmla="*/ 112 w 112"/>
                <a:gd name="T25" fmla="*/ 13 h 199"/>
                <a:gd name="T26" fmla="*/ 98 w 112"/>
                <a:gd name="T27" fmla="*/ 0 h 199"/>
                <a:gd name="T28" fmla="*/ 57 w 112"/>
                <a:gd name="T29" fmla="*/ 186 h 199"/>
                <a:gd name="T30" fmla="*/ 14 w 112"/>
                <a:gd name="T31" fmla="*/ 143 h 199"/>
                <a:gd name="T32" fmla="*/ 57 w 112"/>
                <a:gd name="T33" fmla="*/ 101 h 199"/>
                <a:gd name="T34" fmla="*/ 99 w 112"/>
                <a:gd name="T35" fmla="*/ 143 h 199"/>
                <a:gd name="T36" fmla="*/ 57 w 112"/>
                <a:gd name="T37" fmla="*/ 186 h 199"/>
                <a:gd name="T38" fmla="*/ 100 w 112"/>
                <a:gd name="T39" fmla="*/ 77 h 199"/>
                <a:gd name="T40" fmla="*/ 90 w 112"/>
                <a:gd name="T41" fmla="*/ 87 h 199"/>
                <a:gd name="T42" fmla="*/ 22 w 112"/>
                <a:gd name="T43" fmla="*/ 87 h 199"/>
                <a:gd name="T44" fmla="*/ 12 w 112"/>
                <a:gd name="T45" fmla="*/ 77 h 199"/>
                <a:gd name="T46" fmla="*/ 12 w 112"/>
                <a:gd name="T47" fmla="*/ 22 h 199"/>
                <a:gd name="T48" fmla="*/ 22 w 112"/>
                <a:gd name="T49" fmla="*/ 12 h 199"/>
                <a:gd name="T50" fmla="*/ 90 w 112"/>
                <a:gd name="T51" fmla="*/ 12 h 199"/>
                <a:gd name="T52" fmla="*/ 100 w 112"/>
                <a:gd name="T53" fmla="*/ 22 h 199"/>
                <a:gd name="T54" fmla="*/ 100 w 112"/>
                <a:gd name="T55" fmla="*/ 7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 h="199">
                  <a:moveTo>
                    <a:pt x="57" y="127"/>
                  </a:moveTo>
                  <a:cubicBezTo>
                    <a:pt x="47" y="127"/>
                    <a:pt x="40" y="134"/>
                    <a:pt x="40" y="143"/>
                  </a:cubicBezTo>
                  <a:cubicBezTo>
                    <a:pt x="40" y="153"/>
                    <a:pt x="47" y="160"/>
                    <a:pt x="57" y="160"/>
                  </a:cubicBezTo>
                  <a:cubicBezTo>
                    <a:pt x="66" y="160"/>
                    <a:pt x="73" y="153"/>
                    <a:pt x="73" y="143"/>
                  </a:cubicBezTo>
                  <a:cubicBezTo>
                    <a:pt x="73" y="134"/>
                    <a:pt x="66" y="127"/>
                    <a:pt x="57" y="127"/>
                  </a:cubicBezTo>
                  <a:close/>
                  <a:moveTo>
                    <a:pt x="98" y="0"/>
                  </a:moveTo>
                  <a:cubicBezTo>
                    <a:pt x="14" y="0"/>
                    <a:pt x="14" y="0"/>
                    <a:pt x="14" y="0"/>
                  </a:cubicBezTo>
                  <a:cubicBezTo>
                    <a:pt x="6" y="0"/>
                    <a:pt x="0" y="6"/>
                    <a:pt x="0" y="13"/>
                  </a:cubicBezTo>
                  <a:cubicBezTo>
                    <a:pt x="0" y="185"/>
                    <a:pt x="0" y="185"/>
                    <a:pt x="0" y="185"/>
                  </a:cubicBezTo>
                  <a:cubicBezTo>
                    <a:pt x="0" y="193"/>
                    <a:pt x="6" y="199"/>
                    <a:pt x="14" y="199"/>
                  </a:cubicBezTo>
                  <a:cubicBezTo>
                    <a:pt x="98" y="199"/>
                    <a:pt x="98" y="199"/>
                    <a:pt x="98" y="199"/>
                  </a:cubicBezTo>
                  <a:cubicBezTo>
                    <a:pt x="106" y="199"/>
                    <a:pt x="112" y="193"/>
                    <a:pt x="112" y="185"/>
                  </a:cubicBezTo>
                  <a:cubicBezTo>
                    <a:pt x="112" y="13"/>
                    <a:pt x="112" y="13"/>
                    <a:pt x="112" y="13"/>
                  </a:cubicBezTo>
                  <a:cubicBezTo>
                    <a:pt x="112" y="6"/>
                    <a:pt x="106" y="0"/>
                    <a:pt x="98" y="0"/>
                  </a:cubicBezTo>
                  <a:close/>
                  <a:moveTo>
                    <a:pt x="57" y="186"/>
                  </a:moveTo>
                  <a:cubicBezTo>
                    <a:pt x="33" y="186"/>
                    <a:pt x="14" y="167"/>
                    <a:pt x="14" y="143"/>
                  </a:cubicBezTo>
                  <a:cubicBezTo>
                    <a:pt x="14" y="120"/>
                    <a:pt x="33" y="101"/>
                    <a:pt x="57" y="101"/>
                  </a:cubicBezTo>
                  <a:cubicBezTo>
                    <a:pt x="80" y="101"/>
                    <a:pt x="99" y="120"/>
                    <a:pt x="99" y="143"/>
                  </a:cubicBezTo>
                  <a:cubicBezTo>
                    <a:pt x="99" y="167"/>
                    <a:pt x="80" y="186"/>
                    <a:pt x="57" y="186"/>
                  </a:cubicBezTo>
                  <a:close/>
                  <a:moveTo>
                    <a:pt x="100" y="77"/>
                  </a:moveTo>
                  <a:cubicBezTo>
                    <a:pt x="100" y="83"/>
                    <a:pt x="95" y="87"/>
                    <a:pt x="90" y="87"/>
                  </a:cubicBezTo>
                  <a:cubicBezTo>
                    <a:pt x="22" y="87"/>
                    <a:pt x="22" y="87"/>
                    <a:pt x="22" y="87"/>
                  </a:cubicBezTo>
                  <a:cubicBezTo>
                    <a:pt x="16" y="87"/>
                    <a:pt x="12" y="83"/>
                    <a:pt x="12" y="77"/>
                  </a:cubicBezTo>
                  <a:cubicBezTo>
                    <a:pt x="12" y="22"/>
                    <a:pt x="12" y="22"/>
                    <a:pt x="12" y="22"/>
                  </a:cubicBezTo>
                  <a:cubicBezTo>
                    <a:pt x="12" y="16"/>
                    <a:pt x="16" y="12"/>
                    <a:pt x="22" y="12"/>
                  </a:cubicBezTo>
                  <a:cubicBezTo>
                    <a:pt x="90" y="12"/>
                    <a:pt x="90" y="12"/>
                    <a:pt x="90" y="12"/>
                  </a:cubicBezTo>
                  <a:cubicBezTo>
                    <a:pt x="95" y="12"/>
                    <a:pt x="100" y="16"/>
                    <a:pt x="100" y="22"/>
                  </a:cubicBezTo>
                  <a:lnTo>
                    <a:pt x="100" y="77"/>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34" name="组合 33">
            <a:extLst>
              <a:ext uri="{FF2B5EF4-FFF2-40B4-BE49-F238E27FC236}">
                <a16:creationId xmlns:a16="http://schemas.microsoft.com/office/drawing/2014/main" id="{24E6D567-85B9-4245-AC81-78C7EE158616}"/>
              </a:ext>
            </a:extLst>
          </p:cNvPr>
          <p:cNvGrpSpPr/>
          <p:nvPr/>
        </p:nvGrpSpPr>
        <p:grpSpPr>
          <a:xfrm>
            <a:off x="5922161" y="2868052"/>
            <a:ext cx="1106424" cy="1106424"/>
            <a:chOff x="6081160" y="2868052"/>
            <a:chExt cx="1106424" cy="1106424"/>
          </a:xfrm>
        </p:grpSpPr>
        <p:sp>
          <p:nvSpPr>
            <p:cNvPr id="35" name="Oval 3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081160" y="2868052"/>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218735" y="3005627"/>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12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6432900" y="3221716"/>
              <a:ext cx="398248" cy="399093"/>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8 h 199"/>
                <a:gd name="T12" fmla="*/ 8 w 199"/>
                <a:gd name="T13" fmla="*/ 99 h 199"/>
                <a:gd name="T14" fmla="*/ 100 w 199"/>
                <a:gd name="T15" fmla="*/ 191 h 199"/>
                <a:gd name="T16" fmla="*/ 191 w 199"/>
                <a:gd name="T17" fmla="*/ 99 h 199"/>
                <a:gd name="T18" fmla="*/ 100 w 199"/>
                <a:gd name="T19" fmla="*/ 8 h 199"/>
                <a:gd name="T20" fmla="*/ 152 w 199"/>
                <a:gd name="T21" fmla="*/ 168 h 199"/>
                <a:gd name="T22" fmla="*/ 117 w 199"/>
                <a:gd name="T23" fmla="*/ 123 h 199"/>
                <a:gd name="T24" fmla="*/ 129 w 199"/>
                <a:gd name="T25" fmla="*/ 100 h 199"/>
                <a:gd name="T26" fmla="*/ 110 w 199"/>
                <a:gd name="T27" fmla="*/ 72 h 199"/>
                <a:gd name="T28" fmla="*/ 129 w 199"/>
                <a:gd name="T29" fmla="*/ 18 h 199"/>
                <a:gd name="T30" fmla="*/ 186 w 199"/>
                <a:gd name="T31" fmla="*/ 99 h 199"/>
                <a:gd name="T32" fmla="*/ 152 w 199"/>
                <a:gd name="T33" fmla="*/ 168 h 199"/>
                <a:gd name="T34" fmla="*/ 103 w 199"/>
                <a:gd name="T35" fmla="*/ 71 h 199"/>
                <a:gd name="T36" fmla="*/ 111 w 199"/>
                <a:gd name="T37" fmla="*/ 13 h 199"/>
                <a:gd name="T38" fmla="*/ 121 w 199"/>
                <a:gd name="T39" fmla="*/ 15 h 199"/>
                <a:gd name="T40" fmla="*/ 107 w 199"/>
                <a:gd name="T41" fmla="*/ 72 h 199"/>
                <a:gd name="T42" fmla="*/ 103 w 199"/>
                <a:gd name="T43" fmla="*/ 71 h 199"/>
                <a:gd name="T44" fmla="*/ 124 w 199"/>
                <a:gd name="T45" fmla="*/ 100 h 199"/>
                <a:gd name="T46" fmla="*/ 100 w 199"/>
                <a:gd name="T47" fmla="*/ 124 h 199"/>
                <a:gd name="T48" fmla="*/ 75 w 199"/>
                <a:gd name="T49" fmla="*/ 100 h 199"/>
                <a:gd name="T50" fmla="*/ 100 w 199"/>
                <a:gd name="T51" fmla="*/ 75 h 199"/>
                <a:gd name="T52" fmla="*/ 124 w 199"/>
                <a:gd name="T53" fmla="*/ 100 h 199"/>
                <a:gd name="T54" fmla="*/ 100 w 199"/>
                <a:gd name="T55" fmla="*/ 83 h 199"/>
                <a:gd name="T56" fmla="*/ 83 w 199"/>
                <a:gd name="T57" fmla="*/ 100 h 199"/>
                <a:gd name="T58" fmla="*/ 100 w 199"/>
                <a:gd name="T59" fmla="*/ 116 h 199"/>
                <a:gd name="T60" fmla="*/ 116 w 199"/>
                <a:gd name="T61" fmla="*/ 100 h 199"/>
                <a:gd name="T62" fmla="*/ 100 w 199"/>
                <a:gd name="T63" fmla="*/ 83 h 199"/>
                <a:gd name="T64" fmla="*/ 39 w 199"/>
                <a:gd name="T65" fmla="*/ 37 h 199"/>
                <a:gd name="T66" fmla="*/ 70 w 199"/>
                <a:gd name="T67" fmla="*/ 18 h 199"/>
                <a:gd name="T68" fmla="*/ 90 w 199"/>
                <a:gd name="T69" fmla="*/ 72 h 199"/>
                <a:gd name="T70" fmla="*/ 79 w 199"/>
                <a:gd name="T71" fmla="*/ 79 h 199"/>
                <a:gd name="T72" fmla="*/ 39 w 199"/>
                <a:gd name="T73" fmla="*/ 37 h 199"/>
                <a:gd name="T74" fmla="*/ 70 w 199"/>
                <a:gd name="T75" fmla="*/ 100 h 199"/>
                <a:gd name="T76" fmla="*/ 100 w 199"/>
                <a:gd name="T77" fmla="*/ 129 h 199"/>
                <a:gd name="T78" fmla="*/ 102 w 199"/>
                <a:gd name="T79" fmla="*/ 129 h 199"/>
                <a:gd name="T80" fmla="*/ 107 w 199"/>
                <a:gd name="T81" fmla="*/ 186 h 199"/>
                <a:gd name="T82" fmla="*/ 100 w 199"/>
                <a:gd name="T83" fmla="*/ 186 h 199"/>
                <a:gd name="T84" fmla="*/ 13 w 199"/>
                <a:gd name="T85" fmla="*/ 99 h 199"/>
                <a:gd name="T86" fmla="*/ 26 w 199"/>
                <a:gd name="T87" fmla="*/ 54 h 199"/>
                <a:gd name="T88" fmla="*/ 75 w 199"/>
                <a:gd name="T89" fmla="*/ 84 h 199"/>
                <a:gd name="T90" fmla="*/ 70 w 199"/>
                <a:gd name="T91" fmla="*/ 100 h 199"/>
                <a:gd name="T92" fmla="*/ 140 w 199"/>
                <a:gd name="T93" fmla="*/ 176 h 199"/>
                <a:gd name="T94" fmla="*/ 134 w 199"/>
                <a:gd name="T95" fmla="*/ 179 h 199"/>
                <a:gd name="T96" fmla="*/ 111 w 199"/>
                <a:gd name="T97" fmla="*/ 127 h 199"/>
                <a:gd name="T98" fmla="*/ 113 w 199"/>
                <a:gd name="T99" fmla="*/ 125 h 199"/>
                <a:gd name="T100" fmla="*/ 140 w 199"/>
                <a:gd name="T101" fmla="*/ 17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8"/>
                  </a:moveTo>
                  <a:cubicBezTo>
                    <a:pt x="49" y="8"/>
                    <a:pt x="8" y="49"/>
                    <a:pt x="8" y="99"/>
                  </a:cubicBezTo>
                  <a:cubicBezTo>
                    <a:pt x="8" y="150"/>
                    <a:pt x="49" y="191"/>
                    <a:pt x="100" y="191"/>
                  </a:cubicBezTo>
                  <a:cubicBezTo>
                    <a:pt x="150" y="191"/>
                    <a:pt x="191" y="150"/>
                    <a:pt x="191" y="99"/>
                  </a:cubicBezTo>
                  <a:cubicBezTo>
                    <a:pt x="191" y="49"/>
                    <a:pt x="150" y="8"/>
                    <a:pt x="100" y="8"/>
                  </a:cubicBezTo>
                  <a:close/>
                  <a:moveTo>
                    <a:pt x="152" y="168"/>
                  </a:moveTo>
                  <a:cubicBezTo>
                    <a:pt x="117" y="123"/>
                    <a:pt x="117" y="123"/>
                    <a:pt x="117" y="123"/>
                  </a:cubicBezTo>
                  <a:cubicBezTo>
                    <a:pt x="124" y="118"/>
                    <a:pt x="129" y="109"/>
                    <a:pt x="129" y="100"/>
                  </a:cubicBezTo>
                  <a:cubicBezTo>
                    <a:pt x="129" y="87"/>
                    <a:pt x="121" y="76"/>
                    <a:pt x="110" y="72"/>
                  </a:cubicBezTo>
                  <a:cubicBezTo>
                    <a:pt x="129" y="18"/>
                    <a:pt x="129" y="18"/>
                    <a:pt x="129" y="18"/>
                  </a:cubicBezTo>
                  <a:cubicBezTo>
                    <a:pt x="163" y="30"/>
                    <a:pt x="186" y="62"/>
                    <a:pt x="186" y="99"/>
                  </a:cubicBezTo>
                  <a:cubicBezTo>
                    <a:pt x="186" y="128"/>
                    <a:pt x="173" y="153"/>
                    <a:pt x="152" y="168"/>
                  </a:cubicBezTo>
                  <a:close/>
                  <a:moveTo>
                    <a:pt x="103" y="71"/>
                  </a:moveTo>
                  <a:cubicBezTo>
                    <a:pt x="111" y="13"/>
                    <a:pt x="111" y="13"/>
                    <a:pt x="111" y="13"/>
                  </a:cubicBezTo>
                  <a:cubicBezTo>
                    <a:pt x="114" y="14"/>
                    <a:pt x="118" y="15"/>
                    <a:pt x="121" y="15"/>
                  </a:cubicBezTo>
                  <a:cubicBezTo>
                    <a:pt x="107" y="72"/>
                    <a:pt x="107" y="72"/>
                    <a:pt x="107" y="72"/>
                  </a:cubicBezTo>
                  <a:cubicBezTo>
                    <a:pt x="106" y="71"/>
                    <a:pt x="104" y="71"/>
                    <a:pt x="103" y="71"/>
                  </a:cubicBezTo>
                  <a:close/>
                  <a:moveTo>
                    <a:pt x="124" y="100"/>
                  </a:moveTo>
                  <a:cubicBezTo>
                    <a:pt x="124" y="113"/>
                    <a:pt x="113" y="124"/>
                    <a:pt x="100" y="124"/>
                  </a:cubicBezTo>
                  <a:cubicBezTo>
                    <a:pt x="86" y="124"/>
                    <a:pt x="75" y="113"/>
                    <a:pt x="75" y="100"/>
                  </a:cubicBezTo>
                  <a:cubicBezTo>
                    <a:pt x="75" y="86"/>
                    <a:pt x="86" y="75"/>
                    <a:pt x="100" y="75"/>
                  </a:cubicBezTo>
                  <a:cubicBezTo>
                    <a:pt x="113" y="75"/>
                    <a:pt x="124" y="86"/>
                    <a:pt x="124" y="100"/>
                  </a:cubicBezTo>
                  <a:close/>
                  <a:moveTo>
                    <a:pt x="100" y="83"/>
                  </a:moveTo>
                  <a:cubicBezTo>
                    <a:pt x="90" y="83"/>
                    <a:pt x="83" y="91"/>
                    <a:pt x="83" y="100"/>
                  </a:cubicBezTo>
                  <a:cubicBezTo>
                    <a:pt x="83" y="109"/>
                    <a:pt x="90" y="116"/>
                    <a:pt x="100" y="116"/>
                  </a:cubicBezTo>
                  <a:cubicBezTo>
                    <a:pt x="109" y="116"/>
                    <a:pt x="116" y="109"/>
                    <a:pt x="116" y="100"/>
                  </a:cubicBezTo>
                  <a:cubicBezTo>
                    <a:pt x="116" y="91"/>
                    <a:pt x="109" y="83"/>
                    <a:pt x="100" y="83"/>
                  </a:cubicBezTo>
                  <a:close/>
                  <a:moveTo>
                    <a:pt x="39" y="37"/>
                  </a:moveTo>
                  <a:cubicBezTo>
                    <a:pt x="48" y="29"/>
                    <a:pt x="58" y="22"/>
                    <a:pt x="70" y="18"/>
                  </a:cubicBezTo>
                  <a:cubicBezTo>
                    <a:pt x="90" y="72"/>
                    <a:pt x="90" y="72"/>
                    <a:pt x="90" y="72"/>
                  </a:cubicBezTo>
                  <a:cubicBezTo>
                    <a:pt x="86" y="74"/>
                    <a:pt x="82" y="76"/>
                    <a:pt x="79" y="79"/>
                  </a:cubicBezTo>
                  <a:lnTo>
                    <a:pt x="39" y="37"/>
                  </a:lnTo>
                  <a:close/>
                  <a:moveTo>
                    <a:pt x="70" y="100"/>
                  </a:moveTo>
                  <a:cubicBezTo>
                    <a:pt x="70" y="116"/>
                    <a:pt x="83" y="129"/>
                    <a:pt x="100" y="129"/>
                  </a:cubicBezTo>
                  <a:cubicBezTo>
                    <a:pt x="100" y="129"/>
                    <a:pt x="101" y="129"/>
                    <a:pt x="102" y="129"/>
                  </a:cubicBezTo>
                  <a:cubicBezTo>
                    <a:pt x="107" y="186"/>
                    <a:pt x="107" y="186"/>
                    <a:pt x="107" y="186"/>
                  </a:cubicBezTo>
                  <a:cubicBezTo>
                    <a:pt x="104" y="186"/>
                    <a:pt x="102" y="186"/>
                    <a:pt x="100" y="186"/>
                  </a:cubicBezTo>
                  <a:cubicBezTo>
                    <a:pt x="52" y="186"/>
                    <a:pt x="13" y="147"/>
                    <a:pt x="13" y="99"/>
                  </a:cubicBezTo>
                  <a:cubicBezTo>
                    <a:pt x="13" y="83"/>
                    <a:pt x="18" y="67"/>
                    <a:pt x="26" y="54"/>
                  </a:cubicBezTo>
                  <a:cubicBezTo>
                    <a:pt x="75" y="84"/>
                    <a:pt x="75" y="84"/>
                    <a:pt x="75" y="84"/>
                  </a:cubicBezTo>
                  <a:cubicBezTo>
                    <a:pt x="72" y="89"/>
                    <a:pt x="70" y="94"/>
                    <a:pt x="70" y="100"/>
                  </a:cubicBezTo>
                  <a:close/>
                  <a:moveTo>
                    <a:pt x="140" y="176"/>
                  </a:moveTo>
                  <a:cubicBezTo>
                    <a:pt x="138" y="177"/>
                    <a:pt x="136" y="178"/>
                    <a:pt x="134" y="179"/>
                  </a:cubicBezTo>
                  <a:cubicBezTo>
                    <a:pt x="111" y="127"/>
                    <a:pt x="111" y="127"/>
                    <a:pt x="111" y="127"/>
                  </a:cubicBezTo>
                  <a:cubicBezTo>
                    <a:pt x="112" y="126"/>
                    <a:pt x="113" y="126"/>
                    <a:pt x="113" y="125"/>
                  </a:cubicBezTo>
                  <a:lnTo>
                    <a:pt x="140" y="17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42"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4779383" y="2959087"/>
            <a:ext cx="1107996" cy="461665"/>
          </a:xfrm>
          <a:prstGeom prst="rect">
            <a:avLst/>
          </a:prstGeom>
          <a:noFill/>
        </p:spPr>
        <p:txBody>
          <a:bodyPr wrap="none" rtlCol="0">
            <a:spAutoFit/>
          </a:bodyPr>
          <a:lstStyle/>
          <a:p>
            <a:pPr algn="r"/>
            <a:r>
              <a:rPr lang="zh-CN" altLang="en-US" sz="2400" b="1" dirty="0">
                <a:solidFill>
                  <a:srgbClr val="FF0000"/>
                </a:solidFill>
              </a:rPr>
              <a:t>伪</a:t>
            </a:r>
            <a:r>
              <a:rPr lang="zh-CN" altLang="en-US" sz="2400" b="1" dirty="0" smtClean="0">
                <a:solidFill>
                  <a:srgbClr val="FF0000"/>
                </a:solidFill>
              </a:rPr>
              <a:t>标签</a:t>
            </a:r>
            <a:endParaRPr lang="en-GB" sz="2400" b="1" dirty="0">
              <a:solidFill>
                <a:srgbClr val="FF0000"/>
              </a:solidFill>
            </a:endParaRPr>
          </a:p>
        </p:txBody>
      </p:sp>
      <p:sp>
        <p:nvSpPr>
          <p:cNvPr id="44"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2541809" y="4091202"/>
            <a:ext cx="1723549" cy="461665"/>
          </a:xfrm>
          <a:prstGeom prst="rect">
            <a:avLst/>
          </a:prstGeom>
          <a:noFill/>
        </p:spPr>
        <p:txBody>
          <a:bodyPr wrap="none" rtlCol="0">
            <a:spAutoFit/>
          </a:bodyPr>
          <a:lstStyle/>
          <a:p>
            <a:pPr algn="r"/>
            <a:r>
              <a:rPr lang="zh-CN" altLang="en-US" sz="2400" dirty="0" smtClean="0">
                <a:solidFill>
                  <a:srgbClr val="252434"/>
                </a:solidFill>
              </a:rPr>
              <a:t>特征相关性</a:t>
            </a:r>
            <a:endParaRPr lang="en-GB" sz="2400" dirty="0">
              <a:solidFill>
                <a:srgbClr val="252434"/>
              </a:solidFill>
            </a:endParaRPr>
          </a:p>
        </p:txBody>
      </p:sp>
    </p:spTree>
    <p:extLst>
      <p:ext uri="{BB962C8B-B14F-4D97-AF65-F5344CB8AC3E}">
        <p14:creationId xmlns:p14="http://schemas.microsoft.com/office/powerpoint/2010/main" val="348759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par>
                                <p:cTn id="30" presetID="22" presetClass="entr" presetSubtype="8"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par>
                                <p:cTn id="33" presetID="22" presetClass="entr" presetSubtype="2"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animEffect transition="in" filter="fade">
                                      <p:cBhvr>
                                        <p:cTn id="51" dur="500"/>
                                        <p:tgtEl>
                                          <p:spTgt spid="44"/>
                                        </p:tgtEl>
                                      </p:cBhvr>
                                    </p:animEffect>
                                  </p:childTnLst>
                                </p:cTn>
                              </p:par>
                            </p:childTnLst>
                          </p:cTn>
                        </p:par>
                        <p:par>
                          <p:cTn id="52" fill="hold">
                            <p:stCondLst>
                              <p:cond delay="2000"/>
                            </p:stCondLst>
                            <p:childTnLst>
                              <p:par>
                                <p:cTn id="53" presetID="53" presetClass="entr" presetSubtype="16"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fltVal val="0"/>
                                          </p:val>
                                        </p:tav>
                                        <p:tav tm="100000">
                                          <p:val>
                                            <p:strVal val="#ppt_w"/>
                                          </p:val>
                                        </p:tav>
                                      </p:tavLst>
                                    </p:anim>
                                    <p:anim calcmode="lin" valueType="num">
                                      <p:cBhvr>
                                        <p:cTn id="61" dur="500" fill="hold"/>
                                        <p:tgtEl>
                                          <p:spTgt spid="34"/>
                                        </p:tgtEl>
                                        <p:attrNameLst>
                                          <p:attrName>ppt_h</p:attrName>
                                        </p:attrNameLst>
                                      </p:cBhvr>
                                      <p:tavLst>
                                        <p:tav tm="0">
                                          <p:val>
                                            <p:fltVal val="0"/>
                                          </p:val>
                                        </p:tav>
                                        <p:tav tm="100000">
                                          <p:val>
                                            <p:strVal val="#ppt_h"/>
                                          </p:val>
                                        </p:tav>
                                      </p:tavLst>
                                    </p:anim>
                                    <p:animEffect transition="in" filter="fade">
                                      <p:cBhvr>
                                        <p:cTn id="62" dur="500"/>
                                        <p:tgtEl>
                                          <p:spTgt spid="34"/>
                                        </p:tgtEl>
                                      </p:cBhvr>
                                    </p:animEffect>
                                  </p:childTnLst>
                                </p:cTn>
                              </p:par>
                              <p:par>
                                <p:cTn id="63" presetID="53" presetClass="entr" presetSubtype="16"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p:bldP spid="25" grpId="0" animBg="1"/>
      <p:bldP spid="42"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528513" y="434360"/>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a:solidFill>
                  <a:schemeClr val="bg1"/>
                </a:solidFill>
                <a:latin typeface="+mj-lt"/>
              </a:rPr>
              <a:t>伪</a:t>
            </a:r>
            <a:r>
              <a:rPr lang="zh-CN" altLang="en-US" sz="3200" b="1" dirty="0" smtClean="0">
                <a:solidFill>
                  <a:schemeClr val="bg1"/>
                </a:solidFill>
                <a:latin typeface="+mj-lt"/>
              </a:rPr>
              <a:t>标签</a:t>
            </a:r>
            <a:endParaRPr lang="zh-CN" altLang="en-US" sz="3200" b="1" dirty="0">
              <a:solidFill>
                <a:schemeClr val="bg1"/>
              </a:solidFill>
              <a:latin typeface="+mj-lt"/>
            </a:endParaRPr>
          </a:p>
        </p:txBody>
      </p:sp>
      <p:pic>
        <p:nvPicPr>
          <p:cNvPr id="512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362" y="1786539"/>
            <a:ext cx="43370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22513" y="4205467"/>
            <a:ext cx="4572000" cy="1477328"/>
          </a:xfrm>
          <a:prstGeom prst="rect">
            <a:avLst/>
          </a:prstGeom>
        </p:spPr>
        <p:txBody>
          <a:bodyPr>
            <a:spAutoFit/>
          </a:bodyPr>
          <a:lstStyle/>
          <a:p>
            <a:pPr algn="just">
              <a:spcAft>
                <a:spcPts val="0"/>
              </a:spcAft>
            </a:pPr>
            <a:r>
              <a:rPr lang="zh-CN" altLang="zh-CN" kern="100" dirty="0">
                <a:latin typeface="Calibri" panose="020F0502020204030204" pitchFamily="34" charset="0"/>
                <a:ea typeface="仿宋" panose="02010609060101010101" pitchFamily="49" charset="-122"/>
                <a:cs typeface="仿宋" panose="02010609060101010101" pitchFamily="49" charset="-122"/>
              </a:rPr>
              <a:t>首先求出标签正确顺序时所有特征的重要度；若干次打乱标签顺序求出所有特征的重要度</a:t>
            </a:r>
            <a:r>
              <a:rPr lang="zh-CN" altLang="zh-CN" kern="100" dirty="0" smtClean="0">
                <a:latin typeface="Calibri" panose="020F0502020204030204" pitchFamily="34" charset="0"/>
                <a:ea typeface="仿宋" panose="02010609060101010101" pitchFamily="49" charset="-122"/>
                <a:cs typeface="仿宋" panose="02010609060101010101" pitchFamily="49" charset="-122"/>
              </a:rPr>
              <a:t>；</a:t>
            </a:r>
            <a:endParaRPr lang="en-US" altLang="zh-CN" kern="100" dirty="0" smtClean="0">
              <a:latin typeface="Calibri" panose="020F0502020204030204" pitchFamily="34" charset="0"/>
              <a:ea typeface="仿宋" panose="02010609060101010101" pitchFamily="49" charset="-122"/>
              <a:cs typeface="仿宋" panose="02010609060101010101" pitchFamily="49" charset="-122"/>
            </a:endParaRPr>
          </a:p>
          <a:p>
            <a:pPr algn="just">
              <a:spcAft>
                <a:spcPts val="0"/>
              </a:spcAft>
            </a:pPr>
            <a:r>
              <a:rPr lang="zh-CN" altLang="zh-CN" kern="100" dirty="0">
                <a:latin typeface="Calibri" panose="020F0502020204030204" pitchFamily="34" charset="0"/>
                <a:ea typeface="仿宋" panose="02010609060101010101" pitchFamily="49" charset="-122"/>
                <a:cs typeface="仿宋" panose="02010609060101010101" pitchFamily="49" charset="-122"/>
              </a:rPr>
              <a:t>如果特征在错误答案的情况下特征重要度仍然很高甚至超出正常答案时重要度，则去除此特征</a:t>
            </a:r>
          </a:p>
        </p:txBody>
      </p:sp>
    </p:spTree>
    <p:extLst>
      <p:ext uri="{BB962C8B-B14F-4D97-AF65-F5344CB8AC3E}">
        <p14:creationId xmlns:p14="http://schemas.microsoft.com/office/powerpoint/2010/main" val="4803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iṩ1îḓe"/>
          <p:cNvGrpSpPr/>
          <p:nvPr/>
        </p:nvGrpSpPr>
        <p:grpSpPr>
          <a:xfrm>
            <a:off x="2079205" y="2449760"/>
            <a:ext cx="3837413" cy="2981789"/>
            <a:chOff x="4034693" y="1728749"/>
            <a:chExt cx="3785207" cy="2941224"/>
          </a:xfrm>
        </p:grpSpPr>
        <p:sp>
          <p:nvSpPr>
            <p:cNvPr id="11" name="ïşḷiďè"/>
            <p:cNvSpPr/>
            <p:nvPr/>
          </p:nvSpPr>
          <p:spPr>
            <a:xfrm rot="13835688">
              <a:off x="6266454" y="3183263"/>
              <a:ext cx="1486710" cy="1486710"/>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12" name="íş1iḑè"/>
            <p:cNvSpPr/>
            <p:nvPr/>
          </p:nvSpPr>
          <p:spPr>
            <a:xfrm rot="2882559">
              <a:off x="4034693" y="1728749"/>
              <a:ext cx="1486710" cy="1486710"/>
            </a:xfrm>
            <a:prstGeom prst="teardrop">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13" name="iṣlïḋê"/>
            <p:cNvSpPr txBox="1"/>
            <p:nvPr/>
          </p:nvSpPr>
          <p:spPr>
            <a:xfrm>
              <a:off x="6163793" y="3521885"/>
              <a:ext cx="1656107" cy="865216"/>
            </a:xfrm>
            <a:prstGeom prst="rect">
              <a:avLst/>
            </a:prstGeom>
            <a:noFill/>
          </p:spPr>
          <p:txBody>
            <a:bodyPr wrap="square" lIns="121920" tIns="60960" rIns="121920" bIns="60960" anchor="ctr" anchorCtr="1">
              <a:normAutofit/>
            </a:bodyPr>
            <a:lstStyle/>
            <a:p>
              <a:pPr algn="ctr"/>
              <a:r>
                <a:rPr lang="zh-CN" altLang="en-US" sz="2135" b="1" i="1" dirty="0">
                  <a:solidFill>
                    <a:schemeClr val="bg1"/>
                  </a:solidFill>
                  <a:latin typeface="Times New Roman" panose="02020603050405020304" pitchFamily="18" charset="0"/>
                  <a:cs typeface="Times New Roman" panose="02020603050405020304" pitchFamily="18" charset="0"/>
                </a:rPr>
                <a:t>模型融合</a:t>
              </a:r>
            </a:p>
          </p:txBody>
        </p:sp>
        <p:sp>
          <p:nvSpPr>
            <p:cNvPr id="14" name="ïŝļîḓè"/>
            <p:cNvSpPr txBox="1"/>
            <p:nvPr/>
          </p:nvSpPr>
          <p:spPr>
            <a:xfrm>
              <a:off x="4164216" y="2157730"/>
              <a:ext cx="1238371" cy="577461"/>
            </a:xfrm>
            <a:prstGeom prst="rect">
              <a:avLst/>
            </a:prstGeom>
            <a:noFill/>
          </p:spPr>
          <p:txBody>
            <a:bodyPr wrap="square" lIns="121920" tIns="60960" rIns="121920" bIns="60960" anchor="ctr" anchorCtr="1">
              <a:normAutofit/>
            </a:bodyPr>
            <a:lstStyle/>
            <a:p>
              <a:pPr algn="ctr"/>
              <a:r>
                <a:rPr lang="zh-CN" altLang="en-US" sz="2665" b="1" i="1" dirty="0">
                  <a:solidFill>
                    <a:schemeClr val="bg1"/>
                  </a:solidFill>
                  <a:latin typeface="Times New Roman" panose="02020603050405020304" pitchFamily="18" charset="0"/>
                  <a:cs typeface="Times New Roman" panose="02020603050405020304" pitchFamily="18" charset="0"/>
                </a:rPr>
                <a:t>模型</a:t>
              </a:r>
            </a:p>
          </p:txBody>
        </p:sp>
      </p:grpSp>
      <p:sp>
        <p:nvSpPr>
          <p:cNvPr id="15" name="íSļîdè"/>
          <p:cNvSpPr/>
          <p:nvPr/>
        </p:nvSpPr>
        <p:spPr>
          <a:xfrm>
            <a:off x="6471863" y="5881988"/>
            <a:ext cx="2206441" cy="311327"/>
          </a:xfrm>
          <a:prstGeom prst="rect">
            <a:avLst/>
          </a:prstGeom>
          <a:noFill/>
          <a:ln>
            <a:noFill/>
          </a:ln>
        </p:spPr>
        <p:txBody>
          <a:bodyPr wrap="square" lIns="121920" tIns="60960" rIns="121920" bIns="60960" anchor="ctr" anchorCtr="0">
            <a:normAutofit fontScale="70000" lnSpcReduction="20000"/>
          </a:bodyPr>
          <a:lstStyle/>
          <a:p>
            <a:pPr>
              <a:spcBef>
                <a:spcPct val="0"/>
              </a:spcBef>
            </a:pPr>
            <a:r>
              <a:rPr lang="en-US" altLang="zh-CN" sz="2135" b="1" dirty="0">
                <a:latin typeface="Times New Roman" panose="02020603050405020304" pitchFamily="18" charset="0"/>
                <a:cs typeface="Times New Roman" panose="02020603050405020304" pitchFamily="18" charset="0"/>
              </a:rPr>
              <a:t>Stacking</a:t>
            </a:r>
          </a:p>
        </p:txBody>
      </p:sp>
      <p:sp>
        <p:nvSpPr>
          <p:cNvPr id="17" name="ïšḻiḑè"/>
          <p:cNvSpPr/>
          <p:nvPr/>
        </p:nvSpPr>
        <p:spPr>
          <a:xfrm>
            <a:off x="5924444" y="5752655"/>
            <a:ext cx="391849" cy="391849"/>
          </a:xfrm>
          <a:prstGeom prst="ellipse">
            <a:avLst/>
          </a:prstGeom>
          <a:solidFill>
            <a:srgbClr val="FFC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18" name="îSḷïḑé"/>
          <p:cNvSpPr/>
          <p:nvPr/>
        </p:nvSpPr>
        <p:spPr>
          <a:xfrm>
            <a:off x="6033371" y="5871395"/>
            <a:ext cx="161832" cy="136460"/>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19" name="iṩḷïde"/>
          <p:cNvSpPr/>
          <p:nvPr/>
        </p:nvSpPr>
        <p:spPr>
          <a:xfrm>
            <a:off x="5917298" y="3045629"/>
            <a:ext cx="391849" cy="391849"/>
          </a:xfrm>
          <a:prstGeom prst="ellipse">
            <a:avLst/>
          </a:prstGeom>
          <a:solidFill>
            <a:srgbClr val="FFC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0" name="îśḻïḑè"/>
          <p:cNvSpPr/>
          <p:nvPr/>
        </p:nvSpPr>
        <p:spPr>
          <a:xfrm>
            <a:off x="5917298" y="3909993"/>
            <a:ext cx="391849" cy="391849"/>
          </a:xfrm>
          <a:prstGeom prst="ellipse">
            <a:avLst/>
          </a:prstGeom>
          <a:solidFill>
            <a:srgbClr val="FFC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1" name="íṡļïďe"/>
          <p:cNvSpPr/>
          <p:nvPr/>
        </p:nvSpPr>
        <p:spPr>
          <a:xfrm>
            <a:off x="6042795" y="3172839"/>
            <a:ext cx="162981" cy="137429"/>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2" name="ïšḻiḑè"/>
          <p:cNvSpPr/>
          <p:nvPr/>
        </p:nvSpPr>
        <p:spPr>
          <a:xfrm>
            <a:off x="5917298" y="4850265"/>
            <a:ext cx="391849" cy="391849"/>
          </a:xfrm>
          <a:prstGeom prst="ellipse">
            <a:avLst/>
          </a:prstGeom>
          <a:solidFill>
            <a:srgbClr val="FFC00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3" name="ïşļîḍe"/>
          <p:cNvSpPr/>
          <p:nvPr/>
        </p:nvSpPr>
        <p:spPr>
          <a:xfrm>
            <a:off x="6042795" y="4048263"/>
            <a:ext cx="162981" cy="137429"/>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4" name="işlídè"/>
          <p:cNvSpPr/>
          <p:nvPr/>
        </p:nvSpPr>
        <p:spPr>
          <a:xfrm>
            <a:off x="1492776" y="2046067"/>
            <a:ext cx="391849" cy="391849"/>
          </a:xfrm>
          <a:prstGeom prst="ellipse">
            <a:avLst/>
          </a:prstGeom>
          <a:solidFill>
            <a:srgbClr val="C01C2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5" name="îSḷïḑé"/>
          <p:cNvSpPr/>
          <p:nvPr/>
        </p:nvSpPr>
        <p:spPr>
          <a:xfrm>
            <a:off x="6043367" y="4977962"/>
            <a:ext cx="161832" cy="136460"/>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6" name="íŝlïḋè"/>
          <p:cNvSpPr/>
          <p:nvPr/>
        </p:nvSpPr>
        <p:spPr>
          <a:xfrm>
            <a:off x="1492776" y="3850703"/>
            <a:ext cx="391849" cy="391849"/>
          </a:xfrm>
          <a:prstGeom prst="ellipse">
            <a:avLst/>
          </a:prstGeom>
          <a:solidFill>
            <a:srgbClr val="C01C2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7" name="îśḻíḑè"/>
          <p:cNvSpPr/>
          <p:nvPr/>
        </p:nvSpPr>
        <p:spPr>
          <a:xfrm>
            <a:off x="1492776" y="2910431"/>
            <a:ext cx="391849" cy="391849"/>
          </a:xfrm>
          <a:prstGeom prst="ellipse">
            <a:avLst/>
          </a:prstGeom>
          <a:solidFill>
            <a:srgbClr val="C01C2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1920" tIns="60960" rIns="121920" bIns="60960" anchor="ctr">
            <a:normAutofit fontScale="47500" lnSpcReduction="20000"/>
          </a:body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8" name="iṥḻiḍé"/>
          <p:cNvSpPr/>
          <p:nvPr/>
        </p:nvSpPr>
        <p:spPr>
          <a:xfrm>
            <a:off x="1607210" y="2173277"/>
            <a:ext cx="162981" cy="137429"/>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29" name="iŝļîḑe"/>
          <p:cNvSpPr/>
          <p:nvPr/>
        </p:nvSpPr>
        <p:spPr>
          <a:xfrm>
            <a:off x="1607210" y="3037642"/>
            <a:ext cx="162981" cy="137429"/>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30" name="isļïḍê"/>
          <p:cNvSpPr/>
          <p:nvPr/>
        </p:nvSpPr>
        <p:spPr>
          <a:xfrm>
            <a:off x="1607783" y="3978398"/>
            <a:ext cx="161832" cy="136460"/>
          </a:xfrm>
          <a:custGeom>
            <a:avLst/>
            <a:gdLst>
              <a:gd name="T0" fmla="*/ 612 w 624"/>
              <a:gd name="T1" fmla="*/ 78 h 527"/>
              <a:gd name="T2" fmla="*/ 546 w 624"/>
              <a:gd name="T3" fmla="*/ 12 h 527"/>
              <a:gd name="T4" fmla="*/ 502 w 624"/>
              <a:gd name="T5" fmla="*/ 11 h 527"/>
              <a:gd name="T6" fmla="*/ 252 w 624"/>
              <a:gd name="T7" fmla="*/ 236 h 527"/>
              <a:gd name="T8" fmla="*/ 206 w 624"/>
              <a:gd name="T9" fmla="*/ 236 h 527"/>
              <a:gd name="T10" fmla="*/ 138 w 624"/>
              <a:gd name="T11" fmla="*/ 177 h 527"/>
              <a:gd name="T12" fmla="*/ 93 w 624"/>
              <a:gd name="T13" fmla="*/ 178 h 527"/>
              <a:gd name="T14" fmla="*/ 12 w 624"/>
              <a:gd name="T15" fmla="*/ 259 h 527"/>
              <a:gd name="T16" fmla="*/ 12 w 624"/>
              <a:gd name="T17" fmla="*/ 303 h 527"/>
              <a:gd name="T18" fmla="*/ 214 w 624"/>
              <a:gd name="T19" fmla="*/ 505 h 527"/>
              <a:gd name="T20" fmla="*/ 229 w 624"/>
              <a:gd name="T21" fmla="*/ 519 h 527"/>
              <a:gd name="T22" fmla="*/ 264 w 624"/>
              <a:gd name="T23" fmla="*/ 511 h 527"/>
              <a:gd name="T24" fmla="*/ 613 w 624"/>
              <a:gd name="T25" fmla="*/ 123 h 527"/>
              <a:gd name="T26" fmla="*/ 612 w 624"/>
              <a:gd name="T27" fmla="*/ 78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527">
                <a:moveTo>
                  <a:pt x="612" y="78"/>
                </a:moveTo>
                <a:lnTo>
                  <a:pt x="546" y="12"/>
                </a:lnTo>
                <a:cubicBezTo>
                  <a:pt x="534" y="0"/>
                  <a:pt x="514" y="0"/>
                  <a:pt x="502" y="11"/>
                </a:cubicBezTo>
                <a:lnTo>
                  <a:pt x="252" y="236"/>
                </a:lnTo>
                <a:cubicBezTo>
                  <a:pt x="239" y="247"/>
                  <a:pt x="218" y="247"/>
                  <a:pt x="206" y="236"/>
                </a:cubicBezTo>
                <a:lnTo>
                  <a:pt x="138" y="177"/>
                </a:lnTo>
                <a:cubicBezTo>
                  <a:pt x="125" y="166"/>
                  <a:pt x="105" y="166"/>
                  <a:pt x="93" y="178"/>
                </a:cubicBezTo>
                <a:lnTo>
                  <a:pt x="12" y="259"/>
                </a:lnTo>
                <a:cubicBezTo>
                  <a:pt x="0" y="271"/>
                  <a:pt x="0" y="291"/>
                  <a:pt x="12" y="303"/>
                </a:cubicBezTo>
                <a:lnTo>
                  <a:pt x="214" y="505"/>
                </a:lnTo>
                <a:lnTo>
                  <a:pt x="229" y="519"/>
                </a:lnTo>
                <a:cubicBezTo>
                  <a:pt x="237" y="527"/>
                  <a:pt x="252" y="524"/>
                  <a:pt x="264" y="511"/>
                </a:cubicBezTo>
                <a:lnTo>
                  <a:pt x="613" y="123"/>
                </a:lnTo>
                <a:cubicBezTo>
                  <a:pt x="624" y="110"/>
                  <a:pt x="624" y="90"/>
                  <a:pt x="612" y="78"/>
                </a:cubicBezTo>
                <a:close/>
              </a:path>
            </a:pathLst>
          </a:custGeom>
          <a:solidFill>
            <a:schemeClr val="bg1"/>
          </a:solidFill>
          <a:ln>
            <a:noFill/>
          </a:ln>
          <a:effectLst/>
        </p:spPr>
        <p:txBody>
          <a:bodyPr wrap="square" lIns="121920" tIns="60960" rIns="121920" bIns="6096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algn="ctr"/>
            <a:endParaRPr sz="2400">
              <a:solidFill>
                <a:schemeClr val="bg1"/>
              </a:solidFill>
              <a:latin typeface="Times New Roman" panose="02020603050405020304" pitchFamily="18" charset="0"/>
              <a:cs typeface="Times New Roman" panose="02020603050405020304" pitchFamily="18" charset="0"/>
            </a:endParaRPr>
          </a:p>
        </p:txBody>
      </p:sp>
      <p:sp>
        <p:nvSpPr>
          <p:cNvPr id="31" name="iṡḻíḍè"/>
          <p:cNvSpPr/>
          <p:nvPr/>
        </p:nvSpPr>
        <p:spPr>
          <a:xfrm>
            <a:off x="-770447" y="3009321"/>
            <a:ext cx="2106803" cy="304311"/>
          </a:xfrm>
          <a:prstGeom prst="rect">
            <a:avLst/>
          </a:prstGeom>
          <a:noFill/>
          <a:ln>
            <a:noFill/>
          </a:ln>
        </p:spPr>
        <p:txBody>
          <a:bodyPr wrap="square" lIns="121920" tIns="60960" rIns="121920" bIns="60960" anchor="ctr" anchorCtr="0">
            <a:noAutofit/>
          </a:bodyPr>
          <a:lstStyle/>
          <a:p>
            <a:pPr algn="r">
              <a:spcBef>
                <a:spcPct val="0"/>
              </a:spcBef>
            </a:pPr>
            <a:r>
              <a:rPr lang="en-US" altLang="zh-CN" sz="1600" b="1" dirty="0" err="1">
                <a:latin typeface="Times New Roman" panose="02020603050405020304" pitchFamily="18" charset="0"/>
                <a:cs typeface="Times New Roman" panose="02020603050405020304" pitchFamily="18" charset="0"/>
              </a:rPr>
              <a:t>XGBoost</a:t>
            </a:r>
            <a:endParaRPr lang="en-US" altLang="zh-CN" sz="1600" b="1" dirty="0">
              <a:latin typeface="Times New Roman" panose="02020603050405020304" pitchFamily="18" charset="0"/>
              <a:cs typeface="Times New Roman" panose="02020603050405020304" pitchFamily="18" charset="0"/>
            </a:endParaRPr>
          </a:p>
        </p:txBody>
      </p:sp>
      <p:sp>
        <p:nvSpPr>
          <p:cNvPr id="32" name="iś1íḓè"/>
          <p:cNvSpPr/>
          <p:nvPr/>
        </p:nvSpPr>
        <p:spPr>
          <a:xfrm>
            <a:off x="-803032" y="3982714"/>
            <a:ext cx="2099685" cy="304311"/>
          </a:xfrm>
          <a:prstGeom prst="rect">
            <a:avLst/>
          </a:prstGeom>
          <a:noFill/>
          <a:ln>
            <a:noFill/>
          </a:ln>
        </p:spPr>
        <p:txBody>
          <a:bodyPr wrap="square" lIns="121920" tIns="60960" rIns="121920" bIns="60960" anchor="ctr" anchorCtr="0">
            <a:noAutofit/>
          </a:bodyPr>
          <a:lstStyle/>
          <a:p>
            <a:pPr algn="r">
              <a:spcBef>
                <a:spcPct val="0"/>
              </a:spcBef>
            </a:pPr>
            <a:r>
              <a:rPr lang="en-US" altLang="zh-CN" sz="1600" b="1" dirty="0">
                <a:latin typeface="Times New Roman" panose="02020603050405020304" pitchFamily="18" charset="0"/>
                <a:cs typeface="Times New Roman" panose="02020603050405020304" pitchFamily="18" charset="0"/>
              </a:rPr>
              <a:t>GBDT</a:t>
            </a:r>
          </a:p>
        </p:txBody>
      </p:sp>
      <p:sp>
        <p:nvSpPr>
          <p:cNvPr id="33" name="ï$líḋe"/>
          <p:cNvSpPr/>
          <p:nvPr/>
        </p:nvSpPr>
        <p:spPr>
          <a:xfrm>
            <a:off x="-753400" y="1883776"/>
            <a:ext cx="2106803" cy="426995"/>
          </a:xfrm>
          <a:prstGeom prst="rect">
            <a:avLst/>
          </a:prstGeom>
          <a:noFill/>
          <a:ln>
            <a:noFill/>
          </a:ln>
        </p:spPr>
        <p:txBody>
          <a:bodyPr wrap="square" lIns="121920" tIns="60960" rIns="121920" bIns="60960" anchor="ctr" anchorCtr="0">
            <a:normAutofit/>
          </a:bodyPr>
          <a:lstStyle/>
          <a:p>
            <a:pPr algn="r">
              <a:spcBef>
                <a:spcPct val="0"/>
              </a:spcBef>
            </a:pPr>
            <a:r>
              <a:rPr lang="en-US" altLang="zh-CN" sz="1600" b="1" dirty="0" err="1">
                <a:latin typeface="Times New Roman" panose="02020603050405020304" pitchFamily="18" charset="0"/>
                <a:cs typeface="Times New Roman" panose="02020603050405020304" pitchFamily="18" charset="0"/>
              </a:rPr>
              <a:t>LightGBM</a:t>
            </a:r>
            <a:endParaRPr lang="en-US" altLang="zh-CN" sz="1600" b="1" dirty="0">
              <a:latin typeface="Times New Roman" panose="02020603050405020304" pitchFamily="18" charset="0"/>
              <a:cs typeface="Times New Roman" panose="02020603050405020304" pitchFamily="18" charset="0"/>
            </a:endParaRPr>
          </a:p>
        </p:txBody>
      </p:sp>
      <p:sp>
        <p:nvSpPr>
          <p:cNvPr id="34" name="i$ḻiḓè"/>
          <p:cNvSpPr/>
          <p:nvPr/>
        </p:nvSpPr>
        <p:spPr>
          <a:xfrm>
            <a:off x="6471863" y="4038431"/>
            <a:ext cx="1913995" cy="370868"/>
          </a:xfrm>
          <a:prstGeom prst="rect">
            <a:avLst/>
          </a:prstGeom>
          <a:noFill/>
          <a:ln>
            <a:noFill/>
          </a:ln>
        </p:spPr>
        <p:txBody>
          <a:bodyPr wrap="square" lIns="121920" tIns="60960" rIns="121920" bIns="60960" anchor="ctr" anchorCtr="0">
            <a:noAutofit/>
          </a:bodyPr>
          <a:lstStyle/>
          <a:p>
            <a:pPr>
              <a:spcBef>
                <a:spcPct val="0"/>
              </a:spcBef>
            </a:pPr>
            <a:r>
              <a:rPr lang="zh-CN" altLang="en-US" sz="1200" b="1" dirty="0">
                <a:latin typeface="Times New Roman" panose="02020603050405020304" pitchFamily="18" charset="0"/>
                <a:cs typeface="Times New Roman" panose="02020603050405020304" pitchFamily="18" charset="0"/>
              </a:rPr>
              <a:t>不同评价指标</a:t>
            </a:r>
            <a:endParaRPr lang="en-US" altLang="zh-CN" sz="1200" b="1" dirty="0">
              <a:latin typeface="Times New Roman" panose="02020603050405020304" pitchFamily="18" charset="0"/>
              <a:cs typeface="Times New Roman" panose="02020603050405020304" pitchFamily="18" charset="0"/>
            </a:endParaRPr>
          </a:p>
          <a:p>
            <a:pPr>
              <a:spcBef>
                <a:spcPct val="0"/>
              </a:spcBef>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MAE, MSE</a:t>
            </a:r>
            <a:r>
              <a:rPr lang="zh-CN" altLang="en-US" sz="1200" b="1" dirty="0">
                <a:latin typeface="Times New Roman" panose="02020603050405020304" pitchFamily="18" charset="0"/>
                <a:cs typeface="Times New Roman" panose="02020603050405020304" pitchFamily="18" charset="0"/>
              </a:rPr>
              <a:t>）的融合</a:t>
            </a:r>
          </a:p>
        </p:txBody>
      </p:sp>
      <p:sp>
        <p:nvSpPr>
          <p:cNvPr id="35" name="íSļîdè"/>
          <p:cNvSpPr/>
          <p:nvPr/>
        </p:nvSpPr>
        <p:spPr>
          <a:xfrm>
            <a:off x="6471863" y="4823697"/>
            <a:ext cx="2656928" cy="643892"/>
          </a:xfrm>
          <a:prstGeom prst="rect">
            <a:avLst/>
          </a:prstGeom>
          <a:noFill/>
          <a:ln>
            <a:noFill/>
          </a:ln>
        </p:spPr>
        <p:txBody>
          <a:bodyPr wrap="square" lIns="121920" tIns="60960" rIns="121920" bIns="60960" anchor="ctr" anchorCtr="0">
            <a:normAutofit/>
          </a:bodyPr>
          <a:lstStyle/>
          <a:p>
            <a:pPr>
              <a:spcBef>
                <a:spcPct val="0"/>
              </a:spcBef>
            </a:pPr>
            <a:r>
              <a:rPr lang="zh-CN" altLang="en-US" sz="1200" b="1" dirty="0">
                <a:latin typeface="Times New Roman" panose="02020603050405020304" pitchFamily="18" charset="0"/>
                <a:cs typeface="Times New Roman" panose="02020603050405020304" pitchFamily="18" charset="0"/>
              </a:rPr>
              <a:t>不同</a:t>
            </a:r>
            <a:r>
              <a:rPr lang="en-US" altLang="zh-CN" sz="1200" b="1" dirty="0">
                <a:latin typeface="Times New Roman" panose="02020603050405020304" pitchFamily="18" charset="0"/>
                <a:cs typeface="Times New Roman" panose="02020603050405020304" pitchFamily="18" charset="0"/>
              </a:rPr>
              <a:t>Label</a:t>
            </a:r>
            <a:r>
              <a:rPr lang="zh-CN" altLang="en-US" sz="1200" b="1" dirty="0">
                <a:latin typeface="Times New Roman" panose="02020603050405020304" pitchFamily="18" charset="0"/>
                <a:cs typeface="Times New Roman" panose="02020603050405020304" pitchFamily="18" charset="0"/>
              </a:rPr>
              <a:t>的融合</a:t>
            </a:r>
            <a:endParaRPr lang="en-US" altLang="zh-CN" sz="1200" b="1" dirty="0">
              <a:latin typeface="Times New Roman" panose="02020603050405020304" pitchFamily="18" charset="0"/>
              <a:cs typeface="Times New Roman" panose="02020603050405020304" pitchFamily="18" charset="0"/>
            </a:endParaRPr>
          </a:p>
          <a:p>
            <a:pPr>
              <a:spcBef>
                <a:spcPct val="0"/>
              </a:spcBef>
            </a:pPr>
            <a:r>
              <a:rPr lang="zh-CN" altLang="en-US" sz="1200" b="1" dirty="0">
                <a:latin typeface="Times New Roman" panose="02020603050405020304" pitchFamily="18" charset="0"/>
                <a:cs typeface="Times New Roman" panose="02020603050405020304" pitchFamily="18" charset="0"/>
              </a:rPr>
              <a:t>（</a:t>
            </a:r>
            <a:r>
              <a:rPr lang="en-US" altLang="zh-CN" sz="1200" b="1" dirty="0" err="1">
                <a:latin typeface="Times New Roman" panose="02020603050405020304" pitchFamily="18" charset="0"/>
                <a:cs typeface="Times New Roman" panose="02020603050405020304" pitchFamily="18" charset="0"/>
              </a:rPr>
              <a:t>tradeMoney</a:t>
            </a:r>
            <a:r>
              <a:rPr lang="en-US" altLang="zh-CN" sz="1200" b="1" dirty="0">
                <a:latin typeface="Times New Roman" panose="02020603050405020304" pitchFamily="18" charset="0"/>
                <a:cs typeface="Times New Roman" panose="02020603050405020304" pitchFamily="18" charset="0"/>
              </a:rPr>
              <a:t>, </a:t>
            </a:r>
            <a:r>
              <a:rPr lang="en-US" altLang="zh-CN" sz="1200" b="1" dirty="0" err="1">
                <a:latin typeface="Times New Roman" panose="02020603050405020304" pitchFamily="18" charset="0"/>
                <a:cs typeface="Times New Roman" panose="02020603050405020304" pitchFamily="18" charset="0"/>
              </a:rPr>
              <a:t>tradeMoney</a:t>
            </a:r>
            <a:r>
              <a:rPr lang="en-US" altLang="zh-CN" sz="1200" b="1" dirty="0">
                <a:latin typeface="Times New Roman" panose="02020603050405020304" pitchFamily="18" charset="0"/>
                <a:cs typeface="Times New Roman" panose="02020603050405020304" pitchFamily="18" charset="0"/>
              </a:rPr>
              <a:t>/area</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p:txBody>
      </p:sp>
      <p:sp>
        <p:nvSpPr>
          <p:cNvPr id="36" name="ïŝḻiḑê"/>
          <p:cNvSpPr/>
          <p:nvPr/>
        </p:nvSpPr>
        <p:spPr>
          <a:xfrm>
            <a:off x="6434644" y="3222240"/>
            <a:ext cx="2206441" cy="304311"/>
          </a:xfrm>
          <a:prstGeom prst="rect">
            <a:avLst/>
          </a:prstGeom>
          <a:noFill/>
          <a:ln>
            <a:noFill/>
          </a:ln>
        </p:spPr>
        <p:txBody>
          <a:bodyPr wrap="square" lIns="121920" tIns="60960" rIns="121920" bIns="60960" anchor="ctr" anchorCtr="0">
            <a:normAutofit fontScale="62500" lnSpcReduction="20000"/>
          </a:bodyPr>
          <a:lstStyle/>
          <a:p>
            <a:pPr>
              <a:spcBef>
                <a:spcPct val="0"/>
              </a:spcBef>
            </a:pPr>
            <a:r>
              <a:rPr lang="en-US" altLang="zh-CN" sz="2135" b="1" dirty="0">
                <a:latin typeface="Times New Roman" panose="02020603050405020304" pitchFamily="18" charset="0"/>
                <a:cs typeface="Times New Roman" panose="02020603050405020304" pitchFamily="18" charset="0"/>
              </a:rPr>
              <a:t>6</a:t>
            </a:r>
            <a:r>
              <a:rPr lang="zh-CN" altLang="en-US" sz="2135" b="1">
                <a:latin typeface="Times New Roman" panose="02020603050405020304" pitchFamily="18" charset="0"/>
                <a:cs typeface="Times New Roman" panose="02020603050405020304" pitchFamily="18" charset="0"/>
              </a:rPr>
              <a:t>套</a:t>
            </a:r>
            <a:r>
              <a:rPr lang="zh-CN" altLang="en-US" sz="2135" b="1" dirty="0">
                <a:latin typeface="Times New Roman" panose="02020603050405020304" pitchFamily="18" charset="0"/>
                <a:cs typeface="Times New Roman" panose="02020603050405020304" pitchFamily="18" charset="0"/>
              </a:rPr>
              <a:t>不同特征的融合</a:t>
            </a:r>
          </a:p>
        </p:txBody>
      </p:sp>
      <p:cxnSp>
        <p:nvCxnSpPr>
          <p:cNvPr id="37" name="直接连接符 3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a:extLst>
              <a:ext uri="{FF2B5EF4-FFF2-40B4-BE49-F238E27FC236}">
                <a16:creationId xmlns:a16="http://schemas.microsoft.com/office/drawing/2014/main" id="{B566040F-1302-4169-91EC-163439B6B899}"/>
              </a:ext>
            </a:extLst>
          </p:cNvPr>
          <p:cNvCxnSpPr/>
          <p:nvPr/>
        </p:nvCxnSpPr>
        <p:spPr>
          <a:xfrm>
            <a:off x="3978430" y="0"/>
            <a:ext cx="0" cy="6858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a:extLst>
              <a:ext uri="{FF2B5EF4-FFF2-40B4-BE49-F238E27FC236}">
                <a16:creationId xmlns:a16="http://schemas.microsoft.com/office/drawing/2014/main" id="{EACE3F60-7A5A-4993-825B-A9F6E549D5AE}"/>
              </a:ext>
            </a:extLst>
          </p:cNvPr>
          <p:cNvSpPr/>
          <p:nvPr/>
        </p:nvSpPr>
        <p:spPr>
          <a:xfrm>
            <a:off x="2782140" y="390234"/>
            <a:ext cx="2160000" cy="720000"/>
          </a:xfrm>
          <a:prstGeom prst="roundRect">
            <a:avLst>
              <a:gd name="adj" fmla="val 50000"/>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solidFill>
                  <a:schemeClr val="bg1"/>
                </a:solidFill>
                <a:latin typeface="Times New Roman" panose="02020603050405020304" pitchFamily="18" charset="0"/>
                <a:cs typeface="Times New Roman" panose="02020603050405020304" pitchFamily="18" charset="0"/>
              </a:rPr>
              <a:t>模型训练</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48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500"/>
                                        <p:tgtEl>
                                          <p:spTgt spid="3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500"/>
                                        <p:tgtEl>
                                          <p:spTgt spid="3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up)">
                                      <p:cBhvr>
                                        <p:cTn id="62" dur="500"/>
                                        <p:tgtEl>
                                          <p:spTgt spid="21"/>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500"/>
                                        <p:tgtEl>
                                          <p:spTgt spid="2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up)">
                                      <p:cBhvr>
                                        <p:cTn id="71" dur="500"/>
                                        <p:tgtEl>
                                          <p:spTgt spid="2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up)">
                                      <p:cBhvr>
                                        <p:cTn id="77" dur="500"/>
                                        <p:tgtEl>
                                          <p:spTgt spid="35"/>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p:cNvSpPr/>
          <p:nvPr/>
        </p:nvSpPr>
        <p:spPr>
          <a:xfrm>
            <a:off x="194770" y="1378838"/>
            <a:ext cx="3609703" cy="2862322"/>
          </a:xfrm>
          <a:prstGeom prst="rect">
            <a:avLst/>
          </a:prstGeom>
        </p:spPr>
        <p:txBody>
          <a:bodyPr wrap="square">
            <a:spAutoFit/>
          </a:bodyPr>
          <a:lstStyle/>
          <a:p>
            <a:endParaRPr lang="en-US" altLang="zh-CN" dirty="0"/>
          </a:p>
          <a:p>
            <a:pPr>
              <a:lnSpc>
                <a:spcPct val="150000"/>
              </a:lnSpc>
            </a:pPr>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GBDT, </a:t>
            </a:r>
            <a:r>
              <a:rPr lang="en-US" altLang="zh-CN" dirty="0" err="1">
                <a:latin typeface="Times New Roman" panose="02020603050405020304" pitchFamily="18" charset="0"/>
                <a:cs typeface="Times New Roman" panose="02020603050405020304" pitchFamily="18" charset="0"/>
              </a:rPr>
              <a:t>LightGBM</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XGBoost</a:t>
            </a:r>
            <a:r>
              <a:rPr lang="zh-CN" altLang="en-US" dirty="0">
                <a:latin typeface="Times New Roman" panose="02020603050405020304" pitchFamily="18" charset="0"/>
                <a:cs typeface="Times New Roman" panose="02020603050405020304" pitchFamily="18" charset="0"/>
              </a:rPr>
              <a:t>作为第一轮</a:t>
            </a:r>
            <a:r>
              <a:rPr lang="en-US" altLang="zh-CN" dirty="0">
                <a:latin typeface="Times New Roman" panose="02020603050405020304" pitchFamily="18" charset="0"/>
                <a:cs typeface="Times New Roman" panose="02020603050405020304" pitchFamily="18" charset="0"/>
              </a:rPr>
              <a:t>Stacking</a:t>
            </a:r>
            <a:r>
              <a:rPr lang="zh-CN" altLang="en-US" dirty="0">
                <a:latin typeface="Times New Roman" panose="02020603050405020304" pitchFamily="18" charset="0"/>
                <a:cs typeface="Times New Roman" panose="02020603050405020304" pitchFamily="18" charset="0"/>
              </a:rPr>
              <a:t>的基分类器，并将预测结果平均后作为特征加入数据集；使用</a:t>
            </a:r>
            <a:r>
              <a:rPr lang="en-US" altLang="zh-CN" dirty="0" err="1">
                <a:latin typeface="Times New Roman" panose="02020603050405020304" pitchFamily="18" charset="0"/>
                <a:cs typeface="Times New Roman" panose="02020603050405020304" pitchFamily="18" charset="0"/>
              </a:rPr>
              <a:t>LightGBM</a:t>
            </a:r>
            <a:r>
              <a:rPr lang="zh-CN" altLang="en-US" dirty="0">
                <a:latin typeface="Times New Roman" panose="02020603050405020304" pitchFamily="18" charset="0"/>
                <a:cs typeface="Times New Roman" panose="02020603050405020304" pitchFamily="18" charset="0"/>
              </a:rPr>
              <a:t>作为第二轮基分类器，并使</a:t>
            </a:r>
            <a:r>
              <a:rPr lang="zh-CN" altLang="en-US" dirty="0"/>
              <a:t>用第一轮生成的数据集进行预测。</a:t>
            </a:r>
            <a:endParaRPr lang="en-US" altLang="zh-CN" dirty="0"/>
          </a:p>
        </p:txBody>
      </p:sp>
      <p:pic>
        <p:nvPicPr>
          <p:cNvPr id="18" name="图片 17">
            <a:extLst>
              <a:ext uri="{FF2B5EF4-FFF2-40B4-BE49-F238E27FC236}">
                <a16:creationId xmlns:a16="http://schemas.microsoft.com/office/drawing/2014/main" id="{8208ECF2-CF36-4043-BDCC-39A37273161D}"/>
              </a:ext>
            </a:extLst>
          </p:cNvPr>
          <p:cNvPicPr>
            <a:picLocks noChangeAspect="1"/>
          </p:cNvPicPr>
          <p:nvPr/>
        </p:nvPicPr>
        <p:blipFill>
          <a:blip r:embed="rId2"/>
          <a:stretch>
            <a:fillRect/>
          </a:stretch>
        </p:blipFill>
        <p:spPr>
          <a:xfrm>
            <a:off x="3804473" y="1146550"/>
            <a:ext cx="5154723" cy="5241601"/>
          </a:xfrm>
          <a:prstGeom prst="rect">
            <a:avLst/>
          </a:prstGeom>
        </p:spPr>
      </p:pic>
      <p:sp>
        <p:nvSpPr>
          <p:cNvPr id="20"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a:extLst>
              <a:ext uri="{FF2B5EF4-FFF2-40B4-BE49-F238E27FC236}">
                <a16:creationId xmlns:a16="http://schemas.microsoft.com/office/drawing/2014/main" id="{EACE3F60-7A5A-4993-825B-A9F6E549D5AE}"/>
              </a:ext>
            </a:extLst>
          </p:cNvPr>
          <p:cNvSpPr/>
          <p:nvPr/>
        </p:nvSpPr>
        <p:spPr>
          <a:xfrm>
            <a:off x="3065949" y="170383"/>
            <a:ext cx="2160000" cy="720000"/>
          </a:xfrm>
          <a:prstGeom prst="roundRect">
            <a:avLst>
              <a:gd name="adj" fmla="val 50000"/>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solidFill>
                  <a:schemeClr val="bg1"/>
                </a:solidFill>
                <a:latin typeface="+mj-lt"/>
              </a:rPr>
              <a:t>模型融合</a:t>
            </a:r>
            <a:endParaRPr lang="zh-CN" altLang="en-US" sz="3200" b="1" dirty="0">
              <a:solidFill>
                <a:schemeClr val="bg1"/>
              </a:solidFill>
              <a:latin typeface="+mj-lt"/>
            </a:endParaRPr>
          </a:p>
        </p:txBody>
      </p:sp>
    </p:spTree>
    <p:extLst>
      <p:ext uri="{BB962C8B-B14F-4D97-AF65-F5344CB8AC3E}">
        <p14:creationId xmlns:p14="http://schemas.microsoft.com/office/powerpoint/2010/main" val="41571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2771800" y="886000"/>
            <a:ext cx="3600400" cy="3688118"/>
            <a:chOff x="-110359" y="661038"/>
            <a:chExt cx="2664296" cy="2664296"/>
          </a:xfrm>
        </p:grpSpPr>
        <p:grpSp>
          <p:nvGrpSpPr>
            <p:cNvPr id="5" name="组合 4"/>
            <p:cNvGrpSpPr/>
            <p:nvPr/>
          </p:nvGrpSpPr>
          <p:grpSpPr>
            <a:xfrm>
              <a:off x="-110359" y="661038"/>
              <a:ext cx="2664296" cy="2664296"/>
              <a:chOff x="925401" y="3148271"/>
              <a:chExt cx="2664296" cy="2664296"/>
            </a:xfrm>
          </p:grpSpPr>
          <p:sp>
            <p:nvSpPr>
              <p:cNvPr id="7" name="矩形 6"/>
              <p:cNvSpPr/>
              <p:nvPr userDrawn="1"/>
            </p:nvSpPr>
            <p:spPr>
              <a:xfrm>
                <a:off x="925401" y="3148271"/>
                <a:ext cx="2664296" cy="26642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069417" y="3292287"/>
                <a:ext cx="2376264" cy="23762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6" name="图片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01789" y="1273186"/>
              <a:ext cx="1440000" cy="1440000"/>
            </a:xfrm>
            <a:prstGeom prst="rect">
              <a:avLst/>
            </a:prstGeom>
          </p:spPr>
        </p:pic>
      </p:grpSp>
      <p:sp>
        <p:nvSpPr>
          <p:cNvPr id="9" name="文本框 8"/>
          <p:cNvSpPr txBox="1"/>
          <p:nvPr/>
        </p:nvSpPr>
        <p:spPr>
          <a:xfrm>
            <a:off x="2162810" y="4994910"/>
            <a:ext cx="4819650" cy="83099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pPr algn="ctr"/>
            <a:r>
              <a:rPr lang="zh-CN" altLang="en-US" sz="4800" dirty="0" smtClean="0">
                <a:solidFill>
                  <a:prstClr val="black">
                    <a:alpha val="75000"/>
                  </a:prstClr>
                </a:solidFill>
              </a:rPr>
              <a:t>探索与创新</a:t>
            </a:r>
            <a:endParaRPr lang="zh-CN" altLang="en-US" sz="4800" dirty="0">
              <a:solidFill>
                <a:prstClr val="black">
                  <a:alpha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nvCxnSpPr>
        <p:spPr>
          <a:xfrm flipH="1">
            <a:off x="4281144" y="62089"/>
            <a:ext cx="22578" cy="6795911"/>
          </a:xfrm>
          <a:prstGeom prst="line">
            <a:avLst/>
          </a:prstGeom>
          <a:ln w="9525"/>
        </p:spPr>
        <p:style>
          <a:lnRef idx="1">
            <a:schemeClr val="dk1"/>
          </a:lnRef>
          <a:fillRef idx="0">
            <a:schemeClr val="dk1"/>
          </a:fillRef>
          <a:effectRef idx="0">
            <a:schemeClr val="dk1"/>
          </a:effectRef>
          <a:fontRef idx="minor">
            <a:schemeClr val="tx1"/>
          </a:fontRef>
        </p:style>
      </p:cxnSp>
      <p:cxnSp>
        <p:nvCxnSpPr>
          <p:cNvPr id="3" name="Straight Connector 1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a:endCxn id="12" idx="6"/>
          </p:cNvCxnSpPr>
          <p:nvPr/>
        </p:nvCxnSpPr>
        <p:spPr>
          <a:xfrm flipH="1" flipV="1">
            <a:off x="2034196" y="2223212"/>
            <a:ext cx="2250800" cy="5624"/>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 name="Straight Connector 1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flipH="1">
            <a:off x="2034196" y="4542111"/>
            <a:ext cx="2250799" cy="10757"/>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5" name="Straight Connector 1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a:off x="4299789" y="3421264"/>
            <a:ext cx="2539412" cy="7736"/>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6" name="椭圆 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2055015"/>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cs typeface="Times New Roman" panose="02020603050405020304" pitchFamily="18" charset="0"/>
            </a:endParaRPr>
          </a:p>
        </p:txBody>
      </p:sp>
      <p:sp>
        <p:nvSpPr>
          <p:cNvPr id="7" name="椭圆 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3217031"/>
            <a:ext cx="347643" cy="347643"/>
          </a:xfrm>
          <a:prstGeom prst="ellipse">
            <a:avLst/>
          </a:prstGeom>
          <a:solidFill>
            <a:srgbClr val="25243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cs typeface="Times New Roman" panose="02020603050405020304" pitchFamily="18" charset="0"/>
            </a:endParaRPr>
          </a:p>
        </p:txBody>
      </p:sp>
      <p:sp>
        <p:nvSpPr>
          <p:cNvPr id="8" name="椭圆 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25968" y="4379047"/>
            <a:ext cx="347643" cy="347643"/>
          </a:xfrm>
          <a:prstGeom prst="ellipse">
            <a:avLst/>
          </a:prstGeom>
          <a:solidFill>
            <a:srgbClr val="C01C2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cs typeface="Times New Roman" panose="02020603050405020304" pitchFamily="18" charset="0"/>
            </a:endParaRPr>
          </a:p>
        </p:txBody>
      </p:sp>
      <p:sp>
        <p:nvSpPr>
          <p:cNvPr id="9"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1879261" y="1791021"/>
            <a:ext cx="2349361" cy="461665"/>
          </a:xfrm>
          <a:prstGeom prst="rect">
            <a:avLst/>
          </a:prstGeom>
          <a:noFill/>
        </p:spPr>
        <p:txBody>
          <a:bodyPr wrap="none" rtlCol="0">
            <a:spAutoFit/>
          </a:bodyPr>
          <a:lstStyle/>
          <a:p>
            <a:pPr algn="r"/>
            <a:r>
              <a:rPr lang="en-US" altLang="zh-CN" sz="2400" dirty="0" smtClean="0">
                <a:latin typeface="Times New Roman" panose="02020603050405020304" pitchFamily="18" charset="0"/>
                <a:cs typeface="Times New Roman" panose="02020603050405020304" pitchFamily="18" charset="0"/>
              </a:rPr>
              <a:t>One-</a:t>
            </a:r>
            <a:r>
              <a:rPr lang="en-US" altLang="zh-CN" sz="2400" dirty="0" err="1" smtClean="0">
                <a:latin typeface="Times New Roman" panose="02020603050405020304" pitchFamily="18" charset="0"/>
                <a:cs typeface="Times New Roman" panose="02020603050405020304" pitchFamily="18" charset="0"/>
              </a:rPr>
              <a:t>HotEncoder</a:t>
            </a:r>
            <a:endParaRPr lang="en-US" altLang="zh-CN" sz="2400" dirty="0">
              <a:latin typeface="Times New Roman" panose="02020603050405020304" pitchFamily="18" charset="0"/>
              <a:cs typeface="Times New Roman" panose="02020603050405020304" pitchFamily="18" charset="0"/>
            </a:endParaRPr>
          </a:p>
        </p:txBody>
      </p:sp>
      <p:sp>
        <p:nvSpPr>
          <p:cNvPr id="10"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103499" y="390234"/>
            <a:ext cx="2392580" cy="828858"/>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b="1" dirty="0" smtClean="0">
                <a:latin typeface="+mj-lt"/>
              </a:rPr>
              <a:t>类别特征处理</a:t>
            </a:r>
            <a:endParaRPr lang="zh-CN" altLang="en-US" sz="2400" b="1" dirty="0">
              <a:latin typeface="+mj-lt"/>
            </a:endParaRPr>
          </a:p>
        </p:txBody>
      </p:sp>
      <p:grpSp>
        <p:nvGrpSpPr>
          <p:cNvPr id="11" name="组合 10">
            <a:extLst>
              <a:ext uri="{FF2B5EF4-FFF2-40B4-BE49-F238E27FC236}">
                <a16:creationId xmlns:a16="http://schemas.microsoft.com/office/drawing/2014/main" id="{B9B7951B-D8C3-4CBD-966B-D486649BA464}"/>
              </a:ext>
            </a:extLst>
          </p:cNvPr>
          <p:cNvGrpSpPr/>
          <p:nvPr/>
        </p:nvGrpSpPr>
        <p:grpSpPr>
          <a:xfrm>
            <a:off x="927772" y="1670000"/>
            <a:ext cx="1106424" cy="1106424"/>
            <a:chOff x="1715196" y="1675624"/>
            <a:chExt cx="1106424" cy="1106424"/>
          </a:xfrm>
        </p:grpSpPr>
        <p:sp>
          <p:nvSpPr>
            <p:cNvPr id="12" name="Oval 3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1675624"/>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13" name="Oval 3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1813199"/>
              <a:ext cx="831273" cy="831273"/>
            </a:xfrm>
            <a:prstGeom prst="ellipse">
              <a:avLst/>
            </a:prstGeom>
            <a:solidFill>
              <a:srgbClr val="252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14" name="Freeform 5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067912" y="2027683"/>
              <a:ext cx="401451" cy="402303"/>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grpSp>
        <p:nvGrpSpPr>
          <p:cNvPr id="15" name="组合 14">
            <a:extLst>
              <a:ext uri="{FF2B5EF4-FFF2-40B4-BE49-F238E27FC236}">
                <a16:creationId xmlns:a16="http://schemas.microsoft.com/office/drawing/2014/main" id="{5C03E064-70CE-4662-AD11-7E87A04E9B1E}"/>
              </a:ext>
            </a:extLst>
          </p:cNvPr>
          <p:cNvGrpSpPr/>
          <p:nvPr/>
        </p:nvGrpSpPr>
        <p:grpSpPr>
          <a:xfrm>
            <a:off x="910413" y="3961860"/>
            <a:ext cx="1106424" cy="1106424"/>
            <a:chOff x="1715196" y="3999656"/>
            <a:chExt cx="1106424" cy="1106424"/>
          </a:xfrm>
        </p:grpSpPr>
        <p:sp>
          <p:nvSpPr>
            <p:cNvPr id="16" name="Oval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715196" y="3999656"/>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17" name="Oval 4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852771" y="4137231"/>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18" name="Freeform 10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2139942" y="4311278"/>
              <a:ext cx="256930" cy="457625"/>
            </a:xfrm>
            <a:custGeom>
              <a:avLst/>
              <a:gdLst>
                <a:gd name="T0" fmla="*/ 57 w 112"/>
                <a:gd name="T1" fmla="*/ 127 h 199"/>
                <a:gd name="T2" fmla="*/ 40 w 112"/>
                <a:gd name="T3" fmla="*/ 143 h 199"/>
                <a:gd name="T4" fmla="*/ 57 w 112"/>
                <a:gd name="T5" fmla="*/ 160 h 199"/>
                <a:gd name="T6" fmla="*/ 73 w 112"/>
                <a:gd name="T7" fmla="*/ 143 h 199"/>
                <a:gd name="T8" fmla="*/ 57 w 112"/>
                <a:gd name="T9" fmla="*/ 127 h 199"/>
                <a:gd name="T10" fmla="*/ 98 w 112"/>
                <a:gd name="T11" fmla="*/ 0 h 199"/>
                <a:gd name="T12" fmla="*/ 14 w 112"/>
                <a:gd name="T13" fmla="*/ 0 h 199"/>
                <a:gd name="T14" fmla="*/ 0 w 112"/>
                <a:gd name="T15" fmla="*/ 13 h 199"/>
                <a:gd name="T16" fmla="*/ 0 w 112"/>
                <a:gd name="T17" fmla="*/ 185 h 199"/>
                <a:gd name="T18" fmla="*/ 14 w 112"/>
                <a:gd name="T19" fmla="*/ 199 h 199"/>
                <a:gd name="T20" fmla="*/ 98 w 112"/>
                <a:gd name="T21" fmla="*/ 199 h 199"/>
                <a:gd name="T22" fmla="*/ 112 w 112"/>
                <a:gd name="T23" fmla="*/ 185 h 199"/>
                <a:gd name="T24" fmla="*/ 112 w 112"/>
                <a:gd name="T25" fmla="*/ 13 h 199"/>
                <a:gd name="T26" fmla="*/ 98 w 112"/>
                <a:gd name="T27" fmla="*/ 0 h 199"/>
                <a:gd name="T28" fmla="*/ 57 w 112"/>
                <a:gd name="T29" fmla="*/ 186 h 199"/>
                <a:gd name="T30" fmla="*/ 14 w 112"/>
                <a:gd name="T31" fmla="*/ 143 h 199"/>
                <a:gd name="T32" fmla="*/ 57 w 112"/>
                <a:gd name="T33" fmla="*/ 101 h 199"/>
                <a:gd name="T34" fmla="*/ 99 w 112"/>
                <a:gd name="T35" fmla="*/ 143 h 199"/>
                <a:gd name="T36" fmla="*/ 57 w 112"/>
                <a:gd name="T37" fmla="*/ 186 h 199"/>
                <a:gd name="T38" fmla="*/ 100 w 112"/>
                <a:gd name="T39" fmla="*/ 77 h 199"/>
                <a:gd name="T40" fmla="*/ 90 w 112"/>
                <a:gd name="T41" fmla="*/ 87 h 199"/>
                <a:gd name="T42" fmla="*/ 22 w 112"/>
                <a:gd name="T43" fmla="*/ 87 h 199"/>
                <a:gd name="T44" fmla="*/ 12 w 112"/>
                <a:gd name="T45" fmla="*/ 77 h 199"/>
                <a:gd name="T46" fmla="*/ 12 w 112"/>
                <a:gd name="T47" fmla="*/ 22 h 199"/>
                <a:gd name="T48" fmla="*/ 22 w 112"/>
                <a:gd name="T49" fmla="*/ 12 h 199"/>
                <a:gd name="T50" fmla="*/ 90 w 112"/>
                <a:gd name="T51" fmla="*/ 12 h 199"/>
                <a:gd name="T52" fmla="*/ 100 w 112"/>
                <a:gd name="T53" fmla="*/ 22 h 199"/>
                <a:gd name="T54" fmla="*/ 100 w 112"/>
                <a:gd name="T55" fmla="*/ 7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 h="199">
                  <a:moveTo>
                    <a:pt x="57" y="127"/>
                  </a:moveTo>
                  <a:cubicBezTo>
                    <a:pt x="47" y="127"/>
                    <a:pt x="40" y="134"/>
                    <a:pt x="40" y="143"/>
                  </a:cubicBezTo>
                  <a:cubicBezTo>
                    <a:pt x="40" y="153"/>
                    <a:pt x="47" y="160"/>
                    <a:pt x="57" y="160"/>
                  </a:cubicBezTo>
                  <a:cubicBezTo>
                    <a:pt x="66" y="160"/>
                    <a:pt x="73" y="153"/>
                    <a:pt x="73" y="143"/>
                  </a:cubicBezTo>
                  <a:cubicBezTo>
                    <a:pt x="73" y="134"/>
                    <a:pt x="66" y="127"/>
                    <a:pt x="57" y="127"/>
                  </a:cubicBezTo>
                  <a:close/>
                  <a:moveTo>
                    <a:pt x="98" y="0"/>
                  </a:moveTo>
                  <a:cubicBezTo>
                    <a:pt x="14" y="0"/>
                    <a:pt x="14" y="0"/>
                    <a:pt x="14" y="0"/>
                  </a:cubicBezTo>
                  <a:cubicBezTo>
                    <a:pt x="6" y="0"/>
                    <a:pt x="0" y="6"/>
                    <a:pt x="0" y="13"/>
                  </a:cubicBezTo>
                  <a:cubicBezTo>
                    <a:pt x="0" y="185"/>
                    <a:pt x="0" y="185"/>
                    <a:pt x="0" y="185"/>
                  </a:cubicBezTo>
                  <a:cubicBezTo>
                    <a:pt x="0" y="193"/>
                    <a:pt x="6" y="199"/>
                    <a:pt x="14" y="199"/>
                  </a:cubicBezTo>
                  <a:cubicBezTo>
                    <a:pt x="98" y="199"/>
                    <a:pt x="98" y="199"/>
                    <a:pt x="98" y="199"/>
                  </a:cubicBezTo>
                  <a:cubicBezTo>
                    <a:pt x="106" y="199"/>
                    <a:pt x="112" y="193"/>
                    <a:pt x="112" y="185"/>
                  </a:cubicBezTo>
                  <a:cubicBezTo>
                    <a:pt x="112" y="13"/>
                    <a:pt x="112" y="13"/>
                    <a:pt x="112" y="13"/>
                  </a:cubicBezTo>
                  <a:cubicBezTo>
                    <a:pt x="112" y="6"/>
                    <a:pt x="106" y="0"/>
                    <a:pt x="98" y="0"/>
                  </a:cubicBezTo>
                  <a:close/>
                  <a:moveTo>
                    <a:pt x="57" y="186"/>
                  </a:moveTo>
                  <a:cubicBezTo>
                    <a:pt x="33" y="186"/>
                    <a:pt x="14" y="167"/>
                    <a:pt x="14" y="143"/>
                  </a:cubicBezTo>
                  <a:cubicBezTo>
                    <a:pt x="14" y="120"/>
                    <a:pt x="33" y="101"/>
                    <a:pt x="57" y="101"/>
                  </a:cubicBezTo>
                  <a:cubicBezTo>
                    <a:pt x="80" y="101"/>
                    <a:pt x="99" y="120"/>
                    <a:pt x="99" y="143"/>
                  </a:cubicBezTo>
                  <a:cubicBezTo>
                    <a:pt x="99" y="167"/>
                    <a:pt x="80" y="186"/>
                    <a:pt x="57" y="186"/>
                  </a:cubicBezTo>
                  <a:close/>
                  <a:moveTo>
                    <a:pt x="100" y="77"/>
                  </a:moveTo>
                  <a:cubicBezTo>
                    <a:pt x="100" y="83"/>
                    <a:pt x="95" y="87"/>
                    <a:pt x="90" y="87"/>
                  </a:cubicBezTo>
                  <a:cubicBezTo>
                    <a:pt x="22" y="87"/>
                    <a:pt x="22" y="87"/>
                    <a:pt x="22" y="87"/>
                  </a:cubicBezTo>
                  <a:cubicBezTo>
                    <a:pt x="16" y="87"/>
                    <a:pt x="12" y="83"/>
                    <a:pt x="12" y="77"/>
                  </a:cubicBezTo>
                  <a:cubicBezTo>
                    <a:pt x="12" y="22"/>
                    <a:pt x="12" y="22"/>
                    <a:pt x="12" y="22"/>
                  </a:cubicBezTo>
                  <a:cubicBezTo>
                    <a:pt x="12" y="16"/>
                    <a:pt x="16" y="12"/>
                    <a:pt x="22" y="12"/>
                  </a:cubicBezTo>
                  <a:cubicBezTo>
                    <a:pt x="90" y="12"/>
                    <a:pt x="90" y="12"/>
                    <a:pt x="90" y="12"/>
                  </a:cubicBezTo>
                  <a:cubicBezTo>
                    <a:pt x="95" y="12"/>
                    <a:pt x="100" y="16"/>
                    <a:pt x="100" y="22"/>
                  </a:cubicBezTo>
                  <a:lnTo>
                    <a:pt x="100" y="77"/>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24E6D567-85B9-4245-AC81-78C7EE158616}"/>
              </a:ext>
            </a:extLst>
          </p:cNvPr>
          <p:cNvGrpSpPr/>
          <p:nvPr/>
        </p:nvGrpSpPr>
        <p:grpSpPr>
          <a:xfrm>
            <a:off x="6857846" y="2855436"/>
            <a:ext cx="1106424" cy="1106424"/>
            <a:chOff x="6081160" y="2868052"/>
            <a:chExt cx="1106424" cy="1106424"/>
          </a:xfrm>
        </p:grpSpPr>
        <p:sp>
          <p:nvSpPr>
            <p:cNvPr id="20" name="Oval 3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081160" y="2868052"/>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3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218735" y="3005627"/>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12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6432900" y="3221716"/>
              <a:ext cx="398248" cy="399093"/>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8 h 199"/>
                <a:gd name="T12" fmla="*/ 8 w 199"/>
                <a:gd name="T13" fmla="*/ 99 h 199"/>
                <a:gd name="T14" fmla="*/ 100 w 199"/>
                <a:gd name="T15" fmla="*/ 191 h 199"/>
                <a:gd name="T16" fmla="*/ 191 w 199"/>
                <a:gd name="T17" fmla="*/ 99 h 199"/>
                <a:gd name="T18" fmla="*/ 100 w 199"/>
                <a:gd name="T19" fmla="*/ 8 h 199"/>
                <a:gd name="T20" fmla="*/ 152 w 199"/>
                <a:gd name="T21" fmla="*/ 168 h 199"/>
                <a:gd name="T22" fmla="*/ 117 w 199"/>
                <a:gd name="T23" fmla="*/ 123 h 199"/>
                <a:gd name="T24" fmla="*/ 129 w 199"/>
                <a:gd name="T25" fmla="*/ 100 h 199"/>
                <a:gd name="T26" fmla="*/ 110 w 199"/>
                <a:gd name="T27" fmla="*/ 72 h 199"/>
                <a:gd name="T28" fmla="*/ 129 w 199"/>
                <a:gd name="T29" fmla="*/ 18 h 199"/>
                <a:gd name="T30" fmla="*/ 186 w 199"/>
                <a:gd name="T31" fmla="*/ 99 h 199"/>
                <a:gd name="T32" fmla="*/ 152 w 199"/>
                <a:gd name="T33" fmla="*/ 168 h 199"/>
                <a:gd name="T34" fmla="*/ 103 w 199"/>
                <a:gd name="T35" fmla="*/ 71 h 199"/>
                <a:gd name="T36" fmla="*/ 111 w 199"/>
                <a:gd name="T37" fmla="*/ 13 h 199"/>
                <a:gd name="T38" fmla="*/ 121 w 199"/>
                <a:gd name="T39" fmla="*/ 15 h 199"/>
                <a:gd name="T40" fmla="*/ 107 w 199"/>
                <a:gd name="T41" fmla="*/ 72 h 199"/>
                <a:gd name="T42" fmla="*/ 103 w 199"/>
                <a:gd name="T43" fmla="*/ 71 h 199"/>
                <a:gd name="T44" fmla="*/ 124 w 199"/>
                <a:gd name="T45" fmla="*/ 100 h 199"/>
                <a:gd name="T46" fmla="*/ 100 w 199"/>
                <a:gd name="T47" fmla="*/ 124 h 199"/>
                <a:gd name="T48" fmla="*/ 75 w 199"/>
                <a:gd name="T49" fmla="*/ 100 h 199"/>
                <a:gd name="T50" fmla="*/ 100 w 199"/>
                <a:gd name="T51" fmla="*/ 75 h 199"/>
                <a:gd name="T52" fmla="*/ 124 w 199"/>
                <a:gd name="T53" fmla="*/ 100 h 199"/>
                <a:gd name="T54" fmla="*/ 100 w 199"/>
                <a:gd name="T55" fmla="*/ 83 h 199"/>
                <a:gd name="T56" fmla="*/ 83 w 199"/>
                <a:gd name="T57" fmla="*/ 100 h 199"/>
                <a:gd name="T58" fmla="*/ 100 w 199"/>
                <a:gd name="T59" fmla="*/ 116 h 199"/>
                <a:gd name="T60" fmla="*/ 116 w 199"/>
                <a:gd name="T61" fmla="*/ 100 h 199"/>
                <a:gd name="T62" fmla="*/ 100 w 199"/>
                <a:gd name="T63" fmla="*/ 83 h 199"/>
                <a:gd name="T64" fmla="*/ 39 w 199"/>
                <a:gd name="T65" fmla="*/ 37 h 199"/>
                <a:gd name="T66" fmla="*/ 70 w 199"/>
                <a:gd name="T67" fmla="*/ 18 h 199"/>
                <a:gd name="T68" fmla="*/ 90 w 199"/>
                <a:gd name="T69" fmla="*/ 72 h 199"/>
                <a:gd name="T70" fmla="*/ 79 w 199"/>
                <a:gd name="T71" fmla="*/ 79 h 199"/>
                <a:gd name="T72" fmla="*/ 39 w 199"/>
                <a:gd name="T73" fmla="*/ 37 h 199"/>
                <a:gd name="T74" fmla="*/ 70 w 199"/>
                <a:gd name="T75" fmla="*/ 100 h 199"/>
                <a:gd name="T76" fmla="*/ 100 w 199"/>
                <a:gd name="T77" fmla="*/ 129 h 199"/>
                <a:gd name="T78" fmla="*/ 102 w 199"/>
                <a:gd name="T79" fmla="*/ 129 h 199"/>
                <a:gd name="T80" fmla="*/ 107 w 199"/>
                <a:gd name="T81" fmla="*/ 186 h 199"/>
                <a:gd name="T82" fmla="*/ 100 w 199"/>
                <a:gd name="T83" fmla="*/ 186 h 199"/>
                <a:gd name="T84" fmla="*/ 13 w 199"/>
                <a:gd name="T85" fmla="*/ 99 h 199"/>
                <a:gd name="T86" fmla="*/ 26 w 199"/>
                <a:gd name="T87" fmla="*/ 54 h 199"/>
                <a:gd name="T88" fmla="*/ 75 w 199"/>
                <a:gd name="T89" fmla="*/ 84 h 199"/>
                <a:gd name="T90" fmla="*/ 70 w 199"/>
                <a:gd name="T91" fmla="*/ 100 h 199"/>
                <a:gd name="T92" fmla="*/ 140 w 199"/>
                <a:gd name="T93" fmla="*/ 176 h 199"/>
                <a:gd name="T94" fmla="*/ 134 w 199"/>
                <a:gd name="T95" fmla="*/ 179 h 199"/>
                <a:gd name="T96" fmla="*/ 111 w 199"/>
                <a:gd name="T97" fmla="*/ 127 h 199"/>
                <a:gd name="T98" fmla="*/ 113 w 199"/>
                <a:gd name="T99" fmla="*/ 125 h 199"/>
                <a:gd name="T100" fmla="*/ 140 w 199"/>
                <a:gd name="T101" fmla="*/ 17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8"/>
                  </a:moveTo>
                  <a:cubicBezTo>
                    <a:pt x="49" y="8"/>
                    <a:pt x="8" y="49"/>
                    <a:pt x="8" y="99"/>
                  </a:cubicBezTo>
                  <a:cubicBezTo>
                    <a:pt x="8" y="150"/>
                    <a:pt x="49" y="191"/>
                    <a:pt x="100" y="191"/>
                  </a:cubicBezTo>
                  <a:cubicBezTo>
                    <a:pt x="150" y="191"/>
                    <a:pt x="191" y="150"/>
                    <a:pt x="191" y="99"/>
                  </a:cubicBezTo>
                  <a:cubicBezTo>
                    <a:pt x="191" y="49"/>
                    <a:pt x="150" y="8"/>
                    <a:pt x="100" y="8"/>
                  </a:cubicBezTo>
                  <a:close/>
                  <a:moveTo>
                    <a:pt x="152" y="168"/>
                  </a:moveTo>
                  <a:cubicBezTo>
                    <a:pt x="117" y="123"/>
                    <a:pt x="117" y="123"/>
                    <a:pt x="117" y="123"/>
                  </a:cubicBezTo>
                  <a:cubicBezTo>
                    <a:pt x="124" y="118"/>
                    <a:pt x="129" y="109"/>
                    <a:pt x="129" y="100"/>
                  </a:cubicBezTo>
                  <a:cubicBezTo>
                    <a:pt x="129" y="87"/>
                    <a:pt x="121" y="76"/>
                    <a:pt x="110" y="72"/>
                  </a:cubicBezTo>
                  <a:cubicBezTo>
                    <a:pt x="129" y="18"/>
                    <a:pt x="129" y="18"/>
                    <a:pt x="129" y="18"/>
                  </a:cubicBezTo>
                  <a:cubicBezTo>
                    <a:pt x="163" y="30"/>
                    <a:pt x="186" y="62"/>
                    <a:pt x="186" y="99"/>
                  </a:cubicBezTo>
                  <a:cubicBezTo>
                    <a:pt x="186" y="128"/>
                    <a:pt x="173" y="153"/>
                    <a:pt x="152" y="168"/>
                  </a:cubicBezTo>
                  <a:close/>
                  <a:moveTo>
                    <a:pt x="103" y="71"/>
                  </a:moveTo>
                  <a:cubicBezTo>
                    <a:pt x="111" y="13"/>
                    <a:pt x="111" y="13"/>
                    <a:pt x="111" y="13"/>
                  </a:cubicBezTo>
                  <a:cubicBezTo>
                    <a:pt x="114" y="14"/>
                    <a:pt x="118" y="15"/>
                    <a:pt x="121" y="15"/>
                  </a:cubicBezTo>
                  <a:cubicBezTo>
                    <a:pt x="107" y="72"/>
                    <a:pt x="107" y="72"/>
                    <a:pt x="107" y="72"/>
                  </a:cubicBezTo>
                  <a:cubicBezTo>
                    <a:pt x="106" y="71"/>
                    <a:pt x="104" y="71"/>
                    <a:pt x="103" y="71"/>
                  </a:cubicBezTo>
                  <a:close/>
                  <a:moveTo>
                    <a:pt x="124" y="100"/>
                  </a:moveTo>
                  <a:cubicBezTo>
                    <a:pt x="124" y="113"/>
                    <a:pt x="113" y="124"/>
                    <a:pt x="100" y="124"/>
                  </a:cubicBezTo>
                  <a:cubicBezTo>
                    <a:pt x="86" y="124"/>
                    <a:pt x="75" y="113"/>
                    <a:pt x="75" y="100"/>
                  </a:cubicBezTo>
                  <a:cubicBezTo>
                    <a:pt x="75" y="86"/>
                    <a:pt x="86" y="75"/>
                    <a:pt x="100" y="75"/>
                  </a:cubicBezTo>
                  <a:cubicBezTo>
                    <a:pt x="113" y="75"/>
                    <a:pt x="124" y="86"/>
                    <a:pt x="124" y="100"/>
                  </a:cubicBezTo>
                  <a:close/>
                  <a:moveTo>
                    <a:pt x="100" y="83"/>
                  </a:moveTo>
                  <a:cubicBezTo>
                    <a:pt x="90" y="83"/>
                    <a:pt x="83" y="91"/>
                    <a:pt x="83" y="100"/>
                  </a:cubicBezTo>
                  <a:cubicBezTo>
                    <a:pt x="83" y="109"/>
                    <a:pt x="90" y="116"/>
                    <a:pt x="100" y="116"/>
                  </a:cubicBezTo>
                  <a:cubicBezTo>
                    <a:pt x="109" y="116"/>
                    <a:pt x="116" y="109"/>
                    <a:pt x="116" y="100"/>
                  </a:cubicBezTo>
                  <a:cubicBezTo>
                    <a:pt x="116" y="91"/>
                    <a:pt x="109" y="83"/>
                    <a:pt x="100" y="83"/>
                  </a:cubicBezTo>
                  <a:close/>
                  <a:moveTo>
                    <a:pt x="39" y="37"/>
                  </a:moveTo>
                  <a:cubicBezTo>
                    <a:pt x="48" y="29"/>
                    <a:pt x="58" y="22"/>
                    <a:pt x="70" y="18"/>
                  </a:cubicBezTo>
                  <a:cubicBezTo>
                    <a:pt x="90" y="72"/>
                    <a:pt x="90" y="72"/>
                    <a:pt x="90" y="72"/>
                  </a:cubicBezTo>
                  <a:cubicBezTo>
                    <a:pt x="86" y="74"/>
                    <a:pt x="82" y="76"/>
                    <a:pt x="79" y="79"/>
                  </a:cubicBezTo>
                  <a:lnTo>
                    <a:pt x="39" y="37"/>
                  </a:lnTo>
                  <a:close/>
                  <a:moveTo>
                    <a:pt x="70" y="100"/>
                  </a:moveTo>
                  <a:cubicBezTo>
                    <a:pt x="70" y="116"/>
                    <a:pt x="83" y="129"/>
                    <a:pt x="100" y="129"/>
                  </a:cubicBezTo>
                  <a:cubicBezTo>
                    <a:pt x="100" y="129"/>
                    <a:pt x="101" y="129"/>
                    <a:pt x="102" y="129"/>
                  </a:cubicBezTo>
                  <a:cubicBezTo>
                    <a:pt x="107" y="186"/>
                    <a:pt x="107" y="186"/>
                    <a:pt x="107" y="186"/>
                  </a:cubicBezTo>
                  <a:cubicBezTo>
                    <a:pt x="104" y="186"/>
                    <a:pt x="102" y="186"/>
                    <a:pt x="100" y="186"/>
                  </a:cubicBezTo>
                  <a:cubicBezTo>
                    <a:pt x="52" y="186"/>
                    <a:pt x="13" y="147"/>
                    <a:pt x="13" y="99"/>
                  </a:cubicBezTo>
                  <a:cubicBezTo>
                    <a:pt x="13" y="83"/>
                    <a:pt x="18" y="67"/>
                    <a:pt x="26" y="54"/>
                  </a:cubicBezTo>
                  <a:cubicBezTo>
                    <a:pt x="75" y="84"/>
                    <a:pt x="75" y="84"/>
                    <a:pt x="75" y="84"/>
                  </a:cubicBezTo>
                  <a:cubicBezTo>
                    <a:pt x="72" y="89"/>
                    <a:pt x="70" y="94"/>
                    <a:pt x="70" y="100"/>
                  </a:cubicBezTo>
                  <a:close/>
                  <a:moveTo>
                    <a:pt x="140" y="176"/>
                  </a:moveTo>
                  <a:cubicBezTo>
                    <a:pt x="138" y="177"/>
                    <a:pt x="136" y="178"/>
                    <a:pt x="134" y="179"/>
                  </a:cubicBezTo>
                  <a:cubicBezTo>
                    <a:pt x="111" y="127"/>
                    <a:pt x="111" y="127"/>
                    <a:pt x="111" y="127"/>
                  </a:cubicBezTo>
                  <a:cubicBezTo>
                    <a:pt x="112" y="126"/>
                    <a:pt x="113" y="126"/>
                    <a:pt x="113" y="125"/>
                  </a:cubicBezTo>
                  <a:lnTo>
                    <a:pt x="140" y="17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23"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4834065" y="2998379"/>
            <a:ext cx="1558055" cy="461665"/>
          </a:xfrm>
          <a:prstGeom prst="rect">
            <a:avLst/>
          </a:prstGeom>
          <a:noFill/>
        </p:spPr>
        <p:txBody>
          <a:bodyPr wrap="none" rtlCol="0">
            <a:spAutoFit/>
          </a:bodyPr>
          <a:lstStyle/>
          <a:p>
            <a:pPr algn="r"/>
            <a:r>
              <a:rPr lang="en-US" altLang="zh-CN" sz="2400" b="1" dirty="0">
                <a:solidFill>
                  <a:srgbClr val="FF0000"/>
                </a:solidFill>
                <a:latin typeface="Times New Roman" panose="02020603050405020304" pitchFamily="18" charset="0"/>
                <a:cs typeface="Times New Roman" panose="02020603050405020304" pitchFamily="18" charset="0"/>
              </a:rPr>
              <a:t>Word2Vec</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24"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2041642" y="4074822"/>
            <a:ext cx="2101926" cy="461665"/>
          </a:xfrm>
          <a:prstGeom prst="rect">
            <a:avLst/>
          </a:prstGeom>
          <a:noFill/>
        </p:spPr>
        <p:txBody>
          <a:bodyPr wrap="square" rtlCol="0">
            <a:spAutoFit/>
          </a:bodyPr>
          <a:lstStyle/>
          <a:p>
            <a:r>
              <a:rPr lang="en-US" altLang="zh-CN" sz="2400" dirty="0" smtClean="0">
                <a:solidFill>
                  <a:srgbClr val="252434"/>
                </a:solidFill>
                <a:latin typeface="Times New Roman" panose="02020603050405020304" pitchFamily="18" charset="0"/>
                <a:cs typeface="Times New Roman" panose="02020603050405020304" pitchFamily="18" charset="0"/>
              </a:rPr>
              <a:t>Label Encoder</a:t>
            </a:r>
            <a:endParaRPr lang="en-US" altLang="zh-CN" sz="2400" dirty="0">
              <a:solidFill>
                <a:srgbClr val="252434"/>
              </a:solidFill>
              <a:latin typeface="Times New Roman" panose="02020603050405020304" pitchFamily="18" charset="0"/>
              <a:cs typeface="Times New Roman" panose="02020603050405020304" pitchFamily="18" charset="0"/>
            </a:endParaRPr>
          </a:p>
        </p:txBody>
      </p:sp>
      <p:cxnSp>
        <p:nvCxnSpPr>
          <p:cNvPr id="28" name="Straight Connector 14"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CxnSpPr/>
          <p:nvPr/>
        </p:nvCxnSpPr>
        <p:spPr>
          <a:xfrm>
            <a:off x="4318434" y="5759110"/>
            <a:ext cx="2539412" cy="7736"/>
          </a:xfrm>
          <a:prstGeom prst="line">
            <a:avLst/>
          </a:prstGeom>
          <a:ln w="15875" cap="sq">
            <a:solidFill>
              <a:srgbClr val="252434"/>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29" name="椭圆 28"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4144613" y="5554877"/>
            <a:ext cx="347643" cy="347643"/>
          </a:xfrm>
          <a:prstGeom prst="ellipse">
            <a:avLst/>
          </a:prstGeom>
          <a:solidFill>
            <a:srgbClr val="25243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24E6D567-85B9-4245-AC81-78C7EE158616}"/>
              </a:ext>
            </a:extLst>
          </p:cNvPr>
          <p:cNvGrpSpPr/>
          <p:nvPr/>
        </p:nvGrpSpPr>
        <p:grpSpPr>
          <a:xfrm>
            <a:off x="6876491" y="5193282"/>
            <a:ext cx="1106424" cy="1106424"/>
            <a:chOff x="6081160" y="2868052"/>
            <a:chExt cx="1106424" cy="1106424"/>
          </a:xfrm>
        </p:grpSpPr>
        <p:sp>
          <p:nvSpPr>
            <p:cNvPr id="31" name="Oval 36"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081160" y="2868052"/>
              <a:ext cx="1106424" cy="1106424"/>
            </a:xfrm>
            <a:prstGeom prst="ellipse">
              <a:avLst/>
            </a:prstGeom>
            <a:noFill/>
            <a:ln>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7"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6218735" y="3005627"/>
              <a:ext cx="831273" cy="831273"/>
            </a:xfrm>
            <a:prstGeom prst="ellipse">
              <a:avLst/>
            </a:prstGeom>
            <a:solidFill>
              <a:srgbClr val="C01C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12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a:spLocks noEditPoints="1"/>
            </p:cNvSpPr>
            <p:nvPr/>
          </p:nvSpPr>
          <p:spPr bwMode="auto">
            <a:xfrm>
              <a:off x="6432900" y="3221716"/>
              <a:ext cx="398248" cy="399093"/>
            </a:xfrm>
            <a:custGeom>
              <a:avLst/>
              <a:gdLst>
                <a:gd name="T0" fmla="*/ 100 w 199"/>
                <a:gd name="T1" fmla="*/ 199 h 199"/>
                <a:gd name="T2" fmla="*/ 0 w 199"/>
                <a:gd name="T3" fmla="*/ 99 h 199"/>
                <a:gd name="T4" fmla="*/ 100 w 199"/>
                <a:gd name="T5" fmla="*/ 0 h 199"/>
                <a:gd name="T6" fmla="*/ 199 w 199"/>
                <a:gd name="T7" fmla="*/ 99 h 199"/>
                <a:gd name="T8" fmla="*/ 100 w 199"/>
                <a:gd name="T9" fmla="*/ 199 h 199"/>
                <a:gd name="T10" fmla="*/ 100 w 199"/>
                <a:gd name="T11" fmla="*/ 8 h 199"/>
                <a:gd name="T12" fmla="*/ 8 w 199"/>
                <a:gd name="T13" fmla="*/ 99 h 199"/>
                <a:gd name="T14" fmla="*/ 100 w 199"/>
                <a:gd name="T15" fmla="*/ 191 h 199"/>
                <a:gd name="T16" fmla="*/ 191 w 199"/>
                <a:gd name="T17" fmla="*/ 99 h 199"/>
                <a:gd name="T18" fmla="*/ 100 w 199"/>
                <a:gd name="T19" fmla="*/ 8 h 199"/>
                <a:gd name="T20" fmla="*/ 152 w 199"/>
                <a:gd name="T21" fmla="*/ 168 h 199"/>
                <a:gd name="T22" fmla="*/ 117 w 199"/>
                <a:gd name="T23" fmla="*/ 123 h 199"/>
                <a:gd name="T24" fmla="*/ 129 w 199"/>
                <a:gd name="T25" fmla="*/ 100 h 199"/>
                <a:gd name="T26" fmla="*/ 110 w 199"/>
                <a:gd name="T27" fmla="*/ 72 h 199"/>
                <a:gd name="T28" fmla="*/ 129 w 199"/>
                <a:gd name="T29" fmla="*/ 18 h 199"/>
                <a:gd name="T30" fmla="*/ 186 w 199"/>
                <a:gd name="T31" fmla="*/ 99 h 199"/>
                <a:gd name="T32" fmla="*/ 152 w 199"/>
                <a:gd name="T33" fmla="*/ 168 h 199"/>
                <a:gd name="T34" fmla="*/ 103 w 199"/>
                <a:gd name="T35" fmla="*/ 71 h 199"/>
                <a:gd name="T36" fmla="*/ 111 w 199"/>
                <a:gd name="T37" fmla="*/ 13 h 199"/>
                <a:gd name="T38" fmla="*/ 121 w 199"/>
                <a:gd name="T39" fmla="*/ 15 h 199"/>
                <a:gd name="T40" fmla="*/ 107 w 199"/>
                <a:gd name="T41" fmla="*/ 72 h 199"/>
                <a:gd name="T42" fmla="*/ 103 w 199"/>
                <a:gd name="T43" fmla="*/ 71 h 199"/>
                <a:gd name="T44" fmla="*/ 124 w 199"/>
                <a:gd name="T45" fmla="*/ 100 h 199"/>
                <a:gd name="T46" fmla="*/ 100 w 199"/>
                <a:gd name="T47" fmla="*/ 124 h 199"/>
                <a:gd name="T48" fmla="*/ 75 w 199"/>
                <a:gd name="T49" fmla="*/ 100 h 199"/>
                <a:gd name="T50" fmla="*/ 100 w 199"/>
                <a:gd name="T51" fmla="*/ 75 h 199"/>
                <a:gd name="T52" fmla="*/ 124 w 199"/>
                <a:gd name="T53" fmla="*/ 100 h 199"/>
                <a:gd name="T54" fmla="*/ 100 w 199"/>
                <a:gd name="T55" fmla="*/ 83 h 199"/>
                <a:gd name="T56" fmla="*/ 83 w 199"/>
                <a:gd name="T57" fmla="*/ 100 h 199"/>
                <a:gd name="T58" fmla="*/ 100 w 199"/>
                <a:gd name="T59" fmla="*/ 116 h 199"/>
                <a:gd name="T60" fmla="*/ 116 w 199"/>
                <a:gd name="T61" fmla="*/ 100 h 199"/>
                <a:gd name="T62" fmla="*/ 100 w 199"/>
                <a:gd name="T63" fmla="*/ 83 h 199"/>
                <a:gd name="T64" fmla="*/ 39 w 199"/>
                <a:gd name="T65" fmla="*/ 37 h 199"/>
                <a:gd name="T66" fmla="*/ 70 w 199"/>
                <a:gd name="T67" fmla="*/ 18 h 199"/>
                <a:gd name="T68" fmla="*/ 90 w 199"/>
                <a:gd name="T69" fmla="*/ 72 h 199"/>
                <a:gd name="T70" fmla="*/ 79 w 199"/>
                <a:gd name="T71" fmla="*/ 79 h 199"/>
                <a:gd name="T72" fmla="*/ 39 w 199"/>
                <a:gd name="T73" fmla="*/ 37 h 199"/>
                <a:gd name="T74" fmla="*/ 70 w 199"/>
                <a:gd name="T75" fmla="*/ 100 h 199"/>
                <a:gd name="T76" fmla="*/ 100 w 199"/>
                <a:gd name="T77" fmla="*/ 129 h 199"/>
                <a:gd name="T78" fmla="*/ 102 w 199"/>
                <a:gd name="T79" fmla="*/ 129 h 199"/>
                <a:gd name="T80" fmla="*/ 107 w 199"/>
                <a:gd name="T81" fmla="*/ 186 h 199"/>
                <a:gd name="T82" fmla="*/ 100 w 199"/>
                <a:gd name="T83" fmla="*/ 186 h 199"/>
                <a:gd name="T84" fmla="*/ 13 w 199"/>
                <a:gd name="T85" fmla="*/ 99 h 199"/>
                <a:gd name="T86" fmla="*/ 26 w 199"/>
                <a:gd name="T87" fmla="*/ 54 h 199"/>
                <a:gd name="T88" fmla="*/ 75 w 199"/>
                <a:gd name="T89" fmla="*/ 84 h 199"/>
                <a:gd name="T90" fmla="*/ 70 w 199"/>
                <a:gd name="T91" fmla="*/ 100 h 199"/>
                <a:gd name="T92" fmla="*/ 140 w 199"/>
                <a:gd name="T93" fmla="*/ 176 h 199"/>
                <a:gd name="T94" fmla="*/ 134 w 199"/>
                <a:gd name="T95" fmla="*/ 179 h 199"/>
                <a:gd name="T96" fmla="*/ 111 w 199"/>
                <a:gd name="T97" fmla="*/ 127 h 199"/>
                <a:gd name="T98" fmla="*/ 113 w 199"/>
                <a:gd name="T99" fmla="*/ 125 h 199"/>
                <a:gd name="T100" fmla="*/ 140 w 199"/>
                <a:gd name="T101" fmla="*/ 17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100" y="199"/>
                  </a:moveTo>
                  <a:cubicBezTo>
                    <a:pt x="45" y="199"/>
                    <a:pt x="0" y="154"/>
                    <a:pt x="0" y="99"/>
                  </a:cubicBezTo>
                  <a:cubicBezTo>
                    <a:pt x="0" y="44"/>
                    <a:pt x="45" y="0"/>
                    <a:pt x="100" y="0"/>
                  </a:cubicBezTo>
                  <a:cubicBezTo>
                    <a:pt x="155" y="0"/>
                    <a:pt x="199" y="44"/>
                    <a:pt x="199" y="99"/>
                  </a:cubicBezTo>
                  <a:cubicBezTo>
                    <a:pt x="199" y="154"/>
                    <a:pt x="155" y="199"/>
                    <a:pt x="100" y="199"/>
                  </a:cubicBezTo>
                  <a:close/>
                  <a:moveTo>
                    <a:pt x="100" y="8"/>
                  </a:moveTo>
                  <a:cubicBezTo>
                    <a:pt x="49" y="8"/>
                    <a:pt x="8" y="49"/>
                    <a:pt x="8" y="99"/>
                  </a:cubicBezTo>
                  <a:cubicBezTo>
                    <a:pt x="8" y="150"/>
                    <a:pt x="49" y="191"/>
                    <a:pt x="100" y="191"/>
                  </a:cubicBezTo>
                  <a:cubicBezTo>
                    <a:pt x="150" y="191"/>
                    <a:pt x="191" y="150"/>
                    <a:pt x="191" y="99"/>
                  </a:cubicBezTo>
                  <a:cubicBezTo>
                    <a:pt x="191" y="49"/>
                    <a:pt x="150" y="8"/>
                    <a:pt x="100" y="8"/>
                  </a:cubicBezTo>
                  <a:close/>
                  <a:moveTo>
                    <a:pt x="152" y="168"/>
                  </a:moveTo>
                  <a:cubicBezTo>
                    <a:pt x="117" y="123"/>
                    <a:pt x="117" y="123"/>
                    <a:pt x="117" y="123"/>
                  </a:cubicBezTo>
                  <a:cubicBezTo>
                    <a:pt x="124" y="118"/>
                    <a:pt x="129" y="109"/>
                    <a:pt x="129" y="100"/>
                  </a:cubicBezTo>
                  <a:cubicBezTo>
                    <a:pt x="129" y="87"/>
                    <a:pt x="121" y="76"/>
                    <a:pt x="110" y="72"/>
                  </a:cubicBezTo>
                  <a:cubicBezTo>
                    <a:pt x="129" y="18"/>
                    <a:pt x="129" y="18"/>
                    <a:pt x="129" y="18"/>
                  </a:cubicBezTo>
                  <a:cubicBezTo>
                    <a:pt x="163" y="30"/>
                    <a:pt x="186" y="62"/>
                    <a:pt x="186" y="99"/>
                  </a:cubicBezTo>
                  <a:cubicBezTo>
                    <a:pt x="186" y="128"/>
                    <a:pt x="173" y="153"/>
                    <a:pt x="152" y="168"/>
                  </a:cubicBezTo>
                  <a:close/>
                  <a:moveTo>
                    <a:pt x="103" y="71"/>
                  </a:moveTo>
                  <a:cubicBezTo>
                    <a:pt x="111" y="13"/>
                    <a:pt x="111" y="13"/>
                    <a:pt x="111" y="13"/>
                  </a:cubicBezTo>
                  <a:cubicBezTo>
                    <a:pt x="114" y="14"/>
                    <a:pt x="118" y="15"/>
                    <a:pt x="121" y="15"/>
                  </a:cubicBezTo>
                  <a:cubicBezTo>
                    <a:pt x="107" y="72"/>
                    <a:pt x="107" y="72"/>
                    <a:pt x="107" y="72"/>
                  </a:cubicBezTo>
                  <a:cubicBezTo>
                    <a:pt x="106" y="71"/>
                    <a:pt x="104" y="71"/>
                    <a:pt x="103" y="71"/>
                  </a:cubicBezTo>
                  <a:close/>
                  <a:moveTo>
                    <a:pt x="124" y="100"/>
                  </a:moveTo>
                  <a:cubicBezTo>
                    <a:pt x="124" y="113"/>
                    <a:pt x="113" y="124"/>
                    <a:pt x="100" y="124"/>
                  </a:cubicBezTo>
                  <a:cubicBezTo>
                    <a:pt x="86" y="124"/>
                    <a:pt x="75" y="113"/>
                    <a:pt x="75" y="100"/>
                  </a:cubicBezTo>
                  <a:cubicBezTo>
                    <a:pt x="75" y="86"/>
                    <a:pt x="86" y="75"/>
                    <a:pt x="100" y="75"/>
                  </a:cubicBezTo>
                  <a:cubicBezTo>
                    <a:pt x="113" y="75"/>
                    <a:pt x="124" y="86"/>
                    <a:pt x="124" y="100"/>
                  </a:cubicBezTo>
                  <a:close/>
                  <a:moveTo>
                    <a:pt x="100" y="83"/>
                  </a:moveTo>
                  <a:cubicBezTo>
                    <a:pt x="90" y="83"/>
                    <a:pt x="83" y="91"/>
                    <a:pt x="83" y="100"/>
                  </a:cubicBezTo>
                  <a:cubicBezTo>
                    <a:pt x="83" y="109"/>
                    <a:pt x="90" y="116"/>
                    <a:pt x="100" y="116"/>
                  </a:cubicBezTo>
                  <a:cubicBezTo>
                    <a:pt x="109" y="116"/>
                    <a:pt x="116" y="109"/>
                    <a:pt x="116" y="100"/>
                  </a:cubicBezTo>
                  <a:cubicBezTo>
                    <a:pt x="116" y="91"/>
                    <a:pt x="109" y="83"/>
                    <a:pt x="100" y="83"/>
                  </a:cubicBezTo>
                  <a:close/>
                  <a:moveTo>
                    <a:pt x="39" y="37"/>
                  </a:moveTo>
                  <a:cubicBezTo>
                    <a:pt x="48" y="29"/>
                    <a:pt x="58" y="22"/>
                    <a:pt x="70" y="18"/>
                  </a:cubicBezTo>
                  <a:cubicBezTo>
                    <a:pt x="90" y="72"/>
                    <a:pt x="90" y="72"/>
                    <a:pt x="90" y="72"/>
                  </a:cubicBezTo>
                  <a:cubicBezTo>
                    <a:pt x="86" y="74"/>
                    <a:pt x="82" y="76"/>
                    <a:pt x="79" y="79"/>
                  </a:cubicBezTo>
                  <a:lnTo>
                    <a:pt x="39" y="37"/>
                  </a:lnTo>
                  <a:close/>
                  <a:moveTo>
                    <a:pt x="70" y="100"/>
                  </a:moveTo>
                  <a:cubicBezTo>
                    <a:pt x="70" y="116"/>
                    <a:pt x="83" y="129"/>
                    <a:pt x="100" y="129"/>
                  </a:cubicBezTo>
                  <a:cubicBezTo>
                    <a:pt x="100" y="129"/>
                    <a:pt x="101" y="129"/>
                    <a:pt x="102" y="129"/>
                  </a:cubicBezTo>
                  <a:cubicBezTo>
                    <a:pt x="107" y="186"/>
                    <a:pt x="107" y="186"/>
                    <a:pt x="107" y="186"/>
                  </a:cubicBezTo>
                  <a:cubicBezTo>
                    <a:pt x="104" y="186"/>
                    <a:pt x="102" y="186"/>
                    <a:pt x="100" y="186"/>
                  </a:cubicBezTo>
                  <a:cubicBezTo>
                    <a:pt x="52" y="186"/>
                    <a:pt x="13" y="147"/>
                    <a:pt x="13" y="99"/>
                  </a:cubicBezTo>
                  <a:cubicBezTo>
                    <a:pt x="13" y="83"/>
                    <a:pt x="18" y="67"/>
                    <a:pt x="26" y="54"/>
                  </a:cubicBezTo>
                  <a:cubicBezTo>
                    <a:pt x="75" y="84"/>
                    <a:pt x="75" y="84"/>
                    <a:pt x="75" y="84"/>
                  </a:cubicBezTo>
                  <a:cubicBezTo>
                    <a:pt x="72" y="89"/>
                    <a:pt x="70" y="94"/>
                    <a:pt x="70" y="100"/>
                  </a:cubicBezTo>
                  <a:close/>
                  <a:moveTo>
                    <a:pt x="140" y="176"/>
                  </a:moveTo>
                  <a:cubicBezTo>
                    <a:pt x="138" y="177"/>
                    <a:pt x="136" y="178"/>
                    <a:pt x="134" y="179"/>
                  </a:cubicBezTo>
                  <a:cubicBezTo>
                    <a:pt x="111" y="127"/>
                    <a:pt x="111" y="127"/>
                    <a:pt x="111" y="127"/>
                  </a:cubicBezTo>
                  <a:cubicBezTo>
                    <a:pt x="112" y="126"/>
                    <a:pt x="113" y="126"/>
                    <a:pt x="113" y="125"/>
                  </a:cubicBezTo>
                  <a:lnTo>
                    <a:pt x="140" y="17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34" name="TextBox 53"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txBox="1"/>
          <p:nvPr/>
        </p:nvSpPr>
        <p:spPr>
          <a:xfrm>
            <a:off x="5157711" y="5330857"/>
            <a:ext cx="987771" cy="461665"/>
          </a:xfrm>
          <a:prstGeom prst="rect">
            <a:avLst/>
          </a:prstGeom>
          <a:noFill/>
        </p:spPr>
        <p:txBody>
          <a:bodyPr wrap="none" rtlCol="0">
            <a:spAutoFit/>
          </a:bodyPr>
          <a:lstStyle/>
          <a:p>
            <a:pPr algn="r"/>
            <a:r>
              <a:rPr lang="en-US" altLang="zh-CN" sz="2400" dirty="0" smtClean="0">
                <a:solidFill>
                  <a:srgbClr val="252434"/>
                </a:solidFill>
                <a:latin typeface="Times New Roman" panose="02020603050405020304" pitchFamily="18" charset="0"/>
                <a:cs typeface="Times New Roman" panose="02020603050405020304" pitchFamily="18" charset="0"/>
              </a:rPr>
              <a:t>Model</a:t>
            </a:r>
            <a:endParaRPr lang="en-GB" sz="2400" dirty="0">
              <a:solidFill>
                <a:srgbClr val="25243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94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8"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2"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right)">
                                      <p:cBhvr>
                                        <p:cTn id="35" dur="500"/>
                                        <p:tgtEl>
                                          <p:spTgt spid="4"/>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2000"/>
                            </p:stCondLst>
                            <p:childTnLst>
                              <p:par>
                                <p:cTn id="53" presetID="53" presetClass="entr" presetSubtype="16"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par>
                                <p:cTn id="58" presetID="53" presetClass="entr" presetSubtype="16"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Effect transition="in" filter="fade">
                                      <p:cBhvr>
                                        <p:cTn id="67" dur="500"/>
                                        <p:tgtEl>
                                          <p:spTgt spid="1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p:cTn id="70" dur="500" fill="hold"/>
                                        <p:tgtEl>
                                          <p:spTgt spid="29"/>
                                        </p:tgtEl>
                                        <p:attrNameLst>
                                          <p:attrName>ppt_w</p:attrName>
                                        </p:attrNameLst>
                                      </p:cBhvr>
                                      <p:tavLst>
                                        <p:tav tm="0">
                                          <p:val>
                                            <p:fltVal val="0"/>
                                          </p:val>
                                        </p:tav>
                                        <p:tav tm="100000">
                                          <p:val>
                                            <p:strVal val="#ppt_w"/>
                                          </p:val>
                                        </p:tav>
                                      </p:tavLst>
                                    </p:anim>
                                    <p:anim calcmode="lin" valueType="num">
                                      <p:cBhvr>
                                        <p:cTn id="71" dur="500" fill="hold"/>
                                        <p:tgtEl>
                                          <p:spTgt spid="29"/>
                                        </p:tgtEl>
                                        <p:attrNameLst>
                                          <p:attrName>ppt_h</p:attrName>
                                        </p:attrNameLst>
                                      </p:cBhvr>
                                      <p:tavLst>
                                        <p:tav tm="0">
                                          <p:val>
                                            <p:fltVal val="0"/>
                                          </p:val>
                                        </p:tav>
                                        <p:tav tm="100000">
                                          <p:val>
                                            <p:strVal val="#ppt_h"/>
                                          </p:val>
                                        </p:tav>
                                      </p:tavLst>
                                    </p:anim>
                                    <p:animEffect transition="in" filter="fade">
                                      <p:cBhvr>
                                        <p:cTn id="72" dur="500"/>
                                        <p:tgtEl>
                                          <p:spTgt spid="29"/>
                                        </p:tgtEl>
                                      </p:cBhvr>
                                    </p:animEffect>
                                  </p:childTnLst>
                                </p:cTn>
                              </p:par>
                              <p:par>
                                <p:cTn id="73" presetID="22" presetClass="entr" presetSubtype="8"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p:cTn id="78" dur="500" fill="hold"/>
                                        <p:tgtEl>
                                          <p:spTgt spid="34"/>
                                        </p:tgtEl>
                                        <p:attrNameLst>
                                          <p:attrName>ppt_w</p:attrName>
                                        </p:attrNameLst>
                                      </p:cBhvr>
                                      <p:tavLst>
                                        <p:tav tm="0">
                                          <p:val>
                                            <p:fltVal val="0"/>
                                          </p:val>
                                        </p:tav>
                                        <p:tav tm="100000">
                                          <p:val>
                                            <p:strVal val="#ppt_w"/>
                                          </p:val>
                                        </p:tav>
                                      </p:tavLst>
                                    </p:anim>
                                    <p:anim calcmode="lin" valueType="num">
                                      <p:cBhvr>
                                        <p:cTn id="79" dur="500" fill="hold"/>
                                        <p:tgtEl>
                                          <p:spTgt spid="34"/>
                                        </p:tgtEl>
                                        <p:attrNameLst>
                                          <p:attrName>ppt_h</p:attrName>
                                        </p:attrNameLst>
                                      </p:cBhvr>
                                      <p:tavLst>
                                        <p:tav tm="0">
                                          <p:val>
                                            <p:fltVal val="0"/>
                                          </p:val>
                                        </p:tav>
                                        <p:tav tm="100000">
                                          <p:val>
                                            <p:strVal val="#ppt_h"/>
                                          </p:val>
                                        </p:tav>
                                      </p:tavLst>
                                    </p:anim>
                                    <p:animEffect transition="in" filter="fade">
                                      <p:cBhvr>
                                        <p:cTn id="80" dur="500"/>
                                        <p:tgtEl>
                                          <p:spTgt spid="34"/>
                                        </p:tgtEl>
                                      </p:cBhvr>
                                    </p:animEffect>
                                  </p:childTnLst>
                                </p:cTn>
                              </p:par>
                              <p:par>
                                <p:cTn id="81" presetID="53" presetClass="entr" presetSubtype="16"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23" grpId="0"/>
      <p:bldP spid="24" grpId="0"/>
      <p:bldP spid="29" grpId="0" animBg="1"/>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71"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a:extLst>
              <a:ext uri="{FF2B5EF4-FFF2-40B4-BE49-F238E27FC236}">
                <a16:creationId xmlns:a16="http://schemas.microsoft.com/office/drawing/2014/main" id="{EACE3F60-7A5A-4993-825B-A9F6E549D5AE}"/>
              </a:ext>
            </a:extLst>
          </p:cNvPr>
          <p:cNvSpPr/>
          <p:nvPr/>
        </p:nvSpPr>
        <p:spPr>
          <a:xfrm>
            <a:off x="3065949" y="170383"/>
            <a:ext cx="2160000" cy="720000"/>
          </a:xfrm>
          <a:prstGeom prst="roundRect">
            <a:avLst>
              <a:gd name="adj" fmla="val 50000"/>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solidFill>
                  <a:schemeClr val="bg1"/>
                </a:solidFill>
                <a:latin typeface="+mj-lt"/>
              </a:rPr>
              <a:t>聚类特征</a:t>
            </a:r>
            <a:endParaRPr lang="zh-CN" altLang="en-US" sz="3200" b="1" dirty="0">
              <a:solidFill>
                <a:schemeClr val="bg1"/>
              </a:solidFill>
              <a:latin typeface="+mj-lt"/>
            </a:endParaRPr>
          </a:p>
        </p:txBody>
      </p:sp>
      <p:sp>
        <p:nvSpPr>
          <p:cNvPr id="6" name="矩形 5"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1079427" y="4346880"/>
            <a:ext cx="1153232" cy="609600"/>
          </a:xfrm>
          <a:prstGeom prst="rect">
            <a:avLst/>
          </a:prstGeom>
          <a:solidFill>
            <a:srgbClr val="C01C2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聚类</a:t>
            </a:r>
          </a:p>
        </p:txBody>
      </p:sp>
      <p:sp>
        <p:nvSpPr>
          <p:cNvPr id="7" name="内容占位符 2"/>
          <p:cNvSpPr txBox="1"/>
          <p:nvPr/>
        </p:nvSpPr>
        <p:spPr>
          <a:xfrm>
            <a:off x="499095" y="1204141"/>
            <a:ext cx="5133707" cy="27094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选取一些能够对房子进行分档的特征，如</a:t>
            </a:r>
            <a:r>
              <a:rPr lang="en-US" altLang="zh-CN" sz="1600" dirty="0" err="1"/>
              <a:t>totalFloor</a:t>
            </a:r>
            <a:r>
              <a:rPr lang="en-US" altLang="zh-CN" sz="1600" dirty="0"/>
              <a:t>, </a:t>
            </a:r>
            <a:r>
              <a:rPr lang="en-US" altLang="zh-CN" sz="1600" dirty="0" err="1"/>
              <a:t>houseDecoration</a:t>
            </a:r>
            <a:r>
              <a:rPr lang="en-US" altLang="zh-CN" sz="1600" dirty="0"/>
              <a:t>, </a:t>
            </a:r>
            <a:r>
              <a:rPr lang="en-US" altLang="zh-CN" sz="1600" dirty="0" err="1"/>
              <a:t>communityName</a:t>
            </a:r>
            <a:r>
              <a:rPr lang="en-US" altLang="zh-CN" sz="1600" dirty="0"/>
              <a:t>, plate …</a:t>
            </a:r>
            <a:r>
              <a:rPr lang="zh-CN" altLang="en-US" sz="1600" dirty="0"/>
              <a:t>，并利用这些特征进行聚类。</a:t>
            </a:r>
            <a:endParaRPr lang="en-US" altLang="zh-CN" sz="1600" dirty="0"/>
          </a:p>
        </p:txBody>
      </p:sp>
      <p:sp>
        <p:nvSpPr>
          <p:cNvPr id="9" name="矩形 8"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a:extLst>
              <a:ext uri="{FF2B5EF4-FFF2-40B4-BE49-F238E27FC236}">
                <a16:creationId xmlns:a16="http://schemas.microsoft.com/office/drawing/2014/main" id="{420A6476-683E-4A17-8262-BAB541DA14C4}"/>
              </a:ext>
            </a:extLst>
          </p:cNvPr>
          <p:cNvSpPr/>
          <p:nvPr/>
        </p:nvSpPr>
        <p:spPr>
          <a:xfrm>
            <a:off x="6177075" y="3520336"/>
            <a:ext cx="1805455" cy="609600"/>
          </a:xfrm>
          <a:prstGeom prst="rect">
            <a:avLst/>
          </a:prstGeom>
          <a:solidFill>
            <a:srgbClr val="C01C2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聚类结果</a:t>
            </a:r>
          </a:p>
        </p:txBody>
      </p:sp>
      <p:sp>
        <p:nvSpPr>
          <p:cNvPr id="10" name="矩形 9">
            <a:extLst>
              <a:ext uri="{FF2B5EF4-FFF2-40B4-BE49-F238E27FC236}">
                <a16:creationId xmlns:a16="http://schemas.microsoft.com/office/drawing/2014/main" id="{F80E6CD2-F76C-44F6-AACD-C1C407115F72}"/>
              </a:ext>
            </a:extLst>
          </p:cNvPr>
          <p:cNvSpPr/>
          <p:nvPr/>
        </p:nvSpPr>
        <p:spPr>
          <a:xfrm>
            <a:off x="499095" y="2540041"/>
            <a:ext cx="2841516" cy="1328569"/>
          </a:xfrm>
          <a:prstGeom prst="rect">
            <a:avLst/>
          </a:prstGeom>
        </p:spPr>
        <p:txBody>
          <a:bodyPr wrap="square">
            <a:spAutoFit/>
          </a:bodyPr>
          <a:lstStyle/>
          <a:p>
            <a:pPr defTabSz="914400">
              <a:lnSpc>
                <a:spcPct val="150000"/>
              </a:lnSpc>
              <a:spcBef>
                <a:spcPts val="1000"/>
              </a:spcBef>
            </a:pPr>
            <a:r>
              <a:rPr lang="zh-CN" altLang="en-US" sz="1600" dirty="0"/>
              <a:t>本方案中使用了</a:t>
            </a:r>
            <a:r>
              <a:rPr lang="en-US" altLang="zh-CN" sz="1600" dirty="0"/>
              <a:t>EM</a:t>
            </a:r>
            <a:r>
              <a:rPr lang="zh-CN" altLang="en-US" sz="1600" dirty="0"/>
              <a:t>算法</a:t>
            </a:r>
            <a:endParaRPr lang="en-US" altLang="zh-CN" sz="1600" dirty="0"/>
          </a:p>
          <a:p>
            <a:pPr defTabSz="914400">
              <a:lnSpc>
                <a:spcPct val="150000"/>
              </a:lnSpc>
              <a:spcBef>
                <a:spcPts val="1000"/>
              </a:spcBef>
            </a:pPr>
            <a:r>
              <a:rPr lang="zh-CN" altLang="en-US" sz="1600" dirty="0"/>
              <a:t>进行聚类，并在聚类的基础上构造了其他的统计特征。</a:t>
            </a:r>
            <a:endParaRPr lang="en-US" altLang="zh-CN" sz="1600" dirty="0"/>
          </a:p>
        </p:txBody>
      </p:sp>
      <p:sp>
        <p:nvSpPr>
          <p:cNvPr id="11" name="矩形 10">
            <a:extLst>
              <a:ext uri="{FF2B5EF4-FFF2-40B4-BE49-F238E27FC236}">
                <a16:creationId xmlns:a16="http://schemas.microsoft.com/office/drawing/2014/main" id="{F5E9AD4D-3135-4B5A-8999-E16A164C6B2C}"/>
              </a:ext>
            </a:extLst>
          </p:cNvPr>
          <p:cNvSpPr/>
          <p:nvPr/>
        </p:nvSpPr>
        <p:spPr>
          <a:xfrm>
            <a:off x="5940760" y="4437752"/>
            <a:ext cx="2732061" cy="1754326"/>
          </a:xfrm>
          <a:prstGeom prst="rect">
            <a:avLst/>
          </a:prstGeom>
        </p:spPr>
        <p:txBody>
          <a:bodyPr wrap="square">
            <a:spAutoFit/>
          </a:bodyPr>
          <a:lstStyle/>
          <a:p>
            <a:r>
              <a:rPr lang="zh-CN" altLang="en-US" dirty="0"/>
              <a:t> 聚类类别  每平米均价</a:t>
            </a:r>
            <a:endParaRPr lang="en-US" altLang="zh-CN" dirty="0"/>
          </a:p>
          <a:p>
            <a:endParaRPr lang="zh-CN" altLang="en-US" dirty="0"/>
          </a:p>
          <a:p>
            <a:r>
              <a:rPr lang="en-US" altLang="zh-CN" dirty="0"/>
              <a:t>	</a:t>
            </a:r>
            <a:r>
              <a:rPr lang="zh-CN" altLang="en-US" dirty="0"/>
              <a:t>0        65.398370</a:t>
            </a:r>
          </a:p>
          <a:p>
            <a:r>
              <a:rPr lang="en-US" altLang="zh-CN" dirty="0"/>
              <a:t>	</a:t>
            </a:r>
            <a:r>
              <a:rPr lang="zh-CN" altLang="en-US" dirty="0"/>
              <a:t>1        91.601881</a:t>
            </a:r>
          </a:p>
          <a:p>
            <a:r>
              <a:rPr lang="en-US" altLang="zh-CN" dirty="0"/>
              <a:t>	</a:t>
            </a:r>
            <a:r>
              <a:rPr lang="zh-CN" altLang="en-US" dirty="0"/>
              <a:t>2        89.620019</a:t>
            </a:r>
          </a:p>
          <a:p>
            <a:r>
              <a:rPr lang="en-US" altLang="zh-CN" dirty="0"/>
              <a:t>	</a:t>
            </a:r>
            <a:r>
              <a:rPr lang="zh-CN" altLang="en-US" dirty="0"/>
              <a:t>3        45.248699</a:t>
            </a:r>
          </a:p>
        </p:txBody>
      </p:sp>
    </p:spTree>
    <p:extLst>
      <p:ext uri="{BB962C8B-B14F-4D97-AF65-F5344CB8AC3E}">
        <p14:creationId xmlns:p14="http://schemas.microsoft.com/office/powerpoint/2010/main" val="173595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9" grpId="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bwMode="auto">
          <a:xfrm>
            <a:off x="-1" y="2653017"/>
            <a:ext cx="1353911" cy="1551965"/>
          </a:xfrm>
          <a:prstGeom prst="rect">
            <a:avLst/>
          </a:prstGeom>
          <a:solidFill>
            <a:srgbClr val="0070C0"/>
          </a:solidFill>
          <a:ln>
            <a:noFill/>
          </a:ln>
        </p:spPr>
        <p:txBody>
          <a:bodyPr vert="horz" wrap="square" lIns="91440" tIns="45720" rIns="91440" bIns="45720" numCol="1" rtlCol="0" anchor="t" anchorCtr="0" compatLnSpc="1"/>
          <a:lstStyle/>
          <a:p>
            <a:pPr algn="ctr"/>
            <a:endParaRPr lang="zh-CN" altLang="en-US"/>
          </a:p>
        </p:txBody>
      </p:sp>
      <p:sp>
        <p:nvSpPr>
          <p:cNvPr id="9" name="矩形 8"/>
          <p:cNvSpPr/>
          <p:nvPr/>
        </p:nvSpPr>
        <p:spPr bwMode="auto">
          <a:xfrm>
            <a:off x="7790089" y="2653017"/>
            <a:ext cx="1353911" cy="1551965"/>
          </a:xfrm>
          <a:prstGeom prst="rect">
            <a:avLst/>
          </a:prstGeom>
          <a:solidFill>
            <a:srgbClr val="0070C0"/>
          </a:solidFill>
          <a:ln>
            <a:noFill/>
          </a:ln>
        </p:spPr>
        <p:txBody>
          <a:bodyPr vert="horz" wrap="square" lIns="91440" tIns="45720" rIns="91440" bIns="45720" numCol="1" rtlCol="0" anchor="t" anchorCtr="0" compatLnSpc="1"/>
          <a:lstStyle/>
          <a:p>
            <a:pPr algn="ctr"/>
            <a:endParaRPr lang="zh-CN" altLang="en-US"/>
          </a:p>
        </p:txBody>
      </p:sp>
      <p:sp>
        <p:nvSpPr>
          <p:cNvPr id="3" name="文本框 2"/>
          <p:cNvSpPr txBox="1"/>
          <p:nvPr/>
        </p:nvSpPr>
        <p:spPr>
          <a:xfrm>
            <a:off x="2028030" y="2788806"/>
            <a:ext cx="5390802" cy="707886"/>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pPr algn="ctr"/>
            <a:r>
              <a:rPr lang="zh-CN" altLang="en-US" sz="4000" dirty="0" smtClean="0">
                <a:solidFill>
                  <a:prstClr val="black">
                    <a:alpha val="75000"/>
                  </a:prstClr>
                </a:solidFill>
              </a:rPr>
              <a:t>谢谢大家</a:t>
            </a:r>
            <a:endParaRPr lang="zh-CN" altLang="en-US" sz="4000" dirty="0">
              <a:solidFill>
                <a:prstClr val="black">
                  <a:alpha val="75000"/>
                </a:prstClr>
              </a:solidFill>
            </a:endParaRPr>
          </a:p>
        </p:txBody>
      </p:sp>
      <p:cxnSp>
        <p:nvCxnSpPr>
          <p:cNvPr id="10" name="直接连接符 9"/>
          <p:cNvCxnSpPr/>
          <p:nvPr/>
        </p:nvCxnSpPr>
        <p:spPr>
          <a:xfrm>
            <a:off x="1999455" y="3643801"/>
            <a:ext cx="5145088" cy="0"/>
          </a:xfrm>
          <a:prstGeom prst="line">
            <a:avLst/>
          </a:prstGeom>
          <a:noFill/>
          <a:ln w="25400" cap="rnd" cmpd="sng" algn="ctr">
            <a:solidFill>
              <a:schemeClr val="tx1">
                <a:alpha val="75000"/>
              </a:schemeClr>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2" presetClass="entr" presetSubtype="8" fill="hold" nodeType="with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47" presetClass="entr" presetSubtype="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620688"/>
            <a:ext cx="1547663" cy="741068"/>
            <a:chOff x="0" y="994645"/>
            <a:chExt cx="1547663" cy="741068"/>
          </a:xfrm>
        </p:grpSpPr>
        <p:sp>
          <p:nvSpPr>
            <p:cNvPr id="5" name="矩形 4"/>
            <p:cNvSpPr/>
            <p:nvPr/>
          </p:nvSpPr>
          <p:spPr>
            <a:xfrm>
              <a:off x="0" y="994645"/>
              <a:ext cx="1547663" cy="741068"/>
            </a:xfrm>
            <a:prstGeom prst="rect">
              <a:avLst/>
            </a:prstGeom>
            <a:solidFill>
              <a:srgbClr val="0070C0"/>
            </a:solidFill>
            <a:ln w="25400" cap="flat" cmpd="sng" algn="ctr">
              <a:noFill/>
              <a:prstDash val="solid"/>
            </a:ln>
            <a:effectLst/>
          </p:spPr>
          <p:txBody>
            <a:bodyPr rtlCol="0" anchor="ctr"/>
            <a:lstStyle/>
            <a:p>
              <a:pPr algn="ctr"/>
              <a:endParaRPr lang="zh-CN" altLang="en-US" kern="0">
                <a:solidFill>
                  <a:prstClr val="white"/>
                </a:solidFill>
                <a:latin typeface="微软雅黑" panose="020B0503020204020204" charset="-122"/>
                <a:ea typeface="微软雅黑" panose="020B0503020204020204" charset="-122"/>
              </a:endParaRPr>
            </a:p>
          </p:txBody>
        </p:sp>
        <p:sp>
          <p:nvSpPr>
            <p:cNvPr id="6" name="TextBox 47"/>
            <p:cNvSpPr txBox="1"/>
            <p:nvPr/>
          </p:nvSpPr>
          <p:spPr>
            <a:xfrm>
              <a:off x="125759" y="994645"/>
              <a:ext cx="1296144" cy="707886"/>
            </a:xfrm>
            <a:prstGeom prst="rect">
              <a:avLst/>
            </a:prstGeom>
            <a:noFill/>
          </p:spPr>
          <p:txBody>
            <a:bodyPr wrap="square" rtlCol="0">
              <a:spAutoFit/>
            </a:bodyPr>
            <a:lstStyle/>
            <a:p>
              <a:pPr algn="ctr"/>
              <a:r>
                <a:rPr lang="zh-CN" altLang="en-US" sz="4000" b="1" dirty="0">
                  <a:solidFill>
                    <a:prstClr val="white"/>
                  </a:solidFill>
                  <a:latin typeface="微软雅黑" panose="020B0503020204020204" charset="-122"/>
                  <a:ea typeface="微软雅黑" panose="020B0503020204020204" charset="-122"/>
                </a:rPr>
                <a:t>目录</a:t>
              </a:r>
            </a:p>
          </p:txBody>
        </p:sp>
      </p:grpSp>
      <p:sp>
        <p:nvSpPr>
          <p:cNvPr id="7" name="矩形 6"/>
          <p:cNvSpPr/>
          <p:nvPr/>
        </p:nvSpPr>
        <p:spPr>
          <a:xfrm>
            <a:off x="2063299" y="1668794"/>
            <a:ext cx="576064" cy="576000"/>
          </a:xfrm>
          <a:prstGeom prst="rect">
            <a:avLst/>
          </a:prstGeom>
          <a:solidFill>
            <a:schemeClr val="tx1">
              <a:alpha val="25000"/>
            </a:schemeClr>
          </a:solidFill>
          <a:ln w="25400" cap="flat" cmpd="sng" algn="ctr">
            <a:noFill/>
            <a:prstDash val="solid"/>
          </a:ln>
          <a:effectLst/>
        </p:spPr>
        <p:txBody>
          <a:bodyPr rtlCol="0" anchor="ctr"/>
          <a:lstStyle/>
          <a:p>
            <a:pPr algn="ctr"/>
            <a:endParaRPr lang="zh-CN" altLang="en-US" sz="2400" b="1" kern="0" dirty="0">
              <a:solidFill>
                <a:prstClr val="white"/>
              </a:solidFill>
              <a:latin typeface="微软雅黑" panose="020B0503020204020204" charset="-122"/>
              <a:ea typeface="微软雅黑" panose="020B0503020204020204" charset="-122"/>
            </a:endParaRPr>
          </a:p>
        </p:txBody>
      </p:sp>
      <p:sp>
        <p:nvSpPr>
          <p:cNvPr id="8" name="矩形 7"/>
          <p:cNvSpPr/>
          <p:nvPr/>
        </p:nvSpPr>
        <p:spPr>
          <a:xfrm>
            <a:off x="1982175" y="1580849"/>
            <a:ext cx="576064" cy="576000"/>
          </a:xfrm>
          <a:prstGeom prst="rect">
            <a:avLst/>
          </a:prstGeom>
          <a:solidFill>
            <a:srgbClr val="0070C0"/>
          </a:solidFill>
          <a:ln w="25400" cap="flat" cmpd="sng" algn="ctr">
            <a:noFill/>
            <a:prstDash val="solid"/>
          </a:ln>
          <a:effectLst/>
        </p:spPr>
        <p:txBody>
          <a:bodyPr rtlCol="0" anchor="ctr"/>
          <a:lstStyle/>
          <a:p>
            <a:pPr algn="ctr"/>
            <a:r>
              <a:rPr lang="zh-CN" altLang="en-US" sz="2400" b="1" kern="0" dirty="0">
                <a:solidFill>
                  <a:prstClr val="white"/>
                </a:solidFill>
                <a:latin typeface="微软雅黑" panose="020B0503020204020204" charset="-122"/>
                <a:ea typeface="微软雅黑" panose="020B0503020204020204" charset="-122"/>
              </a:rPr>
              <a:t>一</a:t>
            </a:r>
          </a:p>
        </p:txBody>
      </p:sp>
      <p:sp>
        <p:nvSpPr>
          <p:cNvPr id="9" name="文本框 8"/>
          <p:cNvSpPr txBox="1"/>
          <p:nvPr/>
        </p:nvSpPr>
        <p:spPr>
          <a:xfrm>
            <a:off x="2765846" y="1572074"/>
            <a:ext cx="1845333" cy="58477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zh-CN" altLang="en-US" dirty="0" smtClean="0">
                <a:solidFill>
                  <a:prstClr val="black">
                    <a:alpha val="75000"/>
                  </a:prstClr>
                </a:solidFill>
              </a:rPr>
              <a:t>赛题介绍</a:t>
            </a:r>
            <a:endParaRPr lang="zh-CN" altLang="en-US" dirty="0">
              <a:solidFill>
                <a:prstClr val="black">
                  <a:alpha val="75000"/>
                </a:prstClr>
              </a:solidFill>
            </a:endParaRPr>
          </a:p>
        </p:txBody>
      </p:sp>
      <p:sp>
        <p:nvSpPr>
          <p:cNvPr id="11" name="矩形 10"/>
          <p:cNvSpPr/>
          <p:nvPr/>
        </p:nvSpPr>
        <p:spPr>
          <a:xfrm>
            <a:off x="2063299" y="2639050"/>
            <a:ext cx="576064" cy="576000"/>
          </a:xfrm>
          <a:prstGeom prst="rect">
            <a:avLst/>
          </a:prstGeom>
          <a:solidFill>
            <a:schemeClr val="tx1">
              <a:alpha val="25000"/>
            </a:schemeClr>
          </a:solidFill>
          <a:ln w="25400" cap="flat" cmpd="sng" algn="ctr">
            <a:noFill/>
            <a:prstDash val="solid"/>
          </a:ln>
          <a:effectLst/>
        </p:spPr>
        <p:txBody>
          <a:bodyPr rtlCol="0" anchor="ctr"/>
          <a:lstStyle/>
          <a:p>
            <a:pPr algn="ctr"/>
            <a:endParaRPr lang="zh-CN" altLang="en-US" sz="2400" b="1" kern="0" dirty="0">
              <a:solidFill>
                <a:prstClr val="white"/>
              </a:solidFill>
              <a:latin typeface="微软雅黑" panose="020B0503020204020204" charset="-122"/>
              <a:ea typeface="微软雅黑" panose="020B0503020204020204" charset="-122"/>
            </a:endParaRPr>
          </a:p>
        </p:txBody>
      </p:sp>
      <p:sp>
        <p:nvSpPr>
          <p:cNvPr id="12" name="矩形 11"/>
          <p:cNvSpPr/>
          <p:nvPr/>
        </p:nvSpPr>
        <p:spPr>
          <a:xfrm>
            <a:off x="1982175" y="2551106"/>
            <a:ext cx="576064" cy="576000"/>
          </a:xfrm>
          <a:prstGeom prst="rect">
            <a:avLst/>
          </a:prstGeom>
          <a:solidFill>
            <a:srgbClr val="0070C0"/>
          </a:solidFill>
          <a:ln w="25400" cap="flat" cmpd="sng" algn="ctr">
            <a:noFill/>
            <a:prstDash val="solid"/>
          </a:ln>
          <a:effectLst/>
        </p:spPr>
        <p:txBody>
          <a:bodyPr rtlCol="0" anchor="ctr"/>
          <a:lstStyle/>
          <a:p>
            <a:pPr algn="ctr"/>
            <a:r>
              <a:rPr lang="zh-CN" altLang="en-US" sz="2400" b="1" kern="0" dirty="0">
                <a:solidFill>
                  <a:prstClr val="white"/>
                </a:solidFill>
                <a:latin typeface="微软雅黑" panose="020B0503020204020204" charset="-122"/>
                <a:ea typeface="微软雅黑" panose="020B0503020204020204" charset="-122"/>
              </a:rPr>
              <a:t>二</a:t>
            </a:r>
          </a:p>
        </p:txBody>
      </p:sp>
      <p:sp>
        <p:nvSpPr>
          <p:cNvPr id="13" name="文本框 12"/>
          <p:cNvSpPr txBox="1"/>
          <p:nvPr/>
        </p:nvSpPr>
        <p:spPr>
          <a:xfrm>
            <a:off x="2765846" y="2542331"/>
            <a:ext cx="2687701" cy="58477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zh-CN" altLang="en-US" dirty="0" smtClean="0">
                <a:solidFill>
                  <a:prstClr val="black">
                    <a:alpha val="75000"/>
                  </a:prstClr>
                </a:solidFill>
              </a:rPr>
              <a:t>数据探索分析</a:t>
            </a:r>
            <a:endParaRPr lang="zh-CN" altLang="en-US" dirty="0">
              <a:solidFill>
                <a:prstClr val="black">
                  <a:alpha val="75000"/>
                </a:prstClr>
              </a:solidFill>
            </a:endParaRPr>
          </a:p>
        </p:txBody>
      </p:sp>
      <p:sp>
        <p:nvSpPr>
          <p:cNvPr id="15" name="矩形 14"/>
          <p:cNvSpPr/>
          <p:nvPr/>
        </p:nvSpPr>
        <p:spPr>
          <a:xfrm>
            <a:off x="2063299" y="3610660"/>
            <a:ext cx="576064" cy="576000"/>
          </a:xfrm>
          <a:prstGeom prst="rect">
            <a:avLst/>
          </a:prstGeom>
          <a:solidFill>
            <a:schemeClr val="tx1">
              <a:alpha val="25000"/>
            </a:schemeClr>
          </a:solidFill>
          <a:ln w="25400" cap="flat" cmpd="sng" algn="ctr">
            <a:noFill/>
            <a:prstDash val="solid"/>
          </a:ln>
          <a:effectLst/>
        </p:spPr>
        <p:txBody>
          <a:bodyPr rtlCol="0" anchor="ctr"/>
          <a:lstStyle/>
          <a:p>
            <a:pPr algn="ctr"/>
            <a:endParaRPr lang="zh-CN" altLang="en-US" sz="2400" b="1" kern="0" dirty="0">
              <a:solidFill>
                <a:prstClr val="white"/>
              </a:solidFill>
              <a:latin typeface="微软雅黑" panose="020B0503020204020204" charset="-122"/>
              <a:ea typeface="微软雅黑" panose="020B0503020204020204" charset="-122"/>
            </a:endParaRPr>
          </a:p>
        </p:txBody>
      </p:sp>
      <p:sp>
        <p:nvSpPr>
          <p:cNvPr id="16" name="矩形 15"/>
          <p:cNvSpPr/>
          <p:nvPr/>
        </p:nvSpPr>
        <p:spPr>
          <a:xfrm>
            <a:off x="1982175" y="3521362"/>
            <a:ext cx="576064" cy="576000"/>
          </a:xfrm>
          <a:prstGeom prst="rect">
            <a:avLst/>
          </a:prstGeom>
          <a:solidFill>
            <a:srgbClr val="0070C0"/>
          </a:solidFill>
          <a:ln w="25400" cap="flat" cmpd="sng" algn="ctr">
            <a:noFill/>
            <a:prstDash val="solid"/>
          </a:ln>
          <a:effectLst/>
        </p:spPr>
        <p:txBody>
          <a:bodyPr rtlCol="0" anchor="ctr"/>
          <a:lstStyle/>
          <a:p>
            <a:pPr algn="ctr"/>
            <a:r>
              <a:rPr lang="zh-CN" altLang="en-US" sz="2400" b="1" kern="0" dirty="0">
                <a:solidFill>
                  <a:prstClr val="white"/>
                </a:solidFill>
                <a:latin typeface="微软雅黑" panose="020B0503020204020204" charset="-122"/>
                <a:ea typeface="微软雅黑" panose="020B0503020204020204" charset="-122"/>
              </a:rPr>
              <a:t>三</a:t>
            </a:r>
          </a:p>
        </p:txBody>
      </p:sp>
      <p:sp>
        <p:nvSpPr>
          <p:cNvPr id="19" name="矩形 18"/>
          <p:cNvSpPr/>
          <p:nvPr/>
        </p:nvSpPr>
        <p:spPr>
          <a:xfrm>
            <a:off x="2063299" y="4580917"/>
            <a:ext cx="576064" cy="576000"/>
          </a:xfrm>
          <a:prstGeom prst="rect">
            <a:avLst/>
          </a:prstGeom>
          <a:solidFill>
            <a:schemeClr val="tx1">
              <a:alpha val="25000"/>
            </a:schemeClr>
          </a:solidFill>
          <a:ln w="25400" cap="flat" cmpd="sng" algn="ctr">
            <a:noFill/>
            <a:prstDash val="solid"/>
          </a:ln>
          <a:effectLst/>
        </p:spPr>
        <p:txBody>
          <a:bodyPr rtlCol="0" anchor="ctr"/>
          <a:lstStyle/>
          <a:p>
            <a:pPr algn="ctr"/>
            <a:endParaRPr lang="zh-CN" altLang="en-US" sz="2400" b="1" kern="0" dirty="0">
              <a:solidFill>
                <a:prstClr val="white"/>
              </a:solidFill>
              <a:latin typeface="微软雅黑" panose="020B0503020204020204" charset="-122"/>
              <a:ea typeface="微软雅黑" panose="020B0503020204020204" charset="-122"/>
            </a:endParaRPr>
          </a:p>
        </p:txBody>
      </p:sp>
      <p:sp>
        <p:nvSpPr>
          <p:cNvPr id="20" name="矩形 19"/>
          <p:cNvSpPr/>
          <p:nvPr/>
        </p:nvSpPr>
        <p:spPr>
          <a:xfrm>
            <a:off x="1982175" y="4492972"/>
            <a:ext cx="576064" cy="576000"/>
          </a:xfrm>
          <a:prstGeom prst="rect">
            <a:avLst/>
          </a:prstGeom>
          <a:solidFill>
            <a:srgbClr val="0070C0"/>
          </a:solidFill>
          <a:ln w="25400" cap="flat" cmpd="sng" algn="ctr">
            <a:noFill/>
            <a:prstDash val="solid"/>
          </a:ln>
          <a:effectLst/>
        </p:spPr>
        <p:txBody>
          <a:bodyPr rtlCol="0" anchor="ctr"/>
          <a:lstStyle/>
          <a:p>
            <a:pPr algn="ctr"/>
            <a:r>
              <a:rPr lang="zh-CN" altLang="en-US" sz="2400" b="1" kern="0" dirty="0">
                <a:solidFill>
                  <a:prstClr val="white"/>
                </a:solidFill>
                <a:latin typeface="微软雅黑" panose="020B0503020204020204" charset="-122"/>
                <a:ea typeface="微软雅黑" panose="020B0503020204020204" charset="-122"/>
              </a:rPr>
              <a:t>四</a:t>
            </a:r>
          </a:p>
        </p:txBody>
      </p:sp>
      <p:sp>
        <p:nvSpPr>
          <p:cNvPr id="21" name="文本框 20"/>
          <p:cNvSpPr txBox="1"/>
          <p:nvPr/>
        </p:nvSpPr>
        <p:spPr>
          <a:xfrm>
            <a:off x="2726667" y="3533774"/>
            <a:ext cx="2726880" cy="58477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zh-CN" altLang="en-US" dirty="0" smtClean="0">
                <a:solidFill>
                  <a:prstClr val="black">
                    <a:alpha val="75000"/>
                  </a:prstClr>
                </a:solidFill>
              </a:rPr>
              <a:t>关键技术阐述</a:t>
            </a:r>
            <a:endParaRPr lang="zh-CN" altLang="en-US" dirty="0">
              <a:solidFill>
                <a:prstClr val="black">
                  <a:alpha val="75000"/>
                </a:prstClr>
              </a:solidFill>
            </a:endParaRPr>
          </a:p>
        </p:txBody>
      </p:sp>
      <p:sp>
        <p:nvSpPr>
          <p:cNvPr id="26" name="文本框 25"/>
          <p:cNvSpPr txBox="1"/>
          <p:nvPr/>
        </p:nvSpPr>
        <p:spPr>
          <a:xfrm>
            <a:off x="2713203" y="4492972"/>
            <a:ext cx="3167380" cy="58477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r>
              <a:rPr lang="zh-CN" altLang="en-US" dirty="0" smtClean="0">
                <a:solidFill>
                  <a:prstClr val="black">
                    <a:alpha val="75000"/>
                  </a:prstClr>
                </a:solidFill>
              </a:rPr>
              <a:t>探索与创新</a:t>
            </a:r>
            <a:endParaRPr lang="zh-CN" altLang="en-US" dirty="0">
              <a:solidFill>
                <a:prstClr val="black">
                  <a:alpha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par>
                                <p:cTn id="52" presetID="22" presetClass="entr" presetSubtype="8" fill="hold" grpId="0" nodeType="withEffect">
                                  <p:stCondLst>
                                    <p:cond delay="75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grpId="0" nodeType="withEffect">
                                  <p:stCondLst>
                                    <p:cond delay="75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par>
                                <p:cTn id="58" presetID="22" presetClass="entr" presetSubtype="8" fill="hold" grpId="0" nodeType="withEffect">
                                  <p:stCondLst>
                                    <p:cond delay="75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animBg="1"/>
      <p:bldP spid="12" grpId="0" animBg="1"/>
      <p:bldP spid="13" grpId="0"/>
      <p:bldP spid="15" grpId="0" animBg="1"/>
      <p:bldP spid="16" grpId="0" animBg="1"/>
      <p:bldP spid="19" grpId="0" animBg="1"/>
      <p:bldP spid="20" grpId="0" animBg="1"/>
      <p:bldP spid="21"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2771800" y="886000"/>
            <a:ext cx="3600400" cy="3688118"/>
            <a:chOff x="-110359" y="661038"/>
            <a:chExt cx="2664296" cy="2664296"/>
          </a:xfrm>
        </p:grpSpPr>
        <p:grpSp>
          <p:nvGrpSpPr>
            <p:cNvPr id="5" name="组合 4"/>
            <p:cNvGrpSpPr/>
            <p:nvPr/>
          </p:nvGrpSpPr>
          <p:grpSpPr>
            <a:xfrm>
              <a:off x="-110359" y="661038"/>
              <a:ext cx="2664296" cy="2664296"/>
              <a:chOff x="925401" y="3148271"/>
              <a:chExt cx="2664296" cy="2664296"/>
            </a:xfrm>
          </p:grpSpPr>
          <p:sp>
            <p:nvSpPr>
              <p:cNvPr id="7" name="矩形 6"/>
              <p:cNvSpPr/>
              <p:nvPr userDrawn="1"/>
            </p:nvSpPr>
            <p:spPr>
              <a:xfrm>
                <a:off x="925401" y="3148271"/>
                <a:ext cx="2664296" cy="26642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069417" y="3292287"/>
                <a:ext cx="2376264" cy="23762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6" name="图片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01789" y="1273186"/>
              <a:ext cx="1440000" cy="1440000"/>
            </a:xfrm>
            <a:prstGeom prst="rect">
              <a:avLst/>
            </a:prstGeom>
          </p:spPr>
        </p:pic>
      </p:grpSp>
      <p:sp>
        <p:nvSpPr>
          <p:cNvPr id="9" name="文本框 8"/>
          <p:cNvSpPr txBox="1"/>
          <p:nvPr/>
        </p:nvSpPr>
        <p:spPr>
          <a:xfrm>
            <a:off x="3253291" y="4994995"/>
            <a:ext cx="2624996" cy="83099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pPr algn="ctr"/>
            <a:r>
              <a:rPr lang="zh-CN" altLang="en-US" sz="4800" dirty="0" smtClean="0">
                <a:solidFill>
                  <a:prstClr val="black">
                    <a:alpha val="75000"/>
                  </a:prstClr>
                </a:solidFill>
              </a:rPr>
              <a:t>赛题介绍</a:t>
            </a:r>
            <a:endParaRPr lang="zh-CN" altLang="en-US" sz="4800" dirty="0">
              <a:solidFill>
                <a:prstClr val="black">
                  <a:alpha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804350" y="1709166"/>
            <a:ext cx="3028381" cy="3416320"/>
          </a:xfrm>
          <a:prstGeom prst="rect">
            <a:avLst/>
          </a:prstGeom>
          <a:noFill/>
        </p:spPr>
        <p:txBody>
          <a:bodyPr wrap="square" rtlCol="0">
            <a:spAutoFit/>
          </a:bodyPr>
          <a:lstStyle/>
          <a:p>
            <a:pPr>
              <a:lnSpc>
                <a:spcPct val="150000"/>
              </a:lnSpc>
            </a:pPr>
            <a:r>
              <a:rPr lang="zh-CN" altLang="en-US" b="1" dirty="0" smtClean="0">
                <a:latin typeface="Times New Roman" panose="02020603050405020304" pitchFamily="18" charset="0"/>
                <a:cs typeface="Times New Roman" panose="02020603050405020304" pitchFamily="18" charset="0"/>
              </a:rPr>
              <a:t>本</a:t>
            </a:r>
            <a:r>
              <a:rPr lang="zh-CN" altLang="en-US" b="1" dirty="0">
                <a:latin typeface="Times New Roman" panose="02020603050405020304" pitchFamily="18" charset="0"/>
                <a:cs typeface="Times New Roman" panose="02020603050405020304" pitchFamily="18" charset="0"/>
              </a:rPr>
              <a:t>次比赛主要是通过房产市场、租赁市场、市场需求以及房屋配置来做出合理的房租预测。建模的目标即根据训练集对模型进行训练，并对测试集进行预测。</a:t>
            </a:r>
          </a:p>
          <a:p>
            <a:pPr>
              <a:lnSpc>
                <a:spcPct val="150000"/>
              </a:lnSpc>
            </a:pPr>
            <a:endParaRPr lang="zh-CN" altLang="en-US" b="1" dirty="0">
              <a:latin typeface="Times New Roman" panose="02020603050405020304" pitchFamily="18" charset="0"/>
              <a:cs typeface="Times New Roman" panose="02020603050405020304" pitchFamily="18" charset="0"/>
            </a:endParaRPr>
          </a:p>
          <a:p>
            <a:pPr>
              <a:lnSpc>
                <a:spcPct val="150000"/>
              </a:lnSpc>
            </a:pPr>
            <a:endParaRPr lang="en-US" altLang="zh-CN" b="1" dirty="0" smtClean="0">
              <a:latin typeface="Times New Roman" panose="02020603050405020304" pitchFamily="18" charset="0"/>
              <a:cs typeface="Times New Roman" panose="02020603050405020304" pitchFamily="18" charset="0"/>
            </a:endParaRPr>
          </a:p>
        </p:txBody>
      </p:sp>
      <p:sp>
        <p:nvSpPr>
          <p:cNvPr id="9"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985007" y="440039"/>
            <a:ext cx="2392580" cy="828858"/>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4000" b="1" dirty="0" smtClean="0">
                <a:latin typeface="Times New Roman" panose="02020603050405020304" pitchFamily="18" charset="0"/>
                <a:cs typeface="Times New Roman" panose="02020603050405020304" pitchFamily="18" charset="0"/>
              </a:rPr>
              <a:t>主要任务</a:t>
            </a:r>
            <a:endParaRPr lang="zh-CN" altLang="en-US" sz="4000" b="1" dirty="0">
              <a:latin typeface="Times New Roman" panose="02020603050405020304" pitchFamily="18" charset="0"/>
              <a:cs typeface="Times New Roman" panose="02020603050405020304" pitchFamily="18" charset="0"/>
            </a:endParaRPr>
          </a:p>
        </p:txBody>
      </p:sp>
      <p:sp>
        <p:nvSpPr>
          <p:cNvPr id="11" name="圆角矩形 40"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5766413" y="440039"/>
            <a:ext cx="2392580" cy="828858"/>
          </a:xfrm>
          <a:prstGeom prst="roundRect">
            <a:avLst>
              <a:gd name="adj" fmla="val 50000"/>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4000" b="1" dirty="0" smtClean="0">
                <a:latin typeface="Times New Roman" panose="02020603050405020304" pitchFamily="18" charset="0"/>
                <a:cs typeface="Times New Roman" panose="02020603050405020304" pitchFamily="18" charset="0"/>
              </a:rPr>
              <a:t>赛题数据</a:t>
            </a:r>
            <a:endParaRPr lang="zh-CN" altLang="en-US" sz="4000" b="1" dirty="0">
              <a:latin typeface="Times New Roman" panose="02020603050405020304" pitchFamily="18" charset="0"/>
              <a:cs typeface="Times New Roman" panose="02020603050405020304" pitchFamily="18" charset="0"/>
            </a:endParaRPr>
          </a:p>
        </p:txBody>
      </p:sp>
      <p:sp>
        <p:nvSpPr>
          <p:cNvPr id="8" name="矩形 7"/>
          <p:cNvSpPr/>
          <p:nvPr/>
        </p:nvSpPr>
        <p:spPr>
          <a:xfrm>
            <a:off x="5234803" y="1734259"/>
            <a:ext cx="2924190" cy="9233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rPr>
              <a:t>train.csv</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41447,36)</a:t>
            </a:r>
          </a:p>
          <a:p>
            <a:pPr>
              <a:lnSpc>
                <a:spcPct val="150000"/>
              </a:lnSpc>
            </a:pPr>
            <a:r>
              <a:rPr lang="en-US" altLang="zh-CN" b="1" dirty="0" smtClean="0">
                <a:latin typeface="Times New Roman" panose="02020603050405020304" pitchFamily="18" charset="0"/>
                <a:cs typeface="Times New Roman" panose="02020603050405020304" pitchFamily="18" charset="0"/>
              </a:rPr>
              <a:t>test.csv</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2069,35)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P spid="11"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2771800" y="886000"/>
            <a:ext cx="3600400" cy="3688118"/>
            <a:chOff x="-110359" y="661038"/>
            <a:chExt cx="2664296" cy="2664296"/>
          </a:xfrm>
        </p:grpSpPr>
        <p:grpSp>
          <p:nvGrpSpPr>
            <p:cNvPr id="5" name="组合 4"/>
            <p:cNvGrpSpPr/>
            <p:nvPr/>
          </p:nvGrpSpPr>
          <p:grpSpPr>
            <a:xfrm>
              <a:off x="-110359" y="661038"/>
              <a:ext cx="2664296" cy="2664296"/>
              <a:chOff x="925401" y="3148271"/>
              <a:chExt cx="2664296" cy="2664296"/>
            </a:xfrm>
          </p:grpSpPr>
          <p:sp>
            <p:nvSpPr>
              <p:cNvPr id="7" name="矩形 6"/>
              <p:cNvSpPr/>
              <p:nvPr userDrawn="1"/>
            </p:nvSpPr>
            <p:spPr>
              <a:xfrm>
                <a:off x="925401" y="3148271"/>
                <a:ext cx="2664296" cy="26642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069417" y="3292287"/>
                <a:ext cx="2376264" cy="23762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6" name="图片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01789" y="1273186"/>
              <a:ext cx="1440000" cy="1440000"/>
            </a:xfrm>
            <a:prstGeom prst="rect">
              <a:avLst/>
            </a:prstGeom>
          </p:spPr>
        </p:pic>
      </p:grpSp>
      <p:sp>
        <p:nvSpPr>
          <p:cNvPr id="9" name="文本框 8"/>
          <p:cNvSpPr txBox="1"/>
          <p:nvPr/>
        </p:nvSpPr>
        <p:spPr>
          <a:xfrm>
            <a:off x="2034566" y="4923814"/>
            <a:ext cx="5074867" cy="83099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pPr algn="ctr"/>
            <a:r>
              <a:rPr lang="zh-CN" altLang="en-US" sz="4800" dirty="0">
                <a:solidFill>
                  <a:prstClr val="black">
                    <a:alpha val="75000"/>
                  </a:prstClr>
                </a:solidFill>
              </a:rPr>
              <a:t>数据</a:t>
            </a:r>
            <a:r>
              <a:rPr lang="zh-CN" altLang="en-US" sz="4800" dirty="0" smtClean="0">
                <a:solidFill>
                  <a:prstClr val="black">
                    <a:alpha val="75000"/>
                  </a:prstClr>
                </a:solidFill>
              </a:rPr>
              <a:t>探索与分析</a:t>
            </a:r>
            <a:endParaRPr lang="zh-CN" altLang="en-US" sz="4800" dirty="0">
              <a:solidFill>
                <a:prstClr val="black">
                  <a:alpha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AFED6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22" y="2478862"/>
            <a:ext cx="6289156" cy="372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39361" y="1435059"/>
            <a:ext cx="7090757" cy="923330"/>
          </a:xfrm>
          <a:prstGeom prst="rect">
            <a:avLst/>
          </a:prstGeom>
        </p:spPr>
        <p:txBody>
          <a:bodyPr wrap="square">
            <a:spAutoFit/>
          </a:bodyPr>
          <a:lstStyle/>
          <a:p>
            <a:r>
              <a:rPr lang="zh-CN" altLang="zh-CN" dirty="0"/>
              <a:t>标签明显不服从正态分布</a:t>
            </a:r>
            <a:r>
              <a:rPr lang="en-US" altLang="zh-CN" dirty="0"/>
              <a:t>,</a:t>
            </a:r>
            <a:r>
              <a:rPr lang="zh-CN" altLang="zh-CN" dirty="0"/>
              <a:t>还有一些拖尾数据</a:t>
            </a:r>
            <a:r>
              <a:rPr lang="en-US" altLang="zh-CN" dirty="0"/>
              <a:t>,</a:t>
            </a:r>
            <a:r>
              <a:rPr lang="zh-CN" altLang="zh-CN" dirty="0"/>
              <a:t>本方案尝试了对标签取对数</a:t>
            </a:r>
            <a:r>
              <a:rPr lang="en-US" altLang="zh-CN" dirty="0"/>
              <a:t>,</a:t>
            </a:r>
            <a:r>
              <a:rPr lang="zh-CN" altLang="zh-CN" dirty="0"/>
              <a:t>对其进行平滑操作</a:t>
            </a:r>
            <a:r>
              <a:rPr lang="en-US" altLang="zh-CN" dirty="0"/>
              <a:t>,</a:t>
            </a:r>
            <a:r>
              <a:rPr lang="zh-CN" altLang="zh-CN" dirty="0"/>
              <a:t>以及对拖尾数据进行删除，结果是删除拖尾数据之后的线上分数更高。</a:t>
            </a:r>
            <a:endParaRPr lang="zh-CN" altLang="en-US" dirty="0"/>
          </a:p>
        </p:txBody>
      </p:sp>
      <p:sp>
        <p:nvSpPr>
          <p:cNvPr id="12"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359040" y="383244"/>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latin typeface="+mj-lt"/>
              </a:rPr>
              <a:t>标签分布</a:t>
            </a:r>
            <a:endParaRPr lang="zh-CN" altLang="en-US" sz="32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564" y="2958352"/>
            <a:ext cx="4943419" cy="362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66138" y="1581140"/>
            <a:ext cx="7826384" cy="1200329"/>
          </a:xfrm>
          <a:prstGeom prst="rect">
            <a:avLst/>
          </a:prstGeom>
        </p:spPr>
        <p:txBody>
          <a:bodyPr wrap="square">
            <a:spAutoFit/>
          </a:bodyPr>
          <a:lstStyle/>
          <a:p>
            <a:r>
              <a:rPr lang="zh-CN" altLang="en-US" dirty="0"/>
              <a:t>训练集房屋面积范围</a:t>
            </a:r>
            <a:r>
              <a:rPr lang="zh-CN" altLang="en-US" dirty="0" smtClean="0"/>
              <a:t>：</a:t>
            </a:r>
            <a:r>
              <a:rPr lang="en-US" altLang="zh-CN" dirty="0" smtClean="0"/>
              <a:t>1~ 15055</a:t>
            </a:r>
            <a:r>
              <a:rPr lang="zh-CN" altLang="en-US" dirty="0" smtClean="0"/>
              <a:t>平方米，</a:t>
            </a:r>
            <a:r>
              <a:rPr lang="zh-CN" altLang="en-US" dirty="0"/>
              <a:t>测试集房屋面积范围</a:t>
            </a:r>
            <a:r>
              <a:rPr lang="zh-CN" altLang="en-US" dirty="0" smtClean="0"/>
              <a:t>：</a:t>
            </a:r>
            <a:r>
              <a:rPr lang="en-US" altLang="zh-CN" dirty="0" smtClean="0"/>
              <a:t>15~ </a:t>
            </a:r>
            <a:r>
              <a:rPr lang="en-US" altLang="zh-CN" dirty="0"/>
              <a:t>150 </a:t>
            </a:r>
            <a:r>
              <a:rPr lang="zh-CN" altLang="en-US" dirty="0"/>
              <a:t>平方米</a:t>
            </a:r>
            <a:r>
              <a:rPr lang="zh-CN" altLang="en-US" dirty="0" smtClean="0"/>
              <a:t>，</a:t>
            </a:r>
            <a:r>
              <a:rPr lang="zh-CN" altLang="en-US" dirty="0"/>
              <a:t>绘制图像之后可以发现训练集测试集的大都集中在</a:t>
            </a:r>
            <a:r>
              <a:rPr lang="en-US" altLang="zh-CN" dirty="0" smtClean="0"/>
              <a:t>10-200</a:t>
            </a:r>
            <a:r>
              <a:rPr lang="zh-CN" altLang="en-US" dirty="0" smtClean="0"/>
              <a:t>平方米的</a:t>
            </a:r>
            <a:r>
              <a:rPr lang="zh-CN" altLang="en-US" dirty="0"/>
              <a:t>范围内，此外，还有一些长尾数据，这里我们直接对其进行删除处理，使训练集、测试集的房屋面积保持同分布。</a:t>
            </a:r>
          </a:p>
        </p:txBody>
      </p:sp>
      <p:sp>
        <p:nvSpPr>
          <p:cNvPr id="12"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412223" y="362437"/>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3200" b="1" dirty="0" smtClean="0">
                <a:latin typeface="+mj-lt"/>
              </a:rPr>
              <a:t>面积分布</a:t>
            </a:r>
            <a:endParaRPr lang="zh-CN" altLang="en-US" sz="3200" b="1" dirty="0">
              <a:latin typeface="+mj-lt"/>
            </a:endParaRPr>
          </a:p>
        </p:txBody>
      </p:sp>
    </p:spTree>
    <p:extLst>
      <p:ext uri="{BB962C8B-B14F-4D97-AF65-F5344CB8AC3E}">
        <p14:creationId xmlns:p14="http://schemas.microsoft.com/office/powerpoint/2010/main" val="3525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695321" y="1628775"/>
            <a:ext cx="7826384" cy="923330"/>
          </a:xfrm>
          <a:prstGeom prst="rect">
            <a:avLst/>
          </a:prstGeom>
        </p:spPr>
        <p:txBody>
          <a:bodyPr wrap="square">
            <a:spAutoFit/>
          </a:bodyPr>
          <a:lstStyle/>
          <a:p>
            <a:r>
              <a:rPr lang="zh-CN" altLang="en-US" dirty="0" smtClean="0">
                <a:latin typeface="Times New Roman" panose="02020603050405020304" pitchFamily="18" charset="0"/>
                <a:cs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area</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tradeMoney</a:t>
            </a:r>
            <a:r>
              <a:rPr lang="zh-CN" altLang="en-US" dirty="0">
                <a:latin typeface="Times New Roman" panose="02020603050405020304" pitchFamily="18" charset="0"/>
                <a:cs typeface="Times New Roman" panose="02020603050405020304" pitchFamily="18" charset="0"/>
              </a:rPr>
              <a:t>两个维度进行异常值处理。根据</a:t>
            </a:r>
            <a:r>
              <a:rPr lang="en-US" altLang="zh-CN" dirty="0">
                <a:latin typeface="Times New Roman" panose="02020603050405020304" pitchFamily="18" charset="0"/>
                <a:cs typeface="Times New Roman" panose="02020603050405020304" pitchFamily="18" charset="0"/>
              </a:rPr>
              <a:t>region</a:t>
            </a:r>
            <a:r>
              <a:rPr lang="zh-CN" altLang="en-US" dirty="0">
                <a:latin typeface="Times New Roman" panose="02020603050405020304" pitchFamily="18" charset="0"/>
                <a:cs typeface="Times New Roman" panose="02020603050405020304" pitchFamily="18" charset="0"/>
              </a:rPr>
              <a:t>划分数据，选取数据量前三</a:t>
            </a:r>
            <a:r>
              <a:rPr lang="en-US" altLang="zh-CN" dirty="0">
                <a:latin typeface="Times New Roman" panose="02020603050405020304" pitchFamily="18" charset="0"/>
                <a:cs typeface="Times New Roman" panose="02020603050405020304" pitchFamily="18" charset="0"/>
              </a:rPr>
              <a:t>region</a:t>
            </a:r>
            <a:r>
              <a:rPr lang="zh-CN" altLang="en-US" dirty="0">
                <a:latin typeface="Times New Roman" panose="02020603050405020304" pitchFamily="18" charset="0"/>
                <a:cs typeface="Times New Roman" panose="02020603050405020304" pitchFamily="18" charset="0"/>
              </a:rPr>
              <a:t>的数据进行可视化展示，可以发现每一个</a:t>
            </a:r>
            <a:r>
              <a:rPr lang="en-US" altLang="zh-CN" dirty="0">
                <a:latin typeface="Times New Roman" panose="02020603050405020304" pitchFamily="18" charset="0"/>
                <a:cs typeface="Times New Roman" panose="02020603050405020304" pitchFamily="18" charset="0"/>
              </a:rPr>
              <a:t>region</a:t>
            </a:r>
            <a:r>
              <a:rPr lang="zh-CN" altLang="en-US" dirty="0">
                <a:latin typeface="Times New Roman" panose="02020603050405020304" pitchFamily="18" charset="0"/>
                <a:cs typeface="Times New Roman" panose="02020603050405020304" pitchFamily="18" charset="0"/>
              </a:rPr>
              <a:t>都有一些异常值，我们对其进行删除处理</a:t>
            </a:r>
          </a:p>
        </p:txBody>
      </p:sp>
      <p:pic>
        <p:nvPicPr>
          <p:cNvPr id="3074" name="图片 3" descr="清洗前"/>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2494"/>
          <a:stretch/>
        </p:blipFill>
        <p:spPr bwMode="auto">
          <a:xfrm>
            <a:off x="498388" y="3001437"/>
            <a:ext cx="3566451"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4" descr="清洗后"/>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2804"/>
          <a:stretch/>
        </p:blipFill>
        <p:spPr bwMode="auto">
          <a:xfrm>
            <a:off x="4244657" y="3001437"/>
            <a:ext cx="3701971"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39" descr="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
          <p:cNvSpPr/>
          <p:nvPr/>
        </p:nvSpPr>
        <p:spPr>
          <a:xfrm>
            <a:off x="3528513" y="320042"/>
            <a:ext cx="2160000" cy="720000"/>
          </a:xfrm>
          <a:prstGeom prst="roundRect">
            <a:avLst>
              <a:gd name="adj" fmla="val 50000"/>
            </a:avLst>
          </a:prstGeom>
          <a:solidFill>
            <a:srgbClr val="2524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3200" dirty="0" smtClean="0"/>
              <a:t>Region</a:t>
            </a:r>
            <a:r>
              <a:rPr lang="zh-CN" altLang="en-US" sz="3200" b="1" dirty="0" smtClean="0">
                <a:latin typeface="+mj-lt"/>
              </a:rPr>
              <a:t>分布</a:t>
            </a:r>
            <a:endParaRPr lang="zh-CN" altLang="en-US" sz="3200" b="1" dirty="0">
              <a:latin typeface="+mj-lt"/>
            </a:endParaRPr>
          </a:p>
        </p:txBody>
      </p:sp>
      <p:sp>
        <p:nvSpPr>
          <p:cNvPr id="9" name="文本框 8"/>
          <p:cNvSpPr txBox="1"/>
          <p:nvPr/>
        </p:nvSpPr>
        <p:spPr>
          <a:xfrm>
            <a:off x="1806082" y="4888290"/>
            <a:ext cx="1107996" cy="369332"/>
          </a:xfrm>
          <a:prstGeom prst="rect">
            <a:avLst/>
          </a:prstGeom>
          <a:noFill/>
        </p:spPr>
        <p:txBody>
          <a:bodyPr wrap="none" rtlCol="0">
            <a:spAutoFit/>
          </a:bodyPr>
          <a:lstStyle/>
          <a:p>
            <a:r>
              <a:rPr lang="zh-CN" altLang="en-US" dirty="0" smtClean="0"/>
              <a:t>清洗之前</a:t>
            </a:r>
            <a:endParaRPr lang="zh-CN" altLang="en-US" dirty="0"/>
          </a:p>
        </p:txBody>
      </p:sp>
      <p:sp>
        <p:nvSpPr>
          <p:cNvPr id="15" name="文本框 14"/>
          <p:cNvSpPr txBox="1"/>
          <p:nvPr/>
        </p:nvSpPr>
        <p:spPr>
          <a:xfrm>
            <a:off x="5723083" y="4909843"/>
            <a:ext cx="1107996" cy="369332"/>
          </a:xfrm>
          <a:prstGeom prst="rect">
            <a:avLst/>
          </a:prstGeom>
          <a:noFill/>
        </p:spPr>
        <p:txBody>
          <a:bodyPr wrap="none" rtlCol="0">
            <a:spAutoFit/>
          </a:bodyPr>
          <a:lstStyle/>
          <a:p>
            <a:r>
              <a:rPr lang="zh-CN" altLang="en-US" dirty="0" smtClean="0"/>
              <a:t>清洗之后</a:t>
            </a:r>
            <a:endParaRPr lang="zh-CN" altLang="en-US" dirty="0"/>
          </a:p>
        </p:txBody>
      </p:sp>
    </p:spTree>
    <p:extLst>
      <p:ext uri="{BB962C8B-B14F-4D97-AF65-F5344CB8AC3E}">
        <p14:creationId xmlns:p14="http://schemas.microsoft.com/office/powerpoint/2010/main" val="72386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9"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2771800" y="886000"/>
            <a:ext cx="3600400" cy="3688118"/>
            <a:chOff x="-110359" y="661038"/>
            <a:chExt cx="2664296" cy="2664296"/>
          </a:xfrm>
        </p:grpSpPr>
        <p:grpSp>
          <p:nvGrpSpPr>
            <p:cNvPr id="5" name="组合 4"/>
            <p:cNvGrpSpPr/>
            <p:nvPr/>
          </p:nvGrpSpPr>
          <p:grpSpPr>
            <a:xfrm>
              <a:off x="-110359" y="661038"/>
              <a:ext cx="2664296" cy="2664296"/>
              <a:chOff x="925401" y="3148271"/>
              <a:chExt cx="2664296" cy="2664296"/>
            </a:xfrm>
          </p:grpSpPr>
          <p:sp>
            <p:nvSpPr>
              <p:cNvPr id="7" name="矩形 6"/>
              <p:cNvSpPr/>
              <p:nvPr userDrawn="1"/>
            </p:nvSpPr>
            <p:spPr>
              <a:xfrm>
                <a:off x="925401" y="3148271"/>
                <a:ext cx="2664296" cy="26642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userDrawn="1"/>
            </p:nvSpPr>
            <p:spPr>
              <a:xfrm>
                <a:off x="1069417" y="3292287"/>
                <a:ext cx="2376264" cy="23762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6" name="图片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01789" y="1273186"/>
              <a:ext cx="1440000" cy="1440000"/>
            </a:xfrm>
            <a:prstGeom prst="rect">
              <a:avLst/>
            </a:prstGeom>
          </p:spPr>
        </p:pic>
      </p:grpSp>
      <p:sp>
        <p:nvSpPr>
          <p:cNvPr id="9" name="文本框 8"/>
          <p:cNvSpPr txBox="1"/>
          <p:nvPr/>
        </p:nvSpPr>
        <p:spPr>
          <a:xfrm>
            <a:off x="2596463" y="4850908"/>
            <a:ext cx="3951073" cy="830997"/>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charset="-122"/>
                <a:ea typeface="微软雅黑" panose="020B0503020204020204" charset="-122"/>
              </a:defRPr>
            </a:lvl1pPr>
          </a:lstStyle>
          <a:p>
            <a:pPr algn="ctr"/>
            <a:r>
              <a:rPr lang="zh-CN" altLang="en-US" sz="4800" dirty="0" smtClean="0">
                <a:solidFill>
                  <a:prstClr val="black">
                    <a:alpha val="75000"/>
                  </a:prstClr>
                </a:solidFill>
              </a:rPr>
              <a:t>关键技术阐述</a:t>
            </a:r>
            <a:endParaRPr lang="zh-CN" altLang="en-US" sz="4800" dirty="0">
              <a:solidFill>
                <a:prstClr val="black">
                  <a:alpha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b5c63446a682c169639b8f1ed4782f2edadcc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4582</TotalTime>
  <Words>674</Words>
  <Application>Microsoft Office PowerPoint</Application>
  <PresentationFormat>全屏显示(4:3)</PresentationFormat>
  <Paragraphs>107</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仿宋</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heitao</cp:lastModifiedBy>
  <cp:revision>127</cp:revision>
  <dcterms:created xsi:type="dcterms:W3CDTF">2014-09-22T10:44:00Z</dcterms:created>
  <dcterms:modified xsi:type="dcterms:W3CDTF">2020-03-18T14:39:38Z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