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258" r:id="rId5"/>
    <p:sldId id="259" r:id="rId6"/>
    <p:sldId id="262" r:id="rId7"/>
    <p:sldId id="264" r:id="rId8"/>
    <p:sldId id="267" r:id="rId9"/>
    <p:sldId id="268" r:id="rId10"/>
    <p:sldId id="265" r:id="rId11"/>
    <p:sldId id="269" r:id="rId12"/>
    <p:sldId id="266" r:id="rId13"/>
    <p:sldId id="271" r:id="rId14"/>
    <p:sldId id="272" r:id="rId15"/>
    <p:sldId id="260" r:id="rId16"/>
    <p:sldId id="273" r:id="rId17"/>
    <p:sldId id="275" r:id="rId18"/>
    <p:sldId id="274" r:id="rId19"/>
    <p:sldId id="277" r:id="rId20"/>
    <p:sldId id="276" r:id="rId21"/>
    <p:sldId id="28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906B5-6EC0-DA45-AEF1-DB0E27F6352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5CD92-1CC1-BF43-A773-E5CCE812F10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13E21-6734-2044-A406-CB77FAAB44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013E21-6734-2044-A406-CB77FAAB44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013E21-6734-2044-A406-CB77FAAB44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013E21-6734-2044-A406-CB77FAAB44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013E21-6734-2044-A406-CB77FAAB445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013E21-6734-2044-A406-CB77FAAB445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013E21-6734-2044-A406-CB77FAAB445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13E21-6734-2044-A406-CB77FAAB445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13E21-6734-2044-A406-CB77FAAB445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013E21-6734-2044-A406-CB77FAAB445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013E21-6734-2044-A406-CB77FAAB445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CBDC0-7743-D048-A2A8-4FCB973E0D6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13E21-6734-2044-A406-CB77FAAB445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CBDC0-7743-D048-A2A8-4FCB973E0D6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571" y="736270"/>
            <a:ext cx="11555038" cy="51311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06" y="741440"/>
            <a:ext cx="2591494" cy="7086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2.2.1 Unet</a:t>
            </a:r>
            <a:endParaRPr kumimoji="1" lang="en-US" sz="4000" b="1" dirty="0">
              <a:solidFill>
                <a:schemeClr val="bg1"/>
              </a:solidFill>
            </a:endParaRPr>
          </a:p>
        </p:txBody>
      </p:sp>
      <p:pic>
        <p:nvPicPr>
          <p:cNvPr id="5" name="图片 4"/>
          <p:cNvPicPr>
            <a:picLocks noChangeAspect="1"/>
          </p:cNvPicPr>
          <p:nvPr/>
        </p:nvPicPr>
        <p:blipFill>
          <a:blip r:embed="rId2"/>
          <a:stretch>
            <a:fillRect/>
          </a:stretch>
        </p:blipFill>
        <p:spPr>
          <a:xfrm>
            <a:off x="461010" y="1450340"/>
            <a:ext cx="6396355" cy="4261485"/>
          </a:xfrm>
          <a:prstGeom prst="rect">
            <a:avLst/>
          </a:prstGeom>
        </p:spPr>
      </p:pic>
      <p:sp>
        <p:nvSpPr>
          <p:cNvPr id="7" name="文本框 6"/>
          <p:cNvSpPr txBox="1"/>
          <p:nvPr/>
        </p:nvSpPr>
        <p:spPr>
          <a:xfrm>
            <a:off x="8076565" y="2057400"/>
            <a:ext cx="3460115" cy="3138170"/>
          </a:xfrm>
          <a:prstGeom prst="rect">
            <a:avLst/>
          </a:prstGeom>
          <a:noFill/>
        </p:spPr>
        <p:txBody>
          <a:bodyPr wrap="square" rtlCol="0">
            <a:spAutoFit/>
          </a:bodyPr>
          <a:p>
            <a:r>
              <a:rPr lang="en-US" altLang="zh-CN"/>
              <a:t>U</a:t>
            </a:r>
            <a:r>
              <a:rPr lang="en-US" altLang="zh-CN">
                <a:solidFill>
                  <a:schemeClr val="bg1"/>
                </a:solidFill>
              </a:rPr>
              <a:t>Unet</a:t>
            </a:r>
            <a:r>
              <a:rPr lang="zh-CN" altLang="en-US">
                <a:solidFill>
                  <a:schemeClr val="bg1"/>
                </a:solidFill>
              </a:rPr>
              <a:t>网络优点</a:t>
            </a:r>
            <a:endParaRPr lang="zh-CN" altLang="en-US">
              <a:solidFill>
                <a:schemeClr val="bg1"/>
              </a:solidFill>
            </a:endParaRPr>
          </a:p>
          <a:p>
            <a:r>
              <a:rPr lang="en-US" altLang="zh-CN">
                <a:solidFill>
                  <a:schemeClr val="bg1"/>
                </a:solidFill>
              </a:rPr>
              <a:t>1.</a:t>
            </a:r>
            <a:r>
              <a:rPr lang="zh-CN" altLang="en-US">
                <a:solidFill>
                  <a:schemeClr val="bg1"/>
                </a:solidFill>
              </a:rPr>
              <a:t>利用了跳层的连接有效的减少了随着深度学习特征提取的感受野减少。</a:t>
            </a:r>
            <a:endParaRPr lang="zh-CN" altLang="en-US">
              <a:solidFill>
                <a:schemeClr val="bg1"/>
              </a:solidFill>
            </a:endParaRPr>
          </a:p>
          <a:p>
            <a:r>
              <a:rPr lang="en-US" altLang="zh-CN">
                <a:solidFill>
                  <a:schemeClr val="bg1"/>
                </a:solidFill>
              </a:rPr>
              <a:t>2.</a:t>
            </a:r>
            <a:r>
              <a:rPr lang="zh-CN" altLang="en-US">
                <a:solidFill>
                  <a:schemeClr val="bg1"/>
                </a:solidFill>
              </a:rPr>
              <a:t>这种跳层连接实际也是一种多尺度的形式。</a:t>
            </a:r>
            <a:endParaRPr lang="zh-CN" altLang="en-US">
              <a:solidFill>
                <a:schemeClr val="bg1"/>
              </a:solidFill>
            </a:endParaRPr>
          </a:p>
          <a:p>
            <a:r>
              <a:rPr lang="zh-CN" altLang="en-US">
                <a:solidFill>
                  <a:schemeClr val="bg1"/>
                </a:solidFill>
              </a:rPr>
              <a:t>缺点：</a:t>
            </a:r>
            <a:endParaRPr lang="zh-CN" altLang="en-US">
              <a:solidFill>
                <a:schemeClr val="bg1"/>
              </a:solidFill>
            </a:endParaRPr>
          </a:p>
          <a:p>
            <a:r>
              <a:rPr lang="zh-CN" altLang="en-US">
                <a:solidFill>
                  <a:schemeClr val="bg1"/>
                </a:solidFill>
              </a:rPr>
              <a:t>在后续语义分割网络的发展过程，高层信息是非常重要的，</a:t>
            </a:r>
            <a:r>
              <a:rPr lang="en-US" altLang="zh-CN">
                <a:solidFill>
                  <a:schemeClr val="bg1"/>
                </a:solidFill>
              </a:rPr>
              <a:t>Unet</a:t>
            </a:r>
            <a:r>
              <a:rPr lang="zh-CN" altLang="en-US">
                <a:solidFill>
                  <a:schemeClr val="bg1"/>
                </a:solidFill>
              </a:rPr>
              <a:t>并没有对于高层信息进行处理会导致感受野比较小。</a:t>
            </a:r>
            <a:endParaRPr lang="zh-CN" altLang="en-US">
              <a:solidFill>
                <a:schemeClr val="bg1"/>
              </a:solidFill>
            </a:endParaRPr>
          </a:p>
        </p:txBody>
      </p:sp>
      <p:sp>
        <p:nvSpPr>
          <p:cNvPr id="8" name="文本框 7"/>
          <p:cNvSpPr txBox="1"/>
          <p:nvPr/>
        </p:nvSpPr>
        <p:spPr>
          <a:xfrm>
            <a:off x="5334635" y="3244850"/>
            <a:ext cx="1522730" cy="368300"/>
          </a:xfrm>
          <a:prstGeom prst="rect">
            <a:avLst/>
          </a:prstGeom>
          <a:noFill/>
        </p:spPr>
        <p:txBody>
          <a:bodyPr wrap="none" rtlCol="0" anchor="t">
            <a:spAutoFit/>
          </a:bodyPr>
          <a:p>
            <a:r>
              <a:rPr lang="en-US" altLang="zh-CN">
                <a:solidFill>
                  <a:schemeClr val="bg1"/>
                </a:solidFill>
                <a:sym typeface="+mn-ea"/>
              </a:rPr>
              <a:t>deeplab series</a:t>
            </a:r>
            <a:endParaRPr lang="zh-CN" altLang="en-US"/>
          </a:p>
        </p:txBody>
      </p:sp>
      <p:sp>
        <p:nvSpPr>
          <p:cNvPr id="3" name="文本框 2"/>
          <p:cNvSpPr txBox="1"/>
          <p:nvPr/>
        </p:nvSpPr>
        <p:spPr>
          <a:xfrm>
            <a:off x="114300" y="5815330"/>
            <a:ext cx="11974830" cy="645160"/>
          </a:xfrm>
          <a:prstGeom prst="rect">
            <a:avLst/>
          </a:prstGeom>
          <a:noFill/>
        </p:spPr>
        <p:txBody>
          <a:bodyPr wrap="square" rtlCol="0">
            <a:spAutoFit/>
          </a:bodyPr>
          <a:p>
            <a:r>
              <a:rPr lang="en-US" altLang="zh-CN">
                <a:solidFill>
                  <a:schemeClr val="bg1"/>
                </a:solidFill>
                <a:effectLst>
                  <a:outerShdw blurRad="38100" dist="19050" dir="2700000" algn="tl" rotWithShape="0">
                    <a:schemeClr val="dk1">
                      <a:alpha val="40000"/>
                    </a:schemeClr>
                  </a:outerShdw>
                </a:effectLst>
                <a:sym typeface="+mn-ea"/>
              </a:rPr>
              <a:t>1) </a:t>
            </a:r>
            <a:r>
              <a:rPr lang="zh-CN" altLang="en-US">
                <a:solidFill>
                  <a:schemeClr val="bg1"/>
                </a:solidFill>
                <a:effectLst>
                  <a:outerShdw blurRad="38100" dist="19050" dir="2700000" algn="tl" rotWithShape="0">
                    <a:schemeClr val="dk1">
                      <a:alpha val="40000"/>
                    </a:schemeClr>
                  </a:outerShdw>
                </a:effectLst>
                <a:sym typeface="+mn-ea"/>
              </a:rPr>
              <a:t>O. Ronneberger, P. Fischer, and T. Brox. U-net: Convolutional networks for biomedical image segmentation. In International    Conference on Medical image computing and computer-assisted intervention, pages 234–241. Springer, 2015.</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65" y="741680"/>
            <a:ext cx="424878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2.2.2 deeplabv3+</a:t>
            </a:r>
            <a:endParaRPr kumimoji="1" lang="en-US" sz="4000" b="1" dirty="0">
              <a:solidFill>
                <a:schemeClr val="bg1"/>
              </a:solidFill>
            </a:endParaRPr>
          </a:p>
        </p:txBody>
      </p:sp>
      <p:pic>
        <p:nvPicPr>
          <p:cNvPr id="2" name="图片 1"/>
          <p:cNvPicPr>
            <a:picLocks noChangeAspect="1"/>
          </p:cNvPicPr>
          <p:nvPr/>
        </p:nvPicPr>
        <p:blipFill>
          <a:blip r:embed="rId2"/>
          <a:stretch>
            <a:fillRect/>
          </a:stretch>
        </p:blipFill>
        <p:spPr>
          <a:xfrm>
            <a:off x="683895" y="1622425"/>
            <a:ext cx="7848600" cy="4152900"/>
          </a:xfrm>
          <a:prstGeom prst="rect">
            <a:avLst/>
          </a:prstGeom>
        </p:spPr>
      </p:pic>
      <p:pic>
        <p:nvPicPr>
          <p:cNvPr id="3" name="图片 2"/>
          <p:cNvPicPr>
            <a:picLocks noChangeAspect="1"/>
          </p:cNvPicPr>
          <p:nvPr/>
        </p:nvPicPr>
        <p:blipFill>
          <a:blip r:embed="rId3"/>
          <a:stretch>
            <a:fillRect/>
          </a:stretch>
        </p:blipFill>
        <p:spPr>
          <a:xfrm>
            <a:off x="9450705" y="1622425"/>
            <a:ext cx="1240790" cy="1950720"/>
          </a:xfrm>
          <a:prstGeom prst="rect">
            <a:avLst/>
          </a:prstGeom>
        </p:spPr>
      </p:pic>
      <p:pic>
        <p:nvPicPr>
          <p:cNvPr id="9" name="图片 8"/>
          <p:cNvPicPr>
            <a:picLocks noChangeAspect="1"/>
          </p:cNvPicPr>
          <p:nvPr/>
        </p:nvPicPr>
        <p:blipFill>
          <a:blip r:embed="rId4"/>
          <a:stretch>
            <a:fillRect/>
          </a:stretch>
        </p:blipFill>
        <p:spPr>
          <a:xfrm>
            <a:off x="9450705" y="3803015"/>
            <a:ext cx="1240790" cy="1972310"/>
          </a:xfrm>
          <a:prstGeom prst="rect">
            <a:avLst/>
          </a:prstGeom>
        </p:spPr>
      </p:pic>
      <p:sp>
        <p:nvSpPr>
          <p:cNvPr id="5" name="文本框 4"/>
          <p:cNvSpPr txBox="1"/>
          <p:nvPr/>
        </p:nvSpPr>
        <p:spPr>
          <a:xfrm>
            <a:off x="120650" y="6011545"/>
            <a:ext cx="11950700" cy="922020"/>
          </a:xfrm>
          <a:prstGeom prst="rect">
            <a:avLst/>
          </a:prstGeom>
          <a:noFill/>
        </p:spPr>
        <p:txBody>
          <a:bodyPr wrap="square" rtlCol="0">
            <a:spAutoFit/>
          </a:bodyPr>
          <a:p>
            <a:pPr marL="0" lvl="1"/>
            <a:r>
              <a:rPr lang="en-US" altLang="zh-CN">
                <a:solidFill>
                  <a:schemeClr val="bg1"/>
                </a:solidFill>
              </a:rPr>
              <a:t>2)</a:t>
            </a:r>
            <a:r>
              <a:rPr lang="en-US" altLang="zh-CN">
                <a:solidFill>
                  <a:schemeClr val="bg1"/>
                </a:solidFill>
                <a:effectLst>
                  <a:outerShdw blurRad="38100" dist="19050" dir="2700000" algn="tl" rotWithShape="0">
                    <a:schemeClr val="dk1">
                      <a:alpha val="40000"/>
                    </a:schemeClr>
                  </a:outerShdw>
                </a:effectLst>
                <a:sym typeface="+mn-ea"/>
              </a:rPr>
              <a:t>L.-C. Chen, Y. Zhu, G. Papandreou, F. Schroff, and H. Adam. Encoder-decoder with atrous separable convolution for semantic image segmentation. arXiv preprint arXiv:1802.02611, 2018.</a:t>
            </a:r>
            <a:endParaRPr lang="en-US" altLang="zh-CN">
              <a:solidFill>
                <a:schemeClr val="bg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65" y="741680"/>
            <a:ext cx="7918450"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2.2.3 nonlocal</a:t>
            </a:r>
            <a:r>
              <a:rPr kumimoji="1" lang="zh-CN" altLang="en-US" sz="4000" b="1" dirty="0">
                <a:solidFill>
                  <a:schemeClr val="bg1"/>
                </a:solidFill>
              </a:rPr>
              <a:t>（自注意力机制）</a:t>
            </a:r>
            <a:endParaRPr kumimoji="1" lang="zh-CN" altLang="en-US" sz="4000" b="1" dirty="0">
              <a:solidFill>
                <a:schemeClr val="bg1"/>
              </a:solidFill>
            </a:endParaRPr>
          </a:p>
        </p:txBody>
      </p:sp>
      <p:pic>
        <p:nvPicPr>
          <p:cNvPr id="2" name="图片 1"/>
          <p:cNvPicPr>
            <a:picLocks noChangeAspect="1"/>
          </p:cNvPicPr>
          <p:nvPr/>
        </p:nvPicPr>
        <p:blipFill>
          <a:blip r:embed="rId2"/>
          <a:stretch>
            <a:fillRect/>
          </a:stretch>
        </p:blipFill>
        <p:spPr>
          <a:xfrm>
            <a:off x="220980" y="1670050"/>
            <a:ext cx="9323070" cy="3946525"/>
          </a:xfrm>
          <a:prstGeom prst="rect">
            <a:avLst/>
          </a:prstGeom>
        </p:spPr>
      </p:pic>
      <p:pic>
        <p:nvPicPr>
          <p:cNvPr id="3" name="图片 2"/>
          <p:cNvPicPr>
            <a:picLocks noChangeAspect="1"/>
          </p:cNvPicPr>
          <p:nvPr/>
        </p:nvPicPr>
        <p:blipFill>
          <a:blip r:embed="rId3"/>
          <a:stretch>
            <a:fillRect/>
          </a:stretch>
        </p:blipFill>
        <p:spPr>
          <a:xfrm>
            <a:off x="8510905" y="1670050"/>
            <a:ext cx="3681095" cy="1414145"/>
          </a:xfrm>
          <a:prstGeom prst="rect">
            <a:avLst/>
          </a:prstGeom>
        </p:spPr>
      </p:pic>
      <p:sp>
        <p:nvSpPr>
          <p:cNvPr id="5" name="文本框 4"/>
          <p:cNvSpPr txBox="1"/>
          <p:nvPr/>
        </p:nvSpPr>
        <p:spPr>
          <a:xfrm>
            <a:off x="-215265" y="5616575"/>
            <a:ext cx="12214225" cy="783590"/>
          </a:xfrm>
          <a:prstGeom prst="rect">
            <a:avLst/>
          </a:prstGeom>
          <a:noFill/>
        </p:spPr>
        <p:txBody>
          <a:bodyPr wrap="square" rtlCol="0">
            <a:spAutoFit/>
          </a:bodyPr>
          <a:p>
            <a:pPr lvl="1" algn="l" fontAlgn="base">
              <a:lnSpc>
                <a:spcPct val="125000"/>
              </a:lnSpc>
              <a:spcBef>
                <a:spcPts val="0"/>
              </a:spcBef>
              <a:spcAft>
                <a:spcPts val="0"/>
              </a:spcAft>
            </a:pPr>
            <a:r>
              <a:rPr lang="en-US" altLang="zh-CN">
                <a:solidFill>
                  <a:schemeClr val="bg1"/>
                </a:solidFill>
                <a:effectLst>
                  <a:outerShdw blurRad="38100" dist="19050" dir="2700000" algn="tl" rotWithShape="0">
                    <a:schemeClr val="dk1">
                      <a:alpha val="40000"/>
                    </a:schemeClr>
                  </a:outerShdw>
                </a:effectLst>
                <a:sym typeface="+mn-ea"/>
              </a:rPr>
              <a:t>3)</a:t>
            </a:r>
            <a:r>
              <a:rPr lang="zh-CN" altLang="en-US">
                <a:solidFill>
                  <a:schemeClr val="bg1"/>
                </a:solidFill>
                <a:effectLst>
                  <a:outerShdw blurRad="38100" dist="19050" dir="2700000" algn="tl" rotWithShape="0">
                    <a:schemeClr val="dk1">
                      <a:alpha val="40000"/>
                    </a:schemeClr>
                  </a:outerShdw>
                </a:effectLst>
                <a:sym typeface="+mn-ea"/>
              </a:rPr>
              <a:t>Wang, Xiaolong, Ross Girshick, Abhinav Gupta, and Kaiming He. "Non-local neural networks." In Proceedings of the IEEE Conference on Computer Vision and Pattern Recognition, pp. 7794-7803. 2018.</a:t>
            </a:r>
            <a:endParaRPr lang="en-US" altLang="zh-CN">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358140" y="842010"/>
            <a:ext cx="6560820"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3. </a:t>
            </a:r>
            <a:r>
              <a:rPr kumimoji="1" lang="zh-CN" altLang="en-US" sz="4000" b="1" dirty="0">
                <a:solidFill>
                  <a:schemeClr val="bg1"/>
                </a:solidFill>
              </a:rPr>
              <a:t>网络构建</a:t>
            </a:r>
            <a:r>
              <a:rPr kumimoji="1" lang="en-US" altLang="zh-CN" sz="4000" b="1" dirty="0">
                <a:solidFill>
                  <a:schemeClr val="bg1"/>
                </a:solidFill>
              </a:rPr>
              <a:t>RASPPUnet</a:t>
            </a:r>
            <a:endParaRPr kumimoji="1" lang="en-US" altLang="zh-CN" sz="4000" b="1" dirty="0">
              <a:solidFill>
                <a:schemeClr val="bg1"/>
              </a:solidFill>
            </a:endParaRPr>
          </a:p>
        </p:txBody>
      </p:sp>
      <p:pic>
        <p:nvPicPr>
          <p:cNvPr id="1073742893" name="图片 1073742892" descr="6d942cf011f5c0d97d0d7b90f3e0423"/>
          <p:cNvPicPr>
            <a:picLocks noChangeAspect="1"/>
          </p:cNvPicPr>
          <p:nvPr/>
        </p:nvPicPr>
        <p:blipFill>
          <a:blip r:embed="rId2"/>
          <a:stretch>
            <a:fillRect/>
          </a:stretch>
        </p:blipFill>
        <p:spPr>
          <a:xfrm>
            <a:off x="447675" y="1952625"/>
            <a:ext cx="11202670" cy="3462655"/>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0" y="756920"/>
            <a:ext cx="406590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3 </a:t>
            </a:r>
            <a:r>
              <a:rPr kumimoji="1" lang="zh-CN" altLang="en-US" sz="4000" b="1" dirty="0">
                <a:solidFill>
                  <a:schemeClr val="bg1"/>
                </a:solidFill>
              </a:rPr>
              <a:t>网络构建</a:t>
            </a:r>
            <a:endParaRPr kumimoji="1" lang="zh-CN" altLang="en-US" sz="4000" b="1" dirty="0">
              <a:solidFill>
                <a:schemeClr val="bg1"/>
              </a:solidFill>
            </a:endParaRPr>
          </a:p>
        </p:txBody>
      </p:sp>
      <p:pic>
        <p:nvPicPr>
          <p:cNvPr id="1073742888" name="图片 1073742887" descr="97385cee5a813e95321358ddc452e78"/>
          <p:cNvPicPr>
            <a:picLocks noChangeAspect="1"/>
          </p:cNvPicPr>
          <p:nvPr/>
        </p:nvPicPr>
        <p:blipFill>
          <a:blip r:embed="rId2"/>
          <a:stretch>
            <a:fillRect/>
          </a:stretch>
        </p:blipFill>
        <p:spPr>
          <a:xfrm>
            <a:off x="183515" y="1901190"/>
            <a:ext cx="6664325" cy="4648200"/>
          </a:xfrm>
          <a:prstGeom prst="rect">
            <a:avLst/>
          </a:prstGeom>
          <a:noFill/>
          <a:ln w="9525">
            <a:noFill/>
          </a:ln>
        </p:spPr>
      </p:pic>
      <p:sp>
        <p:nvSpPr>
          <p:cNvPr id="2" name="文本框 1"/>
          <p:cNvSpPr txBox="1"/>
          <p:nvPr/>
        </p:nvSpPr>
        <p:spPr>
          <a:xfrm>
            <a:off x="7449185" y="1884680"/>
            <a:ext cx="4514215" cy="2030095"/>
          </a:xfrm>
          <a:prstGeom prst="rect">
            <a:avLst/>
          </a:prstGeom>
          <a:noFill/>
        </p:spPr>
        <p:txBody>
          <a:bodyPr wrap="square" rtlCol="0">
            <a:spAutoFit/>
          </a:bodyPr>
          <a:p>
            <a:r>
              <a:rPr lang="zh-CN" altLang="en-US">
                <a:solidFill>
                  <a:schemeClr val="bg1"/>
                </a:solidFill>
              </a:rPr>
              <a:t>改进点：</a:t>
            </a:r>
            <a:endParaRPr lang="zh-CN" altLang="en-US">
              <a:solidFill>
                <a:schemeClr val="bg1"/>
              </a:solidFill>
            </a:endParaRPr>
          </a:p>
          <a:p>
            <a:r>
              <a:rPr lang="en-US" altLang="zh-CN">
                <a:solidFill>
                  <a:schemeClr val="bg1"/>
                </a:solidFill>
              </a:rPr>
              <a:t>1.</a:t>
            </a:r>
            <a:r>
              <a:rPr lang="zh-CN" altLang="en-US">
                <a:solidFill>
                  <a:schemeClr val="bg1"/>
                </a:solidFill>
              </a:rPr>
              <a:t>卷积数变少，增加单层空间消耗，加快速度</a:t>
            </a:r>
            <a:endParaRPr lang="zh-CN" altLang="en-US">
              <a:solidFill>
                <a:schemeClr val="bg1"/>
              </a:solidFill>
            </a:endParaRPr>
          </a:p>
          <a:p>
            <a:r>
              <a:rPr lang="zh-CN" altLang="en-US">
                <a:solidFill>
                  <a:schemeClr val="bg1"/>
                </a:solidFill>
              </a:rPr>
              <a:t>[64,128,256,512,1024</a:t>
            </a:r>
            <a:r>
              <a:rPr lang="en-US" altLang="zh-CN">
                <a:solidFill>
                  <a:schemeClr val="bg1"/>
                </a:solidFill>
              </a:rPr>
              <a:t>,</a:t>
            </a:r>
            <a:r>
              <a:rPr lang="zh-CN" altLang="en-US">
                <a:solidFill>
                  <a:schemeClr val="bg1"/>
                </a:solidFill>
              </a:rPr>
              <a:t>512,256,64</a:t>
            </a:r>
            <a:r>
              <a:rPr lang="en-US" altLang="zh-CN">
                <a:solidFill>
                  <a:schemeClr val="bg1"/>
                </a:solidFill>
              </a:rPr>
              <a:t>,</a:t>
            </a:r>
            <a:r>
              <a:rPr lang="zh-CN" altLang="en-US">
                <a:solidFill>
                  <a:schemeClr val="bg1"/>
                </a:solidFill>
              </a:rPr>
              <a:t>2]</a:t>
            </a:r>
            <a:endParaRPr lang="zh-CN" altLang="en-US">
              <a:solidFill>
                <a:schemeClr val="bg1"/>
              </a:solidFill>
            </a:endParaRPr>
          </a:p>
          <a:p>
            <a:r>
              <a:rPr lang="en-US" altLang="zh-CN">
                <a:solidFill>
                  <a:schemeClr val="bg1"/>
                </a:solidFill>
              </a:rPr>
              <a:t>-&gt; [32,64,128,256,512,256,64,32,2]</a:t>
            </a:r>
            <a:endParaRPr lang="en-US" altLang="zh-CN">
              <a:solidFill>
                <a:schemeClr val="bg1"/>
              </a:solidFill>
            </a:endParaRPr>
          </a:p>
          <a:p>
            <a:r>
              <a:rPr lang="en-US" altLang="zh-CN">
                <a:solidFill>
                  <a:schemeClr val="bg1"/>
                </a:solidFill>
              </a:rPr>
              <a:t>2.</a:t>
            </a:r>
            <a:r>
              <a:rPr lang="zh-CN" altLang="en-US">
                <a:solidFill>
                  <a:schemeClr val="bg1"/>
                </a:solidFill>
              </a:rPr>
              <a:t>底层结构加入</a:t>
            </a:r>
            <a:r>
              <a:rPr lang="en-US" altLang="zh-CN">
                <a:solidFill>
                  <a:schemeClr val="bg1"/>
                </a:solidFill>
              </a:rPr>
              <a:t>aspp</a:t>
            </a:r>
            <a:r>
              <a:rPr lang="zh-CN" altLang="en-US">
                <a:solidFill>
                  <a:schemeClr val="bg1"/>
                </a:solidFill>
              </a:rPr>
              <a:t>模块，再利用残差结构思想。</a:t>
            </a:r>
            <a:endParaRPr lang="zh-CN" altLang="en-US">
              <a:solidFill>
                <a:schemeClr val="bg1"/>
              </a:solidFill>
            </a:endParaRPr>
          </a:p>
        </p:txBody>
      </p:sp>
      <p:sp>
        <p:nvSpPr>
          <p:cNvPr id="3" name="文本框 2"/>
          <p:cNvSpPr txBox="1"/>
          <p:nvPr/>
        </p:nvSpPr>
        <p:spPr>
          <a:xfrm>
            <a:off x="7449185" y="4361815"/>
            <a:ext cx="4514215" cy="1476375"/>
          </a:xfrm>
          <a:prstGeom prst="rect">
            <a:avLst/>
          </a:prstGeom>
          <a:noFill/>
        </p:spPr>
        <p:txBody>
          <a:bodyPr wrap="square" rtlCol="0">
            <a:spAutoFit/>
          </a:bodyPr>
          <a:p>
            <a:r>
              <a:rPr lang="zh-CN" altLang="en-US">
                <a:solidFill>
                  <a:schemeClr val="bg1"/>
                </a:solidFill>
              </a:rPr>
              <a:t>尝试：</a:t>
            </a:r>
            <a:endParaRPr lang="zh-CN" altLang="en-US">
              <a:solidFill>
                <a:schemeClr val="bg1"/>
              </a:solidFill>
            </a:endParaRPr>
          </a:p>
          <a:p>
            <a:r>
              <a:rPr lang="en-US" altLang="zh-CN">
                <a:solidFill>
                  <a:schemeClr val="bg1"/>
                </a:solidFill>
              </a:rPr>
              <a:t>1.nonlocal</a:t>
            </a:r>
            <a:r>
              <a:rPr lang="zh-CN" altLang="en-US">
                <a:solidFill>
                  <a:schemeClr val="bg1"/>
                </a:solidFill>
              </a:rPr>
              <a:t>结构</a:t>
            </a:r>
            <a:endParaRPr lang="zh-CN" altLang="en-US">
              <a:solidFill>
                <a:schemeClr val="bg1"/>
              </a:solidFill>
            </a:endParaRPr>
          </a:p>
          <a:p>
            <a:r>
              <a:rPr lang="en-US" altLang="zh-CN">
                <a:solidFill>
                  <a:schemeClr val="bg1"/>
                </a:solidFill>
              </a:rPr>
              <a:t>2.pspnet</a:t>
            </a:r>
            <a:r>
              <a:rPr lang="zh-CN" altLang="en-US">
                <a:solidFill>
                  <a:schemeClr val="bg1"/>
                </a:solidFill>
              </a:rPr>
              <a:t>模块</a:t>
            </a:r>
            <a:endParaRPr lang="zh-CN" altLang="en-US">
              <a:solidFill>
                <a:schemeClr val="bg1"/>
              </a:solidFill>
            </a:endParaRPr>
          </a:p>
          <a:p>
            <a:r>
              <a:rPr lang="en-US" altLang="zh-CN">
                <a:solidFill>
                  <a:schemeClr val="bg1"/>
                </a:solidFill>
              </a:rPr>
              <a:t>3.</a:t>
            </a:r>
            <a:r>
              <a:rPr lang="zh-CN" altLang="en-US">
                <a:solidFill>
                  <a:schemeClr val="bg1"/>
                </a:solidFill>
              </a:rPr>
              <a:t>残差连接加入</a:t>
            </a:r>
            <a:r>
              <a:rPr lang="en-US" altLang="zh-CN">
                <a:solidFill>
                  <a:schemeClr val="bg1"/>
                </a:solidFill>
              </a:rPr>
              <a:t>Unet backbone</a:t>
            </a:r>
            <a:endParaRPr lang="en-US" altLang="zh-CN">
              <a:solidFill>
                <a:schemeClr val="bg1"/>
              </a:solidFill>
            </a:endParaRPr>
          </a:p>
          <a:p>
            <a:r>
              <a:rPr lang="en-US" altLang="zh-CN">
                <a:solidFill>
                  <a:schemeClr val="bg1"/>
                </a:solidFill>
              </a:rPr>
              <a:t>4.</a:t>
            </a:r>
            <a:r>
              <a:rPr lang="zh-CN" altLang="en-US">
                <a:solidFill>
                  <a:schemeClr val="bg1"/>
                </a:solidFill>
              </a:rPr>
              <a:t>跳层间加入小型的</a:t>
            </a:r>
            <a:r>
              <a:rPr lang="en-US" altLang="zh-CN">
                <a:solidFill>
                  <a:schemeClr val="bg1"/>
                </a:solidFill>
              </a:rPr>
              <a:t>aspp</a:t>
            </a:r>
            <a:endParaRPr lang="en-US" altLang="zh-CN">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3515" y="896620"/>
            <a:ext cx="406590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4. </a:t>
            </a:r>
            <a:r>
              <a:rPr kumimoji="1" lang="zh-CN" altLang="en-US" sz="4000" b="1" dirty="0">
                <a:solidFill>
                  <a:schemeClr val="bg1"/>
                </a:solidFill>
              </a:rPr>
              <a:t>后端优化</a:t>
            </a:r>
            <a:endParaRPr kumimoji="1" lang="zh-CN" altLang="en-US" sz="4000" b="1" dirty="0">
              <a:solidFill>
                <a:schemeClr val="bg1"/>
              </a:solidFill>
            </a:endParaRPr>
          </a:p>
        </p:txBody>
      </p:sp>
      <p:sp>
        <p:nvSpPr>
          <p:cNvPr id="2" name="文本框 1"/>
          <p:cNvSpPr txBox="1"/>
          <p:nvPr/>
        </p:nvSpPr>
        <p:spPr>
          <a:xfrm>
            <a:off x="882650" y="1802130"/>
            <a:ext cx="11192510" cy="2306955"/>
          </a:xfrm>
          <a:prstGeom prst="rect">
            <a:avLst/>
          </a:prstGeom>
          <a:noFill/>
        </p:spPr>
        <p:txBody>
          <a:bodyPr wrap="square" rtlCol="0">
            <a:spAutoFit/>
          </a:bodyPr>
          <a:p>
            <a:pPr>
              <a:lnSpc>
                <a:spcPct val="150000"/>
              </a:lnSpc>
            </a:pPr>
            <a:r>
              <a:rPr lang="en-US" sz="2400">
                <a:solidFill>
                  <a:schemeClr val="bg1"/>
                </a:solidFill>
              </a:rPr>
              <a:t>1.</a:t>
            </a:r>
            <a:r>
              <a:rPr lang="zh-CN" altLang="en-US" sz="2400">
                <a:solidFill>
                  <a:schemeClr val="bg1"/>
                </a:solidFill>
              </a:rPr>
              <a:t>最大连通域筛选（在预测过程中有些预测错误的零星的点或者一些离散预测的小块，这些对后续过程起到干扰作用应当去除）</a:t>
            </a:r>
            <a:endParaRPr lang="zh-CN" altLang="en-US" sz="2400">
              <a:solidFill>
                <a:schemeClr val="bg1"/>
              </a:solidFill>
            </a:endParaRPr>
          </a:p>
          <a:p>
            <a:pPr>
              <a:lnSpc>
                <a:spcPct val="150000"/>
              </a:lnSpc>
            </a:pPr>
            <a:r>
              <a:rPr lang="en-US" altLang="zh-CN" sz="2400">
                <a:solidFill>
                  <a:schemeClr val="bg1"/>
                </a:solidFill>
              </a:rPr>
              <a:t>2.</a:t>
            </a:r>
            <a:r>
              <a:rPr lang="zh-CN" altLang="en-US" sz="2400">
                <a:solidFill>
                  <a:schemeClr val="bg1"/>
                </a:solidFill>
              </a:rPr>
              <a:t>形态学处理（消除毛刺、小桥、孔洞的预测错误）</a:t>
            </a:r>
            <a:endParaRPr lang="zh-CN" altLang="en-US" sz="2400">
              <a:solidFill>
                <a:schemeClr val="bg1"/>
              </a:solidFill>
            </a:endParaRPr>
          </a:p>
          <a:p>
            <a:pPr>
              <a:lnSpc>
                <a:spcPct val="150000"/>
              </a:lnSpc>
            </a:pPr>
            <a:r>
              <a:rPr lang="en-US" altLang="zh-CN" sz="2400">
                <a:solidFill>
                  <a:schemeClr val="bg1"/>
                </a:solidFill>
              </a:rPr>
              <a:t>3.</a:t>
            </a:r>
            <a:r>
              <a:rPr lang="zh-CN" altLang="en-US" sz="2400">
                <a:solidFill>
                  <a:schemeClr val="bg1"/>
                </a:solidFill>
              </a:rPr>
              <a:t>最大连通域（在形态学处理后还会出现零星的小点，再次删除得到最后预测图像）</a:t>
            </a:r>
            <a:endParaRPr lang="zh-CN" altLang="en-US" sz="2400">
              <a:solidFill>
                <a:schemeClr val="bg1"/>
              </a:solidFill>
            </a:endParaRPr>
          </a:p>
        </p:txBody>
      </p:sp>
      <p:sp>
        <p:nvSpPr>
          <p:cNvPr id="5" name="文本框 4"/>
          <p:cNvSpPr txBox="1"/>
          <p:nvPr/>
        </p:nvSpPr>
        <p:spPr>
          <a:xfrm>
            <a:off x="5212080" y="6240780"/>
            <a:ext cx="1767840" cy="368300"/>
          </a:xfrm>
          <a:prstGeom prst="rect">
            <a:avLst/>
          </a:prstGeom>
          <a:noFill/>
        </p:spPr>
        <p:txBody>
          <a:bodyPr wrap="square" rtlCol="0">
            <a:spAutoFit/>
          </a:bodyPr>
          <a:p>
            <a:r>
              <a:rPr lang="zh-CN" altLang="en-US">
                <a:solidFill>
                  <a:schemeClr val="bg1"/>
                </a:solidFill>
              </a:rPr>
              <a:t>图</a:t>
            </a:r>
            <a:r>
              <a:rPr lang="en-US" altLang="zh-CN">
                <a:solidFill>
                  <a:schemeClr val="bg1"/>
                </a:solidFill>
              </a:rPr>
              <a:t>4-1 </a:t>
            </a:r>
            <a:r>
              <a:rPr lang="zh-CN" altLang="en-US">
                <a:solidFill>
                  <a:schemeClr val="bg1"/>
                </a:solidFill>
              </a:rPr>
              <a:t>效果展示</a:t>
            </a:r>
            <a:endParaRPr lang="zh-CN" altLang="en-US">
              <a:solidFill>
                <a:schemeClr val="bg1"/>
              </a:solidFill>
            </a:endParaRPr>
          </a:p>
        </p:txBody>
      </p:sp>
      <p:pic>
        <p:nvPicPr>
          <p:cNvPr id="7" name="图片 6"/>
          <p:cNvPicPr>
            <a:picLocks noChangeAspect="1"/>
          </p:cNvPicPr>
          <p:nvPr/>
        </p:nvPicPr>
        <p:blipFill>
          <a:blip r:embed="rId2"/>
          <a:stretch>
            <a:fillRect/>
          </a:stretch>
        </p:blipFill>
        <p:spPr>
          <a:xfrm>
            <a:off x="1016635" y="4458970"/>
            <a:ext cx="10470515" cy="13246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408940" y="984250"/>
            <a:ext cx="287464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r>
              <a:rPr kumimoji="1" lang="en-US" sz="4000" b="1" dirty="0">
                <a:solidFill>
                  <a:schemeClr val="bg1"/>
                </a:solidFill>
              </a:rPr>
              <a:t>5. </a:t>
            </a:r>
            <a:r>
              <a:rPr kumimoji="1" lang="zh-CN" altLang="en-US" sz="4000" b="1" dirty="0">
                <a:solidFill>
                  <a:schemeClr val="bg1"/>
                </a:solidFill>
              </a:rPr>
              <a:t>训练</a:t>
            </a:r>
            <a:endParaRPr kumimoji="1" lang="zh-CN" altLang="en-US" sz="4000" b="1" dirty="0">
              <a:solidFill>
                <a:schemeClr val="bg1"/>
              </a:solidFill>
            </a:endParaRPr>
          </a:p>
        </p:txBody>
      </p:sp>
      <p:sp>
        <p:nvSpPr>
          <p:cNvPr id="2" name="文本框 1"/>
          <p:cNvSpPr txBox="1"/>
          <p:nvPr/>
        </p:nvSpPr>
        <p:spPr>
          <a:xfrm>
            <a:off x="408940" y="1692910"/>
            <a:ext cx="10960735" cy="2245360"/>
          </a:xfrm>
          <a:prstGeom prst="rect">
            <a:avLst/>
          </a:prstGeom>
          <a:noFill/>
        </p:spPr>
        <p:txBody>
          <a:bodyPr wrap="square" rtlCol="0">
            <a:spAutoFit/>
          </a:bodyPr>
          <a:p>
            <a:r>
              <a:rPr lang="en-US" altLang="zh-CN" sz="2800">
                <a:solidFill>
                  <a:schemeClr val="bg1"/>
                </a:solidFill>
              </a:rPr>
              <a:t>1.</a:t>
            </a:r>
            <a:r>
              <a:rPr lang="zh-CN" altLang="en-US" sz="2800">
                <a:solidFill>
                  <a:schemeClr val="bg1"/>
                </a:solidFill>
              </a:rPr>
              <a:t>数据增强：随机输入处理、裁剪、缩放、补零</a:t>
            </a:r>
            <a:endParaRPr lang="zh-CN" altLang="en-US" sz="2800">
              <a:solidFill>
                <a:schemeClr val="bg1"/>
              </a:solidFill>
            </a:endParaRPr>
          </a:p>
          <a:p>
            <a:r>
              <a:rPr lang="en-US" altLang="zh-CN" sz="2800">
                <a:solidFill>
                  <a:schemeClr val="bg1"/>
                </a:solidFill>
              </a:rPr>
              <a:t>2.</a:t>
            </a:r>
            <a:r>
              <a:rPr lang="zh-CN" altLang="en-US" sz="2800">
                <a:solidFill>
                  <a:schemeClr val="bg1"/>
                </a:solidFill>
              </a:rPr>
              <a:t>权重保存，断点重训</a:t>
            </a:r>
            <a:endParaRPr lang="zh-CN" altLang="en-US" sz="2800">
              <a:solidFill>
                <a:schemeClr val="bg1"/>
              </a:solidFill>
            </a:endParaRPr>
          </a:p>
          <a:p>
            <a:r>
              <a:rPr lang="en-US" altLang="zh-CN" sz="2800">
                <a:solidFill>
                  <a:schemeClr val="bg1"/>
                </a:solidFill>
              </a:rPr>
              <a:t>3.</a:t>
            </a:r>
            <a:r>
              <a:rPr lang="zh-CN" altLang="en-US" sz="2800">
                <a:solidFill>
                  <a:schemeClr val="bg1"/>
                </a:solidFill>
              </a:rPr>
              <a:t>手动调节学习率（</a:t>
            </a:r>
            <a:r>
              <a:rPr lang="en-US" altLang="zh-CN" sz="2800">
                <a:solidFill>
                  <a:schemeClr val="bg1"/>
                </a:solidFill>
              </a:rPr>
              <a:t>1e-4  -&gt;  1e-7</a:t>
            </a:r>
            <a:r>
              <a:rPr lang="zh-CN" altLang="en-US" sz="2800">
                <a:solidFill>
                  <a:schemeClr val="bg1"/>
                </a:solidFill>
              </a:rPr>
              <a:t>）</a:t>
            </a:r>
            <a:endParaRPr lang="zh-CN" altLang="en-US" sz="2800">
              <a:solidFill>
                <a:schemeClr val="bg1"/>
              </a:solidFill>
            </a:endParaRPr>
          </a:p>
          <a:p>
            <a:r>
              <a:rPr lang="en-US" altLang="zh-CN" sz="2800">
                <a:solidFill>
                  <a:schemeClr val="bg1"/>
                </a:solidFill>
              </a:rPr>
              <a:t>4.</a:t>
            </a:r>
            <a:r>
              <a:rPr lang="zh-CN" altLang="en-US" sz="2800">
                <a:solidFill>
                  <a:schemeClr val="bg1"/>
                </a:solidFill>
              </a:rPr>
              <a:t>优化器</a:t>
            </a:r>
            <a:r>
              <a:rPr lang="en-US" altLang="zh-CN" sz="2800">
                <a:solidFill>
                  <a:schemeClr val="bg1"/>
                </a:solidFill>
              </a:rPr>
              <a:t>Adam</a:t>
            </a:r>
            <a:endParaRPr lang="en-US" altLang="zh-CN" sz="2800">
              <a:solidFill>
                <a:schemeClr val="bg1"/>
              </a:solidFill>
            </a:endParaRPr>
          </a:p>
          <a:p>
            <a:r>
              <a:rPr lang="en-US" altLang="zh-CN" sz="2800">
                <a:solidFill>
                  <a:schemeClr val="bg1"/>
                </a:solidFill>
              </a:rPr>
              <a:t>5.loss</a:t>
            </a:r>
            <a:r>
              <a:rPr lang="zh-CN" altLang="en-US" sz="2800">
                <a:solidFill>
                  <a:schemeClr val="bg1"/>
                </a:solidFill>
              </a:rPr>
              <a:t>采用先交叉熵后</a:t>
            </a:r>
            <a:r>
              <a:rPr lang="en-US" altLang="zh-CN" sz="2800">
                <a:solidFill>
                  <a:schemeClr val="bg1"/>
                </a:solidFill>
              </a:rPr>
              <a:t>focal loss</a:t>
            </a:r>
            <a:endParaRPr lang="en-US" altLang="zh-CN" sz="2800">
              <a:solidFill>
                <a:schemeClr val="bg1"/>
              </a:solidFill>
            </a:endParaRPr>
          </a:p>
        </p:txBody>
      </p:sp>
      <p:pic>
        <p:nvPicPr>
          <p:cNvPr id="5" name="图片 4"/>
          <p:cNvPicPr>
            <a:picLocks noChangeAspect="1"/>
          </p:cNvPicPr>
          <p:nvPr/>
        </p:nvPicPr>
        <p:blipFill>
          <a:blip r:embed="rId2"/>
          <a:stretch>
            <a:fillRect/>
          </a:stretch>
        </p:blipFill>
        <p:spPr>
          <a:xfrm>
            <a:off x="4679950" y="4469130"/>
            <a:ext cx="7430135" cy="2288540"/>
          </a:xfrm>
          <a:prstGeom prst="rect">
            <a:avLst/>
          </a:prstGeom>
        </p:spPr>
      </p:pic>
      <p:pic>
        <p:nvPicPr>
          <p:cNvPr id="3" name="图片 2"/>
          <p:cNvPicPr>
            <a:picLocks noChangeAspect="1"/>
          </p:cNvPicPr>
          <p:nvPr/>
        </p:nvPicPr>
        <p:blipFill>
          <a:blip r:embed="rId3"/>
          <a:stretch>
            <a:fillRect/>
          </a:stretch>
        </p:blipFill>
        <p:spPr>
          <a:xfrm>
            <a:off x="646430" y="5894070"/>
            <a:ext cx="3048000" cy="606425"/>
          </a:xfrm>
          <a:prstGeom prst="rect">
            <a:avLst/>
          </a:prstGeom>
        </p:spPr>
      </p:pic>
      <p:pic>
        <p:nvPicPr>
          <p:cNvPr id="7" name="图片 6"/>
          <p:cNvPicPr>
            <a:picLocks noChangeAspect="1"/>
          </p:cNvPicPr>
          <p:nvPr/>
        </p:nvPicPr>
        <p:blipFill>
          <a:blip r:embed="rId4"/>
          <a:stretch>
            <a:fillRect/>
          </a:stretch>
        </p:blipFill>
        <p:spPr>
          <a:xfrm>
            <a:off x="646430" y="4906645"/>
            <a:ext cx="3048000" cy="688340"/>
          </a:xfrm>
          <a:prstGeom prst="rect">
            <a:avLst/>
          </a:prstGeom>
        </p:spPr>
      </p:pic>
      <p:sp>
        <p:nvSpPr>
          <p:cNvPr id="8" name="文本框 7"/>
          <p:cNvSpPr txBox="1"/>
          <p:nvPr/>
        </p:nvSpPr>
        <p:spPr>
          <a:xfrm>
            <a:off x="1787525" y="4446270"/>
            <a:ext cx="765810" cy="460375"/>
          </a:xfrm>
          <a:prstGeom prst="rect">
            <a:avLst/>
          </a:prstGeom>
          <a:noFill/>
        </p:spPr>
        <p:txBody>
          <a:bodyPr wrap="square" rtlCol="0">
            <a:spAutoFit/>
          </a:bodyPr>
          <a:p>
            <a:r>
              <a:rPr lang="en-US" altLang="zh-CN" sz="2400" b="1">
                <a:solidFill>
                  <a:schemeClr val="bg1"/>
                </a:solidFill>
              </a:rPr>
              <a:t>loss</a:t>
            </a:r>
            <a:endParaRPr lang="en-US" altLang="zh-CN" sz="2400" b="1">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3515" y="896620"/>
            <a:ext cx="406590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6. </a:t>
            </a:r>
            <a:r>
              <a:rPr kumimoji="1" lang="zh-CN" altLang="en-US" sz="4000" b="1" dirty="0">
                <a:solidFill>
                  <a:schemeClr val="bg1"/>
                </a:solidFill>
              </a:rPr>
              <a:t>效果展示</a:t>
            </a:r>
            <a:endParaRPr kumimoji="1" lang="zh-CN" altLang="en-US" sz="4000" b="1" dirty="0">
              <a:solidFill>
                <a:schemeClr val="bg1"/>
              </a:solidFill>
            </a:endParaRPr>
          </a:p>
        </p:txBody>
      </p:sp>
      <p:pic>
        <p:nvPicPr>
          <p:cNvPr id="3" name="图片 2"/>
          <p:cNvPicPr>
            <a:picLocks noChangeAspect="1"/>
          </p:cNvPicPr>
          <p:nvPr/>
        </p:nvPicPr>
        <p:blipFill>
          <a:blip r:embed="rId2"/>
          <a:stretch>
            <a:fillRect/>
          </a:stretch>
        </p:blipFill>
        <p:spPr>
          <a:xfrm>
            <a:off x="891540" y="1950720"/>
            <a:ext cx="10972800" cy="1386840"/>
          </a:xfrm>
          <a:prstGeom prst="rect">
            <a:avLst/>
          </a:prstGeom>
        </p:spPr>
      </p:pic>
      <p:pic>
        <p:nvPicPr>
          <p:cNvPr id="8" name="图片 7"/>
          <p:cNvPicPr>
            <a:picLocks noChangeAspect="1"/>
          </p:cNvPicPr>
          <p:nvPr/>
        </p:nvPicPr>
        <p:blipFill>
          <a:blip r:embed="rId3"/>
          <a:stretch>
            <a:fillRect/>
          </a:stretch>
        </p:blipFill>
        <p:spPr>
          <a:xfrm>
            <a:off x="930275" y="3337560"/>
            <a:ext cx="10934065" cy="1386205"/>
          </a:xfrm>
          <a:prstGeom prst="rect">
            <a:avLst/>
          </a:prstGeom>
        </p:spPr>
      </p:pic>
      <p:pic>
        <p:nvPicPr>
          <p:cNvPr id="9" name="图片 8"/>
          <p:cNvPicPr>
            <a:picLocks noChangeAspect="1"/>
          </p:cNvPicPr>
          <p:nvPr/>
        </p:nvPicPr>
        <p:blipFill>
          <a:blip r:embed="rId4"/>
          <a:stretch>
            <a:fillRect/>
          </a:stretch>
        </p:blipFill>
        <p:spPr>
          <a:xfrm>
            <a:off x="718185" y="4777105"/>
            <a:ext cx="5857875" cy="1494155"/>
          </a:xfrm>
          <a:prstGeom prst="rect">
            <a:avLst/>
          </a:prstGeom>
        </p:spPr>
      </p:pic>
      <p:pic>
        <p:nvPicPr>
          <p:cNvPr id="10" name="图片 9"/>
          <p:cNvPicPr>
            <a:picLocks noChangeAspect="1"/>
          </p:cNvPicPr>
          <p:nvPr/>
        </p:nvPicPr>
        <p:blipFill>
          <a:blip r:embed="rId5"/>
          <a:stretch>
            <a:fillRect/>
          </a:stretch>
        </p:blipFill>
        <p:spPr>
          <a:xfrm>
            <a:off x="6576060" y="4723765"/>
            <a:ext cx="5288280" cy="1547495"/>
          </a:xfrm>
          <a:prstGeom prst="rect">
            <a:avLst/>
          </a:prstGeom>
        </p:spPr>
      </p:pic>
      <p:sp>
        <p:nvSpPr>
          <p:cNvPr id="11" name="文本框 10"/>
          <p:cNvSpPr txBox="1"/>
          <p:nvPr/>
        </p:nvSpPr>
        <p:spPr>
          <a:xfrm>
            <a:off x="10073005" y="1582420"/>
            <a:ext cx="1791335" cy="368300"/>
          </a:xfrm>
          <a:prstGeom prst="rect">
            <a:avLst/>
          </a:prstGeom>
          <a:solidFill>
            <a:srgbClr val="FFC000"/>
          </a:solid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大理石板预测</a:t>
            </a:r>
            <a:endParaRPr lang="zh-CN" altLang="en-US">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718185" y="6271260"/>
            <a:ext cx="1791335" cy="368300"/>
          </a:xfrm>
          <a:prstGeom prst="rect">
            <a:avLst/>
          </a:prstGeom>
          <a:solidFill>
            <a:schemeClr val="accent6">
              <a:lumMod val="20000"/>
              <a:lumOff val="80000"/>
            </a:schemeClr>
          </a:solid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2.cityscapes</a:t>
            </a:r>
            <a:r>
              <a:rPr lang="zh-CN" altLang="en-US">
                <a:solidFill>
                  <a:schemeClr val="tx1"/>
                </a:solidFill>
                <a:effectLst>
                  <a:outerShdw blurRad="38100" dist="19050" dir="2700000" algn="tl" rotWithShape="0">
                    <a:schemeClr val="dk1">
                      <a:alpha val="40000"/>
                    </a:schemeClr>
                  </a:outerShdw>
                </a:effectLst>
              </a:rPr>
              <a:t>效果</a:t>
            </a:r>
            <a:endParaRPr lang="zh-CN" altLang="en-US">
              <a:solidFill>
                <a:schemeClr val="tx1"/>
              </a:solidFill>
              <a:effectLst>
                <a:outerShdw blurRad="38100" dist="19050" dir="2700000" algn="tl" rotWithShape="0">
                  <a:schemeClr val="dk1">
                    <a:alpha val="40000"/>
                  </a:schemeClr>
                </a:outerShdw>
              </a:effectLst>
            </a:endParaRPr>
          </a:p>
        </p:txBody>
      </p:sp>
      <p:sp>
        <p:nvSpPr>
          <p:cNvPr id="13" name="文本框 12"/>
          <p:cNvSpPr txBox="1"/>
          <p:nvPr/>
        </p:nvSpPr>
        <p:spPr>
          <a:xfrm>
            <a:off x="10073005" y="6271260"/>
            <a:ext cx="1791335" cy="368300"/>
          </a:xfrm>
          <a:prstGeom prst="rect">
            <a:avLst/>
          </a:prstGeom>
          <a:solidFill>
            <a:schemeClr val="bg2"/>
          </a:solid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rPr>
              <a:t>3.</a:t>
            </a:r>
            <a:r>
              <a:rPr lang="zh-CN" altLang="en-US">
                <a:solidFill>
                  <a:schemeClr val="tx1"/>
                </a:solidFill>
                <a:effectLst>
                  <a:outerShdw blurRad="38100" dist="19050" dir="2700000" algn="tl" rotWithShape="0">
                    <a:schemeClr val="dk1">
                      <a:alpha val="40000"/>
                    </a:schemeClr>
                  </a:outerShdw>
                </a:effectLst>
              </a:rPr>
              <a:t>自动驾驶</a:t>
            </a:r>
            <a:r>
              <a:rPr lang="zh-CN" altLang="en-US">
                <a:solidFill>
                  <a:schemeClr val="tx1"/>
                </a:solidFill>
                <a:effectLst>
                  <a:outerShdw blurRad="38100" dist="19050" dir="2700000" algn="tl" rotWithShape="0">
                    <a:schemeClr val="dk1">
                      <a:alpha val="40000"/>
                    </a:schemeClr>
                  </a:outerShdw>
                </a:effectLst>
              </a:rPr>
              <a:t>效果</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3515" y="896620"/>
            <a:ext cx="406590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7. </a:t>
            </a:r>
            <a:r>
              <a:rPr kumimoji="1" lang="zh-CN" altLang="en-US" sz="4000" b="1" dirty="0">
                <a:solidFill>
                  <a:schemeClr val="bg1"/>
                </a:solidFill>
              </a:rPr>
              <a:t>后续工作</a:t>
            </a:r>
            <a:endParaRPr kumimoji="1" lang="zh-CN" altLang="en-US" sz="4000" b="1" dirty="0">
              <a:solidFill>
                <a:schemeClr val="bg1"/>
              </a:solidFill>
            </a:endParaRPr>
          </a:p>
        </p:txBody>
      </p:sp>
      <p:sp>
        <p:nvSpPr>
          <p:cNvPr id="2" name="文本框 1"/>
          <p:cNvSpPr txBox="1"/>
          <p:nvPr/>
        </p:nvSpPr>
        <p:spPr>
          <a:xfrm>
            <a:off x="882650" y="1802130"/>
            <a:ext cx="2696210" cy="4523105"/>
          </a:xfrm>
          <a:prstGeom prst="rect">
            <a:avLst/>
          </a:prstGeom>
          <a:noFill/>
        </p:spPr>
        <p:txBody>
          <a:bodyPr wrap="square" rtlCol="0">
            <a:spAutoFit/>
          </a:bodyPr>
          <a:p>
            <a:pPr>
              <a:lnSpc>
                <a:spcPct val="150000"/>
              </a:lnSpc>
            </a:pPr>
            <a:r>
              <a:rPr lang="en-US" sz="2400">
                <a:solidFill>
                  <a:schemeClr val="bg1"/>
                </a:solidFill>
              </a:rPr>
              <a:t>1.</a:t>
            </a:r>
            <a:r>
              <a:rPr lang="zh-CN" altLang="en-US" sz="2400">
                <a:solidFill>
                  <a:schemeClr val="bg1"/>
                </a:solidFill>
              </a:rPr>
              <a:t>最大内接矩形</a:t>
            </a:r>
            <a:endParaRPr lang="zh-CN" altLang="en-US" sz="2400">
              <a:solidFill>
                <a:schemeClr val="bg1"/>
              </a:solidFill>
            </a:endParaRPr>
          </a:p>
          <a:p>
            <a:pPr>
              <a:lnSpc>
                <a:spcPct val="150000"/>
              </a:lnSpc>
            </a:pPr>
            <a:endParaRPr lang="en-US" altLang="zh-CN" sz="2400">
              <a:solidFill>
                <a:schemeClr val="bg1"/>
              </a:solidFill>
            </a:endParaRPr>
          </a:p>
          <a:p>
            <a:pPr>
              <a:lnSpc>
                <a:spcPct val="150000"/>
              </a:lnSpc>
            </a:pPr>
            <a:endParaRPr lang="en-US" altLang="zh-CN" sz="2400">
              <a:solidFill>
                <a:schemeClr val="bg1"/>
              </a:solidFill>
            </a:endParaRPr>
          </a:p>
          <a:p>
            <a:pPr>
              <a:lnSpc>
                <a:spcPct val="150000"/>
              </a:lnSpc>
            </a:pPr>
            <a:endParaRPr lang="en-US" altLang="zh-CN" sz="2400">
              <a:solidFill>
                <a:schemeClr val="bg1"/>
              </a:solidFill>
            </a:endParaRPr>
          </a:p>
          <a:p>
            <a:pPr>
              <a:lnSpc>
                <a:spcPct val="150000"/>
              </a:lnSpc>
            </a:pPr>
            <a:r>
              <a:rPr lang="en-US" altLang="zh-CN" sz="2400">
                <a:solidFill>
                  <a:schemeClr val="bg1"/>
                </a:solidFill>
              </a:rPr>
              <a:t>2.</a:t>
            </a:r>
            <a:r>
              <a:rPr lang="zh-CN" altLang="en-US" sz="2400">
                <a:solidFill>
                  <a:schemeClr val="bg1"/>
                </a:solidFill>
              </a:rPr>
              <a:t>剪枝加速处理</a:t>
            </a:r>
            <a:endParaRPr lang="zh-CN" altLang="en-US" sz="2400">
              <a:solidFill>
                <a:schemeClr val="bg1"/>
              </a:solidFill>
            </a:endParaRPr>
          </a:p>
          <a:p>
            <a:pPr>
              <a:lnSpc>
                <a:spcPct val="150000"/>
              </a:lnSpc>
            </a:pPr>
            <a:endParaRPr lang="zh-CN" altLang="en-US" sz="2400">
              <a:solidFill>
                <a:schemeClr val="bg1"/>
              </a:solidFill>
            </a:endParaRPr>
          </a:p>
          <a:p>
            <a:pPr>
              <a:lnSpc>
                <a:spcPct val="150000"/>
              </a:lnSpc>
            </a:pPr>
            <a:endParaRPr lang="zh-CN" altLang="en-US" sz="2400">
              <a:solidFill>
                <a:schemeClr val="bg1"/>
              </a:solidFill>
            </a:endParaRPr>
          </a:p>
          <a:p>
            <a:pPr>
              <a:lnSpc>
                <a:spcPct val="150000"/>
              </a:lnSpc>
            </a:pPr>
            <a:endParaRPr lang="zh-CN" altLang="en-US" sz="2400">
              <a:solidFill>
                <a:schemeClr val="bg1"/>
              </a:solidFill>
            </a:endParaRPr>
          </a:p>
        </p:txBody>
      </p:sp>
      <p:sp>
        <p:nvSpPr>
          <p:cNvPr id="3" name="文本框 2"/>
          <p:cNvSpPr txBox="1"/>
          <p:nvPr/>
        </p:nvSpPr>
        <p:spPr>
          <a:xfrm>
            <a:off x="1064895" y="2904490"/>
            <a:ext cx="6456045" cy="398780"/>
          </a:xfrm>
          <a:prstGeom prst="rect">
            <a:avLst/>
          </a:prstGeom>
          <a:noFill/>
        </p:spPr>
        <p:txBody>
          <a:bodyPr wrap="square" rtlCol="0">
            <a:spAutoFit/>
          </a:bodyPr>
          <a:p>
            <a:r>
              <a:rPr lang="zh-CN" altLang="en-US" sz="2000">
                <a:solidFill>
                  <a:srgbClr val="FF0000"/>
                </a:solidFill>
              </a:rPr>
              <a:t>角度矫正</a:t>
            </a:r>
            <a:r>
              <a:rPr lang="en-US" altLang="zh-CN" sz="2000">
                <a:solidFill>
                  <a:srgbClr val="FF0000"/>
                </a:solidFill>
              </a:rPr>
              <a:t>-&gt;</a:t>
            </a:r>
            <a:r>
              <a:rPr lang="zh-CN" altLang="en-US" sz="2000">
                <a:solidFill>
                  <a:srgbClr val="FF0000"/>
                </a:solidFill>
              </a:rPr>
              <a:t>最大外界矩形</a:t>
            </a:r>
            <a:r>
              <a:rPr lang="en-US" altLang="zh-CN" sz="2000">
                <a:solidFill>
                  <a:srgbClr val="FF0000"/>
                </a:solidFill>
              </a:rPr>
              <a:t>-&gt;</a:t>
            </a:r>
            <a:r>
              <a:rPr lang="zh-CN" altLang="en-US" sz="2000">
                <a:solidFill>
                  <a:srgbClr val="FF0000"/>
                </a:solidFill>
              </a:rPr>
              <a:t>中心扩散法</a:t>
            </a:r>
            <a:r>
              <a:rPr lang="en-US" altLang="zh-CN" sz="2000">
                <a:solidFill>
                  <a:srgbClr val="FF0000"/>
                </a:solidFill>
              </a:rPr>
              <a:t>-&gt;</a:t>
            </a:r>
            <a:r>
              <a:rPr lang="zh-CN" altLang="en-US" sz="2000">
                <a:solidFill>
                  <a:srgbClr val="FF0000"/>
                </a:solidFill>
              </a:rPr>
              <a:t>角度恢复</a:t>
            </a:r>
            <a:r>
              <a:rPr lang="en-US" altLang="zh-CN" sz="2000">
                <a:solidFill>
                  <a:srgbClr val="FF0000"/>
                </a:solidFill>
              </a:rPr>
              <a:t>-&gt;</a:t>
            </a:r>
            <a:r>
              <a:rPr lang="zh-CN" altLang="en-US" sz="2000">
                <a:solidFill>
                  <a:srgbClr val="FF0000"/>
                </a:solidFill>
              </a:rPr>
              <a:t>输出</a:t>
            </a:r>
            <a:endParaRPr lang="zh-CN" altLang="en-US" sz="2000">
              <a:solidFill>
                <a:srgbClr val="FF0000"/>
              </a:solidFill>
            </a:endParaRPr>
          </a:p>
        </p:txBody>
      </p:sp>
      <p:pic>
        <p:nvPicPr>
          <p:cNvPr id="5" name="图片 4"/>
          <p:cNvPicPr>
            <a:picLocks noChangeAspect="1"/>
          </p:cNvPicPr>
          <p:nvPr/>
        </p:nvPicPr>
        <p:blipFill>
          <a:blip r:embed="rId2"/>
          <a:stretch>
            <a:fillRect/>
          </a:stretch>
        </p:blipFill>
        <p:spPr>
          <a:xfrm>
            <a:off x="8182610" y="925830"/>
            <a:ext cx="3040380" cy="5006340"/>
          </a:xfrm>
          <a:prstGeom prst="rect">
            <a:avLst/>
          </a:prstGeom>
        </p:spPr>
      </p:pic>
      <p:sp>
        <p:nvSpPr>
          <p:cNvPr id="7" name="文本框 6"/>
          <p:cNvSpPr txBox="1"/>
          <p:nvPr/>
        </p:nvSpPr>
        <p:spPr>
          <a:xfrm>
            <a:off x="9142730" y="6137910"/>
            <a:ext cx="1120140" cy="368300"/>
          </a:xfrm>
          <a:prstGeom prst="rect">
            <a:avLst/>
          </a:prstGeom>
          <a:noFill/>
        </p:spPr>
        <p:txBody>
          <a:bodyPr wrap="square" rtlCol="0">
            <a:spAutoFit/>
          </a:bodyPr>
          <a:p>
            <a:r>
              <a:rPr lang="zh-CN" altLang="en-US">
                <a:solidFill>
                  <a:schemeClr val="bg1"/>
                </a:solidFill>
              </a:rPr>
              <a:t>剪枝流程</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497205" y="892810"/>
            <a:ext cx="261302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algn="l"/>
            <a:r>
              <a:rPr kumimoji="1" lang="en-US" sz="4000" b="1" dirty="0">
                <a:solidFill>
                  <a:schemeClr val="bg1"/>
                </a:solidFill>
                <a:latin typeface="Times New Roman" panose="02020603050405020304" charset="0"/>
                <a:cs typeface="Times New Roman" panose="02020603050405020304" charset="0"/>
              </a:rPr>
              <a:t>Reference:</a:t>
            </a:r>
            <a:endParaRPr kumimoji="1" lang="zh-CN" altLang="en-US" sz="4000" b="1" dirty="0">
              <a:solidFill>
                <a:schemeClr val="bg1"/>
              </a:solidFill>
              <a:latin typeface="Times New Roman" panose="02020603050405020304" charset="0"/>
              <a:cs typeface="Times New Roman" panose="02020603050405020304" charset="0"/>
            </a:endParaRPr>
          </a:p>
        </p:txBody>
      </p:sp>
      <p:sp>
        <p:nvSpPr>
          <p:cNvPr id="9" name="文本框 8"/>
          <p:cNvSpPr txBox="1"/>
          <p:nvPr/>
        </p:nvSpPr>
        <p:spPr>
          <a:xfrm>
            <a:off x="75565" y="1601470"/>
            <a:ext cx="11732895" cy="5015865"/>
          </a:xfrm>
          <a:prstGeom prst="rect">
            <a:avLst/>
          </a:prstGeom>
          <a:noFill/>
        </p:spPr>
        <p:txBody>
          <a:bodyPr wrap="square" rtlCol="0">
            <a:spAutoFit/>
          </a:bodyPr>
          <a:p>
            <a:pPr lvl="1" algn="l" fontAlgn="base">
              <a:lnSpc>
                <a:spcPct val="125000"/>
              </a:lnSpc>
              <a:spcBef>
                <a:spcPts val="0"/>
              </a:spcBef>
              <a:spcAft>
                <a:spcPts val="0"/>
              </a:spcAft>
            </a:pPr>
            <a:r>
              <a:rPr lang="zh-CN" altLang="en-US" sz="1600">
                <a:solidFill>
                  <a:schemeClr val="bg1"/>
                </a:solidFill>
                <a:effectLst>
                  <a:outerShdw blurRad="38100" dist="19050" dir="2700000" algn="tl" rotWithShape="0">
                    <a:schemeClr val="dk1">
                      <a:alpha val="40000"/>
                    </a:schemeClr>
                  </a:outerShdw>
                </a:effectLst>
              </a:rPr>
              <a:t>[1].Jun Fu, Jing Liu, Haijie Tian, Zhiwei Fang, Hanqing Lu. Dual Attention Network for Scene Segmentation.   arXiv:1809.02983,2018</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zh-CN" altLang="en-US" sz="1600">
                <a:solidFill>
                  <a:schemeClr val="bg1"/>
                </a:solidFill>
                <a:effectLst>
                  <a:outerShdw blurRad="38100" dist="19050" dir="2700000" algn="tl" rotWithShape="0">
                    <a:schemeClr val="dk1">
                      <a:alpha val="40000"/>
                    </a:schemeClr>
                  </a:outerShdw>
                </a:effectLst>
              </a:rPr>
              <a:t>[2]. O. Ronneberger, P. Fischer, and T. Brox. U-net: Convolutional networks for biomedical image segmentation. In International    Conference on Medical image computing and computer-assisted intervention, pages 234–241. Springer, 2015.</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effectLst>
                  <a:outerShdw blurRad="38100" dist="19050" dir="2700000" algn="tl" rotWithShape="0">
                    <a:schemeClr val="dk1">
                      <a:alpha val="40000"/>
                    </a:schemeClr>
                  </a:outerShdw>
                </a:effectLst>
              </a:rPr>
              <a:t>[3]</a:t>
            </a:r>
            <a:r>
              <a:rPr lang="zh-CN" altLang="en-US" sz="1600">
                <a:solidFill>
                  <a:schemeClr val="bg1"/>
                </a:solidFill>
                <a:effectLst>
                  <a:outerShdw blurRad="38100" dist="19050" dir="2700000" algn="tl" rotWithShape="0">
                    <a:schemeClr val="dk1">
                      <a:alpha val="40000"/>
                    </a:schemeClr>
                  </a:outerShdw>
                </a:effectLst>
              </a:rPr>
              <a:t>.</a:t>
            </a:r>
            <a:r>
              <a:rPr lang="zh-CN" altLang="en-US" sz="1600">
                <a:solidFill>
                  <a:schemeClr val="bg1"/>
                </a:solidFill>
                <a:effectLst>
                  <a:outerShdw blurRad="38100" dist="19050" dir="2700000" algn="tl" rotWithShape="0">
                    <a:schemeClr val="dk1">
                      <a:alpha val="40000"/>
                    </a:schemeClr>
                  </a:outerShdw>
                </a:effectLst>
                <a:sym typeface="+mn-ea"/>
              </a:rPr>
              <a:t>Zongwei Zhou, Md Mahfuzur Rahman Siddiquee, Nima Tajbakhsh, Jianming Liang.</a:t>
            </a:r>
            <a:r>
              <a:rPr lang="zh-CN" altLang="en-US" sz="1600">
                <a:solidFill>
                  <a:schemeClr val="bg1"/>
                </a:solidFill>
                <a:effectLst>
                  <a:outerShdw blurRad="38100" dist="19050" dir="2700000" algn="tl" rotWithShape="0">
                    <a:schemeClr val="dk1">
                      <a:alpha val="40000"/>
                    </a:schemeClr>
                  </a:outerShdw>
                </a:effectLst>
              </a:rPr>
              <a:t>UNet++: A Nested U-Net Architecture for Medical Image Segmentation.arXiv:1807.10165 </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effectLst>
                  <a:outerShdw blurRad="38100" dist="19050" dir="2700000" algn="tl" rotWithShape="0">
                    <a:schemeClr val="dk1">
                      <a:alpha val="40000"/>
                    </a:schemeClr>
                  </a:outerShdw>
                </a:effectLst>
              </a:rPr>
              <a:t>[4]</a:t>
            </a:r>
            <a:r>
              <a:rPr lang="zh-CN" altLang="en-US" sz="1600">
                <a:solidFill>
                  <a:schemeClr val="bg1"/>
                </a:solidFill>
                <a:effectLst>
                  <a:outerShdw blurRad="38100" dist="19050" dir="2700000" algn="tl" rotWithShape="0">
                    <a:schemeClr val="dk1">
                      <a:alpha val="40000"/>
                    </a:schemeClr>
                  </a:outerShdw>
                </a:effectLst>
              </a:rPr>
              <a:t>.Zhao, Hengshuang, Jianping Shi, Xiaojuan Qi, Xiaogang Wang, and Jiaya Jia. "Pyramid scene parsing network." In Proceedings of the IEEE conference on computer vision and pattern recognition, pp. 2881-2890. 2017.</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effectLst>
                  <a:outerShdw blurRad="38100" dist="19050" dir="2700000" algn="tl" rotWithShape="0">
                    <a:schemeClr val="dk1">
                      <a:alpha val="40000"/>
                    </a:schemeClr>
                  </a:outerShdw>
                </a:effectLst>
              </a:rPr>
              <a:t>[5]</a:t>
            </a:r>
            <a:r>
              <a:rPr lang="zh-CN" altLang="en-US" sz="1600">
                <a:solidFill>
                  <a:schemeClr val="bg1"/>
                </a:solidFill>
                <a:effectLst>
                  <a:outerShdw blurRad="38100" dist="19050" dir="2700000" algn="tl" rotWithShape="0">
                    <a:schemeClr val="dk1">
                      <a:alpha val="40000"/>
                    </a:schemeClr>
                  </a:outerShdw>
                </a:effectLst>
              </a:rPr>
              <a:t>.Wang, Xiaolong, Ross Girshick, Abhinav Gupta, and Kaiming He. "Non-local neural networks." In Proceedings of the IEEE Conference on Computer Vision and Pattern Recognition, pp. 7794-7803. 2018.</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effectLst>
                  <a:outerShdw blurRad="38100" dist="19050" dir="2700000" algn="tl" rotWithShape="0">
                    <a:schemeClr val="dk1">
                      <a:alpha val="40000"/>
                    </a:schemeClr>
                  </a:outerShdw>
                </a:effectLst>
              </a:rPr>
              <a:t>[6]</a:t>
            </a:r>
            <a:r>
              <a:rPr lang="zh-CN" altLang="en-US" sz="1600">
                <a:solidFill>
                  <a:schemeClr val="bg1"/>
                </a:solidFill>
                <a:effectLst>
                  <a:outerShdw blurRad="38100" dist="19050" dir="2700000" algn="tl" rotWithShape="0">
                    <a:schemeClr val="dk1">
                      <a:alpha val="40000"/>
                    </a:schemeClr>
                  </a:outerShdw>
                </a:effectLst>
              </a:rPr>
              <a:t>.T.-Y. Lin, P. Goyal, R. Girshick, K. He, and P. Dollar. ´Focal loss for dense object detection. arXiv preprint arXiv:1708.02002, 2017.</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effectLst>
                  <a:outerShdw blurRad="38100" dist="19050" dir="2700000" algn="tl" rotWithShape="0">
                    <a:schemeClr val="dk1">
                      <a:alpha val="40000"/>
                    </a:schemeClr>
                  </a:outerShdw>
                </a:effectLst>
              </a:rPr>
              <a:t>[7]</a:t>
            </a:r>
            <a:r>
              <a:rPr lang="zh-CN" altLang="en-US" sz="1600">
                <a:solidFill>
                  <a:schemeClr val="bg1"/>
                </a:solidFill>
                <a:effectLst>
                  <a:outerShdw blurRad="38100" dist="19050" dir="2700000" algn="tl" rotWithShape="0">
                    <a:schemeClr val="dk1">
                      <a:alpha val="40000"/>
                    </a:schemeClr>
                  </a:outerShdw>
                </a:effectLst>
              </a:rPr>
              <a:t>.Xiaolong Wang, Ross Girshick, Abhinav Gupta, Kaiming He . Non-local Neural Networks. arXiv:1711.07971, 2017</a:t>
            </a:r>
            <a:r>
              <a:rPr lang="en-US" altLang="zh-CN" sz="1600">
                <a:solidFill>
                  <a:schemeClr val="bg1"/>
                </a:solidFill>
                <a:effectLst>
                  <a:outerShdw blurRad="38100" dist="19050" dir="2700000" algn="tl" rotWithShape="0">
                    <a:schemeClr val="dk1">
                      <a:alpha val="40000"/>
                    </a:schemeClr>
                  </a:outerShdw>
                </a:effectLst>
              </a:rPr>
              <a:t>.</a:t>
            </a:r>
            <a:endParaRPr lang="zh-CN" altLang="en-US"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buClrTx/>
              <a:buSzTx/>
              <a:buFontTx/>
            </a:pPr>
            <a:r>
              <a:rPr lang="en-US" altLang="zh-CN" sz="1600">
                <a:solidFill>
                  <a:schemeClr val="bg1"/>
                </a:solidFill>
                <a:effectLst>
                  <a:outerShdw blurRad="38100" dist="19050" dir="2700000" algn="tl" rotWithShape="0">
                    <a:schemeClr val="dk1">
                      <a:alpha val="40000"/>
                    </a:schemeClr>
                  </a:outerShdw>
                </a:effectLst>
              </a:rPr>
              <a:t>[8].] L.-C. Chen, Y. Zhu, G. Papandreou, F. Schroff, and H. Adam. Encoder-decoder with atrous separable convolution for semantic image segmentation. arXiv preprint arXiv:1802.02611, 2018.</a:t>
            </a:r>
            <a:endParaRPr lang="en-US" altLang="zh-CN" sz="1600">
              <a:solidFill>
                <a:schemeClr val="bg1"/>
              </a:solidFill>
              <a:effectLst>
                <a:outerShdw blurRad="38100" dist="19050" dir="2700000" algn="tl" rotWithShape="0">
                  <a:schemeClr val="dk1">
                    <a:alpha val="40000"/>
                  </a:schemeClr>
                </a:outerShdw>
              </a:effectLst>
            </a:endParaRPr>
          </a:p>
          <a:p>
            <a:pPr lvl="1" algn="just" fontAlgn="base">
              <a:lnSpc>
                <a:spcPct val="125000"/>
              </a:lnSpc>
              <a:spcBef>
                <a:spcPts val="0"/>
              </a:spcBef>
              <a:spcAft>
                <a:spcPts val="0"/>
              </a:spcAft>
            </a:pPr>
            <a:r>
              <a:rPr lang="en-US" altLang="zh-CN" sz="1600">
                <a:solidFill>
                  <a:schemeClr val="bg1"/>
                </a:solidFill>
              </a:rPr>
              <a:t>[9].Zhao, Hengshuang, Yi Zhang, Shu Liu, Jianping Shi, Chen Change Loy, Dahua Lin, and Jiaya Jia. "Psanet: Point-wise spatial attention network for scene parsing." In Proceedings of the European Conference on Computer Vision (ECCV), pp. 267-283. 2018.</a:t>
            </a:r>
            <a:endParaRPr lang="en-US" altLang="zh-CN" sz="1600">
              <a:solidFill>
                <a:schemeClr val="bg1"/>
              </a:solidFill>
            </a:endParaRPr>
          </a:p>
          <a:p>
            <a:pPr lvl="1" algn="just" fontAlgn="base">
              <a:lnSpc>
                <a:spcPct val="125000"/>
              </a:lnSpc>
              <a:spcBef>
                <a:spcPts val="0"/>
              </a:spcBef>
              <a:spcAft>
                <a:spcPts val="0"/>
              </a:spcAft>
            </a:pPr>
            <a:endParaRPr lang="en-US" altLang="zh-CN" sz="160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副标题 2"/>
          <p:cNvSpPr txBox="1"/>
          <p:nvPr/>
        </p:nvSpPr>
        <p:spPr>
          <a:xfrm>
            <a:off x="242570" y="2162810"/>
            <a:ext cx="11448415" cy="2672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zh-CN" altLang="en-US" sz="4000" b="1" dirty="0" smtClean="0">
                <a:solidFill>
                  <a:schemeClr val="bg1"/>
                </a:solidFill>
              </a:rPr>
              <a:t>分享题目：基于深度学习的大理石板的图像分割</a:t>
            </a:r>
            <a:endParaRPr kumimoji="1" lang="zh-CN" altLang="en-US" sz="4000" b="1" dirty="0" smtClean="0">
              <a:solidFill>
                <a:schemeClr val="bg1"/>
              </a:solidFill>
            </a:endParaRPr>
          </a:p>
          <a:p>
            <a:r>
              <a:rPr kumimoji="1" lang="zh-CN" altLang="en-US" sz="4000" b="1" dirty="0" smtClean="0">
                <a:solidFill>
                  <a:schemeClr val="bg1"/>
                </a:solidFill>
              </a:rPr>
              <a:t>分享人：孟令龙</a:t>
            </a:r>
            <a:endParaRPr kumimoji="1" lang="en-US" altLang="zh-CN" sz="4000" b="1" dirty="0" smtClean="0">
              <a:solidFill>
                <a:schemeClr val="bg1"/>
              </a:solidFill>
            </a:endParaRPr>
          </a:p>
          <a:p>
            <a:r>
              <a:rPr kumimoji="1" lang="zh-CN" altLang="en-US" sz="4000" b="1" dirty="0" smtClean="0">
                <a:solidFill>
                  <a:schemeClr val="bg1"/>
                </a:solidFill>
              </a:rPr>
              <a:t>所在组织：广东工业大学</a:t>
            </a:r>
            <a:endParaRPr kumimoji="1" lang="zh-CN" altLang="en-US" sz="4000" b="1" dirty="0">
              <a:solidFill>
                <a:schemeClr val="bg1"/>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2752725" y="2392045"/>
            <a:ext cx="6687185" cy="20745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zh-CN" altLang="en-US" sz="8800" b="1" dirty="0">
                <a:solidFill>
                  <a:schemeClr val="bg1"/>
                </a:solidFill>
              </a:rPr>
              <a:t>谢谢各位</a:t>
            </a:r>
            <a:endParaRPr kumimoji="1" lang="zh-CN" altLang="en-US" sz="8800" b="1" dirty="0">
              <a:solidFill>
                <a:schemeClr val="bg1"/>
              </a:solidFill>
            </a:endParaRPr>
          </a:p>
          <a:p>
            <a:r>
              <a:rPr kumimoji="1" lang="zh-CN" altLang="en-US" sz="3600" b="1" dirty="0">
                <a:solidFill>
                  <a:schemeClr val="bg1"/>
                </a:solidFill>
              </a:rPr>
              <a:t>欢迎大家指正和提问</a:t>
            </a:r>
            <a:endParaRPr kumimoji="1"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4627245" y="474345"/>
            <a:ext cx="293814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zh-CN" altLang="en-US" sz="4000" b="1" dirty="0">
                <a:solidFill>
                  <a:schemeClr val="bg1"/>
                </a:solidFill>
              </a:rPr>
              <a:t>内容概览</a:t>
            </a:r>
            <a:endParaRPr kumimoji="1" lang="zh-CN" altLang="en-US" sz="4000" b="1" dirty="0">
              <a:solidFill>
                <a:schemeClr val="bg1"/>
              </a:solidFill>
            </a:endParaRPr>
          </a:p>
        </p:txBody>
      </p:sp>
      <p:sp>
        <p:nvSpPr>
          <p:cNvPr id="3" name="文本框 2"/>
          <p:cNvSpPr txBox="1"/>
          <p:nvPr/>
        </p:nvSpPr>
        <p:spPr>
          <a:xfrm>
            <a:off x="411480" y="1183005"/>
            <a:ext cx="9617710" cy="5754370"/>
          </a:xfrm>
          <a:prstGeom prst="rect">
            <a:avLst/>
          </a:prstGeom>
          <a:noFill/>
        </p:spPr>
        <p:txBody>
          <a:bodyPr wrap="square" rtlCol="0">
            <a:spAutoFit/>
          </a:bodyPr>
          <a:p>
            <a:pPr marL="0" indent="0">
              <a:lnSpc>
                <a:spcPct val="150000"/>
              </a:lnSpc>
              <a:buNone/>
            </a:pPr>
            <a:r>
              <a:rPr lang="en-US" altLang="zh-CN" sz="3200">
                <a:solidFill>
                  <a:schemeClr val="bg1"/>
                </a:solidFill>
                <a:sym typeface="+mn-ea"/>
              </a:rPr>
              <a:t>1.</a:t>
            </a:r>
            <a:r>
              <a:rPr lang="zh-CN" altLang="en-US" sz="3200">
                <a:solidFill>
                  <a:schemeClr val="bg1"/>
                </a:solidFill>
                <a:sym typeface="+mn-ea"/>
              </a:rPr>
              <a:t>石板图像分割主要介绍</a:t>
            </a:r>
            <a:endParaRPr lang="zh-CN" altLang="en-US" sz="3200">
              <a:solidFill>
                <a:schemeClr val="bg1"/>
              </a:solidFill>
            </a:endParaRPr>
          </a:p>
          <a:p>
            <a:pPr marL="0" indent="0">
              <a:lnSpc>
                <a:spcPct val="150000"/>
              </a:lnSpc>
              <a:buNone/>
            </a:pPr>
            <a:r>
              <a:rPr lang="en-US" altLang="zh-CN" sz="3200">
                <a:solidFill>
                  <a:schemeClr val="bg1"/>
                </a:solidFill>
                <a:sym typeface="+mn-ea"/>
              </a:rPr>
              <a:t>2.</a:t>
            </a:r>
            <a:r>
              <a:rPr lang="zh-CN" altLang="en-US" sz="3200">
                <a:solidFill>
                  <a:schemeClr val="bg1"/>
                </a:solidFill>
                <a:sym typeface="+mn-ea"/>
              </a:rPr>
              <a:t>关于深度学习语义分割网络</a:t>
            </a:r>
            <a:endParaRPr lang="zh-CN" altLang="en-US" sz="3200">
              <a:solidFill>
                <a:schemeClr val="bg1"/>
              </a:solidFill>
            </a:endParaRPr>
          </a:p>
          <a:p>
            <a:pPr marL="0" indent="0">
              <a:lnSpc>
                <a:spcPct val="150000"/>
              </a:lnSpc>
              <a:buNone/>
            </a:pPr>
            <a:r>
              <a:rPr lang="en-US" altLang="zh-CN" sz="3200">
                <a:solidFill>
                  <a:schemeClr val="bg1"/>
                </a:solidFill>
                <a:sym typeface="+mn-ea"/>
              </a:rPr>
              <a:t>3.</a:t>
            </a:r>
            <a:r>
              <a:rPr lang="zh-CN" altLang="en-US" sz="3200">
                <a:solidFill>
                  <a:schemeClr val="bg1"/>
                </a:solidFill>
                <a:sym typeface="+mn-ea"/>
              </a:rPr>
              <a:t>语义分割网络构建</a:t>
            </a:r>
            <a:endParaRPr lang="zh-CN" altLang="en-US" sz="3200">
              <a:solidFill>
                <a:schemeClr val="bg1"/>
              </a:solidFill>
            </a:endParaRPr>
          </a:p>
          <a:p>
            <a:pPr marL="0" indent="0">
              <a:lnSpc>
                <a:spcPct val="150000"/>
              </a:lnSpc>
              <a:buNone/>
            </a:pPr>
            <a:r>
              <a:rPr lang="en-US" altLang="zh-CN" sz="3200">
                <a:solidFill>
                  <a:schemeClr val="bg1"/>
                </a:solidFill>
                <a:sym typeface="+mn-ea"/>
              </a:rPr>
              <a:t>4.</a:t>
            </a:r>
            <a:r>
              <a:rPr lang="zh-CN" altLang="en-US" sz="3200">
                <a:solidFill>
                  <a:schemeClr val="bg1"/>
                </a:solidFill>
                <a:sym typeface="+mn-ea"/>
              </a:rPr>
              <a:t>后端优化</a:t>
            </a:r>
            <a:endParaRPr lang="zh-CN" altLang="en-US" sz="3200">
              <a:solidFill>
                <a:schemeClr val="bg1"/>
              </a:solidFill>
            </a:endParaRPr>
          </a:p>
          <a:p>
            <a:pPr marL="0" indent="0">
              <a:lnSpc>
                <a:spcPct val="150000"/>
              </a:lnSpc>
              <a:buNone/>
            </a:pPr>
            <a:r>
              <a:rPr lang="en-US" altLang="zh-CN" sz="3200">
                <a:solidFill>
                  <a:schemeClr val="bg1"/>
                </a:solidFill>
                <a:sym typeface="+mn-ea"/>
              </a:rPr>
              <a:t>5.</a:t>
            </a:r>
            <a:r>
              <a:rPr lang="zh-CN" altLang="en-US" sz="3200">
                <a:solidFill>
                  <a:schemeClr val="bg1"/>
                </a:solidFill>
                <a:sym typeface="+mn-ea"/>
              </a:rPr>
              <a:t>训练</a:t>
            </a:r>
            <a:endParaRPr lang="zh-CN" altLang="en-US" sz="3200">
              <a:solidFill>
                <a:schemeClr val="bg1"/>
              </a:solidFill>
              <a:sym typeface="+mn-ea"/>
            </a:endParaRPr>
          </a:p>
          <a:p>
            <a:pPr marL="0" indent="0">
              <a:lnSpc>
                <a:spcPct val="150000"/>
              </a:lnSpc>
              <a:buNone/>
            </a:pPr>
            <a:r>
              <a:rPr lang="en-US" altLang="zh-CN" sz="3200">
                <a:solidFill>
                  <a:schemeClr val="bg1"/>
                </a:solidFill>
                <a:sym typeface="+mn-ea"/>
              </a:rPr>
              <a:t>6.</a:t>
            </a:r>
            <a:r>
              <a:rPr lang="zh-CN" altLang="en-US" sz="3200">
                <a:solidFill>
                  <a:schemeClr val="bg1"/>
                </a:solidFill>
                <a:sym typeface="+mn-ea"/>
              </a:rPr>
              <a:t>效果展示</a:t>
            </a:r>
            <a:endParaRPr lang="zh-CN" altLang="en-US" sz="3200">
              <a:solidFill>
                <a:schemeClr val="bg1"/>
              </a:solidFill>
            </a:endParaRPr>
          </a:p>
          <a:p>
            <a:pPr marL="0" indent="0">
              <a:lnSpc>
                <a:spcPct val="150000"/>
              </a:lnSpc>
              <a:buNone/>
            </a:pPr>
            <a:r>
              <a:rPr lang="en-US" altLang="zh-CN" sz="3200">
                <a:solidFill>
                  <a:schemeClr val="bg1"/>
                </a:solidFill>
                <a:sym typeface="+mn-ea"/>
              </a:rPr>
              <a:t>7.</a:t>
            </a:r>
            <a:r>
              <a:rPr lang="zh-CN" altLang="en-US" sz="3200">
                <a:solidFill>
                  <a:schemeClr val="bg1"/>
                </a:solidFill>
                <a:sym typeface="+mn-ea"/>
              </a:rPr>
              <a:t>后续工作</a:t>
            </a:r>
            <a:endParaRPr lang="zh-CN" altLang="en-US" sz="3200">
              <a:solidFill>
                <a:schemeClr val="bg1"/>
              </a:solidFill>
            </a:endParaRPr>
          </a:p>
          <a:p>
            <a:pPr marL="0" indent="0">
              <a:buNone/>
            </a:pPr>
            <a:endParaRPr lang="zh-CN" altLang="en-US" sz="32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65" y="741680"/>
            <a:ext cx="6625590" cy="6997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lang="en-US" altLang="zh-CN" sz="4000">
                <a:solidFill>
                  <a:schemeClr val="bg1"/>
                </a:solidFill>
                <a:sym typeface="+mn-ea"/>
              </a:rPr>
              <a:t>1.</a:t>
            </a:r>
            <a:r>
              <a:rPr lang="zh-CN" altLang="en-US" sz="4000">
                <a:solidFill>
                  <a:schemeClr val="bg1"/>
                </a:solidFill>
                <a:sym typeface="+mn-ea"/>
              </a:rPr>
              <a:t>石板图像分割主要介绍</a:t>
            </a:r>
            <a:endParaRPr kumimoji="1" lang="zh-CN" altLang="en-US" sz="4000" b="1" dirty="0">
              <a:solidFill>
                <a:schemeClr val="bg1"/>
              </a:solidFill>
            </a:endParaRPr>
          </a:p>
        </p:txBody>
      </p:sp>
      <p:sp>
        <p:nvSpPr>
          <p:cNvPr id="2" name="文本框 1"/>
          <p:cNvSpPr txBox="1"/>
          <p:nvPr/>
        </p:nvSpPr>
        <p:spPr>
          <a:xfrm>
            <a:off x="657860" y="1748155"/>
            <a:ext cx="10573385" cy="922020"/>
          </a:xfrm>
          <a:prstGeom prst="rect">
            <a:avLst/>
          </a:prstGeom>
          <a:noFill/>
        </p:spPr>
        <p:txBody>
          <a:bodyPr wrap="square" rtlCol="0">
            <a:spAutoFit/>
          </a:bodyPr>
          <a:p>
            <a:r>
              <a:rPr lang="zh-CN" altLang="en-US">
                <a:solidFill>
                  <a:schemeClr val="bg1"/>
                </a:solidFill>
                <a:sym typeface="+mn-ea"/>
              </a:rPr>
              <a:t>大理石是一种应用非常广泛的工业材料，其主要用于加工成各种形材、板材，作建筑物的墙面、地面、台、柱，还常用于纪念性建筑物如碑、塔、雕像等。在加工大理石过程中往往残留一些废料，利用机器视觉技术对大理石板进行再加工，能够避免资源浪费，同时节约工厂的成本。</a:t>
            </a:r>
            <a:endParaRPr lang="zh-CN" altLang="en-US">
              <a:solidFill>
                <a:schemeClr val="bg1"/>
              </a:solidFill>
              <a:sym typeface="+mn-ea"/>
            </a:endParaRPr>
          </a:p>
        </p:txBody>
      </p:sp>
      <p:pic>
        <p:nvPicPr>
          <p:cNvPr id="1073742880" name="图片 1073742879" descr="1"/>
          <p:cNvPicPr>
            <a:picLocks noChangeAspect="1"/>
          </p:cNvPicPr>
          <p:nvPr/>
        </p:nvPicPr>
        <p:blipFill>
          <a:blip r:embed="rId2"/>
          <a:stretch>
            <a:fillRect/>
          </a:stretch>
        </p:blipFill>
        <p:spPr>
          <a:xfrm>
            <a:off x="1012825" y="3258820"/>
            <a:ext cx="3317875" cy="2489835"/>
          </a:xfrm>
          <a:prstGeom prst="rect">
            <a:avLst/>
          </a:prstGeom>
          <a:noFill/>
          <a:ln w="9525">
            <a:noFill/>
          </a:ln>
        </p:spPr>
      </p:pic>
      <p:sp>
        <p:nvSpPr>
          <p:cNvPr id="3" name="右箭头 2"/>
          <p:cNvSpPr/>
          <p:nvPr/>
        </p:nvSpPr>
        <p:spPr>
          <a:xfrm>
            <a:off x="5160010" y="4143375"/>
            <a:ext cx="1143000" cy="6248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7132320" y="3162300"/>
            <a:ext cx="3448050" cy="25863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65" y="741680"/>
            <a:ext cx="5040630"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altLang="zh-CN" sz="4000" b="1" dirty="0">
                <a:solidFill>
                  <a:schemeClr val="bg1"/>
                </a:solidFill>
              </a:rPr>
              <a:t>1.1</a:t>
            </a:r>
            <a:r>
              <a:rPr kumimoji="1" lang="zh-CN" altLang="en-US" sz="4000" b="1" dirty="0">
                <a:solidFill>
                  <a:schemeClr val="bg1"/>
                </a:solidFill>
              </a:rPr>
              <a:t>分割难点和要求</a:t>
            </a:r>
            <a:endParaRPr kumimoji="1" lang="zh-CN" altLang="en-US" sz="4000" b="1" dirty="0">
              <a:solidFill>
                <a:schemeClr val="bg1"/>
              </a:solidFill>
            </a:endParaRPr>
          </a:p>
        </p:txBody>
      </p:sp>
      <p:sp>
        <p:nvSpPr>
          <p:cNvPr id="2" name="文本框 1"/>
          <p:cNvSpPr txBox="1"/>
          <p:nvPr/>
        </p:nvSpPr>
        <p:spPr>
          <a:xfrm>
            <a:off x="657860" y="1748155"/>
            <a:ext cx="10418445" cy="3538220"/>
          </a:xfrm>
          <a:prstGeom prst="rect">
            <a:avLst/>
          </a:prstGeom>
          <a:noFill/>
        </p:spPr>
        <p:txBody>
          <a:bodyPr wrap="square" rtlCol="0">
            <a:spAutoFit/>
          </a:bodyPr>
          <a:p>
            <a:pPr marL="0" indent="0">
              <a:buNone/>
            </a:pPr>
            <a:r>
              <a:rPr lang="zh-CN" altLang="en-US" sz="2800">
                <a:solidFill>
                  <a:schemeClr val="bg1"/>
                </a:solidFill>
                <a:effectLst>
                  <a:outerShdw blurRad="38100" dist="25400" dir="5400000" algn="ctr" rotWithShape="0">
                    <a:srgbClr val="6E747A">
                      <a:alpha val="43000"/>
                    </a:srgbClr>
                  </a:outerShdw>
                </a:effectLst>
                <a:sym typeface="+mn-ea"/>
              </a:rPr>
              <a:t>难点：</a:t>
            </a:r>
            <a:r>
              <a:rPr lang="en-US" altLang="zh-CN" sz="2800">
                <a:solidFill>
                  <a:schemeClr val="bg1"/>
                </a:solidFill>
                <a:effectLst>
                  <a:outerShdw blurRad="38100" dist="25400" dir="5400000" algn="ctr" rotWithShape="0">
                    <a:srgbClr val="6E747A">
                      <a:alpha val="43000"/>
                    </a:srgbClr>
                  </a:outerShdw>
                </a:effectLst>
                <a:sym typeface="+mn-ea"/>
              </a:rPr>
              <a:t>1.</a:t>
            </a:r>
            <a:r>
              <a:rPr lang="zh-CN" altLang="en-US" sz="2800">
                <a:solidFill>
                  <a:schemeClr val="bg1"/>
                </a:solidFill>
                <a:effectLst>
                  <a:outerShdw blurRad="38100" dist="25400" dir="5400000" algn="ctr" rotWithShape="0">
                    <a:srgbClr val="6E747A">
                      <a:alpha val="43000"/>
                    </a:srgbClr>
                  </a:outerShdw>
                </a:effectLst>
                <a:sym typeface="+mn-ea"/>
              </a:rPr>
              <a:t>基于传统图像处理难以应对复杂背景和种类繁多的大理石</a:t>
            </a:r>
            <a:r>
              <a:rPr lang="en-US" altLang="zh-CN" sz="2800">
                <a:solidFill>
                  <a:schemeClr val="bg1"/>
                </a:solidFill>
                <a:effectLst>
                  <a:outerShdw blurRad="38100" dist="25400" dir="5400000" algn="ctr" rotWithShape="0">
                    <a:srgbClr val="6E747A">
                      <a:alpha val="43000"/>
                    </a:srgbClr>
                  </a:outerShdw>
                </a:effectLst>
                <a:sym typeface="+mn-ea"/>
              </a:rPr>
              <a:t>	 </a:t>
            </a:r>
            <a:r>
              <a:rPr lang="zh-CN" altLang="en-US" sz="2800">
                <a:solidFill>
                  <a:schemeClr val="bg1"/>
                </a:solidFill>
                <a:effectLst>
                  <a:outerShdw blurRad="38100" dist="25400" dir="5400000" algn="ctr" rotWithShape="0">
                    <a:srgbClr val="6E747A">
                      <a:alpha val="43000"/>
                    </a:srgbClr>
                  </a:outerShdw>
                </a:effectLst>
                <a:sym typeface="+mn-ea"/>
              </a:rPr>
              <a:t>板的区分。</a:t>
            </a:r>
            <a:endParaRPr lang="zh-CN" altLang="en-US" sz="2800">
              <a:solidFill>
                <a:schemeClr val="bg1"/>
              </a:solidFill>
              <a:effectLst>
                <a:outerShdw blurRad="38100" dist="25400" dir="5400000" algn="ctr" rotWithShape="0">
                  <a:srgbClr val="6E747A">
                    <a:alpha val="43000"/>
                  </a:srgbClr>
                </a:outerShdw>
              </a:effectLst>
            </a:endParaRPr>
          </a:p>
          <a:p>
            <a:r>
              <a:rPr lang="en-US" altLang="zh-CN" sz="2800">
                <a:solidFill>
                  <a:schemeClr val="bg1"/>
                </a:solidFill>
                <a:effectLst>
                  <a:outerShdw blurRad="38100" dist="25400" dir="5400000" algn="ctr" rotWithShape="0">
                    <a:srgbClr val="6E747A">
                      <a:alpha val="43000"/>
                    </a:srgbClr>
                  </a:outerShdw>
                </a:effectLst>
                <a:sym typeface="+mn-ea"/>
              </a:rPr>
              <a:t>	  2.</a:t>
            </a:r>
            <a:r>
              <a:rPr lang="zh-CN" altLang="en-US" sz="2800">
                <a:solidFill>
                  <a:schemeClr val="bg1"/>
                </a:solidFill>
                <a:effectLst>
                  <a:outerShdw blurRad="38100" dist="25400" dir="5400000" algn="ctr" rotWithShape="0">
                    <a:srgbClr val="6E747A">
                      <a:alpha val="43000"/>
                    </a:srgbClr>
                  </a:outerShdw>
                </a:effectLst>
                <a:sym typeface="+mn-ea"/>
              </a:rPr>
              <a:t>深度学习是基于数据驱动的技术，然而往往数据是难以足</a:t>
            </a:r>
            <a:r>
              <a:rPr lang="en-US" altLang="zh-CN" sz="2800">
                <a:solidFill>
                  <a:schemeClr val="bg1"/>
                </a:solidFill>
                <a:effectLst>
                  <a:outerShdw blurRad="38100" dist="25400" dir="5400000" algn="ctr" rotWithShape="0">
                    <a:srgbClr val="6E747A">
                      <a:alpha val="43000"/>
                    </a:srgbClr>
                  </a:outerShdw>
                </a:effectLst>
                <a:sym typeface="+mn-ea"/>
              </a:rPr>
              <a:t>	 </a:t>
            </a:r>
            <a:r>
              <a:rPr lang="zh-CN" altLang="en-US" sz="2800">
                <a:solidFill>
                  <a:schemeClr val="bg1"/>
                </a:solidFill>
                <a:effectLst>
                  <a:outerShdw blurRad="38100" dist="25400" dir="5400000" algn="ctr" rotWithShape="0">
                    <a:srgbClr val="6E747A">
                      <a:alpha val="43000"/>
                    </a:srgbClr>
                  </a:outerShdw>
                </a:effectLst>
                <a:sym typeface="+mn-ea"/>
              </a:rPr>
              <a:t>够的。</a:t>
            </a:r>
            <a:endParaRPr lang="zh-CN" altLang="en-US" sz="2800">
              <a:solidFill>
                <a:schemeClr val="bg1"/>
              </a:solidFill>
              <a:effectLst>
                <a:outerShdw blurRad="38100" dist="25400" dir="5400000" algn="ctr" rotWithShape="0">
                  <a:srgbClr val="6E747A">
                    <a:alpha val="43000"/>
                  </a:srgbClr>
                </a:outerShdw>
              </a:effectLst>
              <a:sym typeface="+mn-ea"/>
            </a:endParaRPr>
          </a:p>
          <a:p>
            <a:pPr marL="0" indent="0">
              <a:buNone/>
            </a:pPr>
            <a:r>
              <a:rPr lang="en-US" altLang="zh-CN" sz="2800">
                <a:solidFill>
                  <a:schemeClr val="bg1"/>
                </a:solidFill>
                <a:effectLst>
                  <a:outerShdw blurRad="38100" dist="25400" dir="5400000" algn="ctr" rotWithShape="0">
                    <a:srgbClr val="6E747A">
                      <a:alpha val="43000"/>
                    </a:srgbClr>
                  </a:outerShdw>
                </a:effectLst>
                <a:sym typeface="+mn-ea"/>
              </a:rPr>
              <a:t>	</a:t>
            </a:r>
            <a:endParaRPr lang="en-US" altLang="zh-CN" sz="28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2800">
                <a:solidFill>
                  <a:schemeClr val="bg1"/>
                </a:solidFill>
                <a:effectLst>
                  <a:outerShdw blurRad="38100" dist="25400" dir="5400000" algn="ctr" rotWithShape="0">
                    <a:srgbClr val="6E747A">
                      <a:alpha val="43000"/>
                    </a:srgbClr>
                  </a:outerShdw>
                </a:effectLst>
                <a:sym typeface="+mn-ea"/>
              </a:rPr>
              <a:t>要求：</a:t>
            </a:r>
            <a:r>
              <a:rPr lang="en-US" altLang="zh-CN" sz="2800">
                <a:solidFill>
                  <a:schemeClr val="bg1"/>
                </a:solidFill>
                <a:effectLst>
                  <a:outerShdw blurRad="38100" dist="25400" dir="5400000" algn="ctr" rotWithShape="0">
                    <a:srgbClr val="6E747A">
                      <a:alpha val="43000"/>
                    </a:srgbClr>
                  </a:outerShdw>
                </a:effectLst>
                <a:sym typeface="+mn-ea"/>
              </a:rPr>
              <a:t>1.</a:t>
            </a:r>
            <a:r>
              <a:rPr lang="zh-CN" altLang="en-US" sz="2800">
                <a:solidFill>
                  <a:schemeClr val="bg1"/>
                </a:solidFill>
                <a:effectLst>
                  <a:outerShdw blurRad="38100" dist="25400" dir="5400000" algn="ctr" rotWithShape="0">
                    <a:srgbClr val="6E747A">
                      <a:alpha val="43000"/>
                    </a:srgbClr>
                  </a:outerShdw>
                </a:effectLst>
                <a:sym typeface="+mn-ea"/>
              </a:rPr>
              <a:t>整体的数据是</a:t>
            </a:r>
            <a:r>
              <a:rPr lang="en-US" altLang="zh-CN" sz="2800">
                <a:solidFill>
                  <a:schemeClr val="bg1"/>
                </a:solidFill>
                <a:effectLst>
                  <a:outerShdw blurRad="38100" dist="25400" dir="5400000" algn="ctr" rotWithShape="0">
                    <a:srgbClr val="6E747A">
                      <a:alpha val="43000"/>
                    </a:srgbClr>
                  </a:outerShdw>
                </a:effectLst>
                <a:sym typeface="+mn-ea"/>
              </a:rPr>
              <a:t>800</a:t>
            </a:r>
            <a:r>
              <a:rPr lang="zh-CN" altLang="en-US" sz="2800">
                <a:solidFill>
                  <a:schemeClr val="bg1"/>
                </a:solidFill>
                <a:effectLst>
                  <a:outerShdw blurRad="38100" dist="25400" dir="5400000" algn="ctr" rotWithShape="0">
                    <a:srgbClr val="6E747A">
                      <a:alpha val="43000"/>
                    </a:srgbClr>
                  </a:outerShdw>
                </a:effectLst>
                <a:sym typeface="+mn-ea"/>
              </a:rPr>
              <a:t>张 线阵相机拍摄高分辨率的大理石图</a:t>
            </a:r>
            <a:endParaRPr lang="zh-CN" altLang="en-US" sz="2800">
              <a:solidFill>
                <a:schemeClr val="bg1"/>
              </a:solidFill>
              <a:effectLst>
                <a:outerShdw blurRad="38100" dist="25400" dir="5400000" algn="ctr" rotWithShape="0">
                  <a:srgbClr val="6E747A">
                    <a:alpha val="43000"/>
                  </a:srgbClr>
                </a:outerShdw>
              </a:effectLst>
              <a:sym typeface="+mn-ea"/>
            </a:endParaRPr>
          </a:p>
          <a:p>
            <a:pPr marL="0" indent="0">
              <a:buNone/>
            </a:pPr>
            <a:r>
              <a:rPr lang="en-US" altLang="zh-CN" sz="2800">
                <a:solidFill>
                  <a:schemeClr val="bg1"/>
                </a:solidFill>
                <a:effectLst>
                  <a:outerShdw blurRad="38100" dist="25400" dir="5400000" algn="ctr" rotWithShape="0">
                    <a:srgbClr val="6E747A">
                      <a:alpha val="43000"/>
                    </a:srgbClr>
                  </a:outerShdw>
                </a:effectLst>
                <a:sym typeface="+mn-ea"/>
              </a:rPr>
              <a:t>	  2.</a:t>
            </a:r>
            <a:r>
              <a:rPr lang="zh-CN" altLang="en-US" sz="2800">
                <a:solidFill>
                  <a:schemeClr val="bg1"/>
                </a:solidFill>
                <a:effectLst>
                  <a:outerShdw blurRad="38100" dist="25400" dir="5400000" algn="ctr" rotWithShape="0">
                    <a:srgbClr val="6E747A">
                      <a:alpha val="43000"/>
                    </a:srgbClr>
                  </a:outerShdw>
                </a:effectLst>
                <a:sym typeface="+mn-ea"/>
              </a:rPr>
              <a:t>要求算法速度快 稳定性好</a:t>
            </a:r>
            <a:endParaRPr lang="zh-CN" altLang="en-US" sz="2800">
              <a:solidFill>
                <a:schemeClr val="bg1"/>
              </a:solidFill>
              <a:effectLst>
                <a:outerShdw blurRad="38100" dist="25400" dir="5400000" algn="ctr" rotWithShape="0">
                  <a:srgbClr val="6E747A">
                    <a:alpha val="43000"/>
                  </a:srgbClr>
                </a:outerShdw>
              </a:effectLst>
              <a:sym typeface="+mn-ea"/>
            </a:endParaRPr>
          </a:p>
          <a:p>
            <a:pPr marL="0" indent="0">
              <a:buNone/>
            </a:pPr>
            <a:r>
              <a:rPr lang="en-US" altLang="zh-CN" sz="2800">
                <a:solidFill>
                  <a:schemeClr val="bg1"/>
                </a:solidFill>
                <a:effectLst>
                  <a:outerShdw blurRad="38100" dist="25400" dir="5400000" algn="ctr" rotWithShape="0">
                    <a:srgbClr val="6E747A">
                      <a:alpha val="43000"/>
                    </a:srgbClr>
                  </a:outerShdw>
                </a:effectLst>
                <a:sym typeface="+mn-ea"/>
              </a:rPr>
              <a:t>	  3.</a:t>
            </a:r>
            <a:r>
              <a:rPr lang="zh-CN" altLang="en-US" sz="2800">
                <a:solidFill>
                  <a:schemeClr val="bg1"/>
                </a:solidFill>
                <a:effectLst>
                  <a:outerShdw blurRad="38100" dist="25400" dir="5400000" algn="ctr" rotWithShape="0">
                    <a:srgbClr val="6E747A">
                      <a:alpha val="43000"/>
                    </a:srgbClr>
                  </a:outerShdw>
                </a:effectLst>
                <a:sym typeface="+mn-ea"/>
              </a:rPr>
              <a:t>尽量能够</a:t>
            </a:r>
            <a:r>
              <a:rPr lang="en-US" altLang="zh-CN" sz="2800">
                <a:solidFill>
                  <a:schemeClr val="bg1"/>
                </a:solidFill>
                <a:effectLst>
                  <a:outerShdw blurRad="38100" dist="25400" dir="5400000" algn="ctr" rotWithShape="0">
                    <a:srgbClr val="6E747A">
                      <a:alpha val="43000"/>
                    </a:srgbClr>
                  </a:outerShdw>
                </a:effectLst>
                <a:sym typeface="+mn-ea"/>
              </a:rPr>
              <a:t>cpu</a:t>
            </a:r>
            <a:r>
              <a:rPr lang="zh-CN" altLang="en-US" sz="2800">
                <a:solidFill>
                  <a:schemeClr val="bg1"/>
                </a:solidFill>
                <a:effectLst>
                  <a:outerShdw blurRad="38100" dist="25400" dir="5400000" algn="ctr" rotWithShape="0">
                    <a:srgbClr val="6E747A">
                      <a:alpha val="43000"/>
                    </a:srgbClr>
                  </a:outerShdw>
                </a:effectLst>
                <a:sym typeface="+mn-ea"/>
              </a:rPr>
              <a:t>计算</a:t>
            </a:r>
            <a:endParaRPr lang="zh-CN" altLang="en-US" sz="2800">
              <a:solidFill>
                <a:schemeClr val="bg1"/>
              </a:solidFill>
              <a:effectLst>
                <a:outerShdw blurRad="38100" dist="25400" dir="5400000" algn="ctr" rotWithShape="0">
                  <a:srgbClr val="6E747A">
                    <a:alpha val="43000"/>
                  </a:srgbClr>
                </a:outerShdw>
              </a:effectLst>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1878965" y="741680"/>
            <a:ext cx="508698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altLang="zh-CN" sz="4000" b="1" dirty="0">
                <a:solidFill>
                  <a:schemeClr val="bg1"/>
                </a:solidFill>
              </a:rPr>
              <a:t>1.2</a:t>
            </a:r>
            <a:r>
              <a:rPr kumimoji="1" lang="zh-CN" altLang="en-US" sz="4000" b="1" dirty="0">
                <a:solidFill>
                  <a:schemeClr val="bg1"/>
                </a:solidFill>
              </a:rPr>
              <a:t>整体方案设计概览</a:t>
            </a:r>
            <a:endParaRPr kumimoji="1" lang="zh-CN" altLang="en-US" sz="4000" b="1" dirty="0">
              <a:solidFill>
                <a:schemeClr val="bg1"/>
              </a:solidFill>
            </a:endParaRPr>
          </a:p>
        </p:txBody>
      </p:sp>
      <p:sp>
        <p:nvSpPr>
          <p:cNvPr id="5" name="文本框 4"/>
          <p:cNvSpPr txBox="1"/>
          <p:nvPr/>
        </p:nvSpPr>
        <p:spPr>
          <a:xfrm>
            <a:off x="490220" y="1969770"/>
            <a:ext cx="5829300" cy="1322070"/>
          </a:xfrm>
          <a:prstGeom prst="rect">
            <a:avLst/>
          </a:prstGeom>
          <a:noFill/>
        </p:spPr>
        <p:txBody>
          <a:bodyPr wrap="square" rtlCol="0">
            <a:spAutoFit/>
          </a:bodyPr>
          <a:p>
            <a:r>
              <a:rPr lang="en-US" altLang="zh-CN"/>
              <a:t> </a:t>
            </a:r>
            <a:r>
              <a:rPr lang="en-US" altLang="zh-CN">
                <a:solidFill>
                  <a:schemeClr val="bg1"/>
                </a:solidFill>
              </a:rPr>
              <a:t>       </a:t>
            </a:r>
            <a:r>
              <a:rPr lang="zh-CN" altLang="en-US" sz="2000">
                <a:solidFill>
                  <a:schemeClr val="bg1"/>
                </a:solidFill>
              </a:rPr>
              <a:t>在实验的过程中，深度学习能够比较好的进行预测。但是一张图像中往往有上百万个像素，预测错误是没法避免，所以后端的图像处理对准确度的保证提升和算法鲁棒性显得尤为重要。</a:t>
            </a:r>
            <a:endParaRPr lang="zh-CN" altLang="en-US" sz="2000">
              <a:solidFill>
                <a:schemeClr val="bg1"/>
              </a:solidFill>
            </a:endParaRPr>
          </a:p>
        </p:txBody>
      </p:sp>
      <p:pic>
        <p:nvPicPr>
          <p:cNvPr id="2" name="内容占位符 1"/>
          <p:cNvPicPr>
            <a:picLocks noChangeAspect="1"/>
          </p:cNvPicPr>
          <p:nvPr>
            <p:ph idx="1"/>
          </p:nvPr>
        </p:nvPicPr>
        <p:blipFill>
          <a:blip r:embed="rId2"/>
          <a:stretch>
            <a:fillRect/>
          </a:stretch>
        </p:blipFill>
        <p:spPr>
          <a:xfrm>
            <a:off x="7604760" y="710565"/>
            <a:ext cx="3756660" cy="58775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203200" y="710565"/>
            <a:ext cx="952944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altLang="zh-CN" sz="4000" b="1" dirty="0">
                <a:solidFill>
                  <a:schemeClr val="bg1"/>
                </a:solidFill>
              </a:rPr>
              <a:t>2.1</a:t>
            </a:r>
            <a:r>
              <a:rPr kumimoji="1" lang="zh-CN" altLang="en-US" sz="4000" b="1" dirty="0">
                <a:solidFill>
                  <a:schemeClr val="bg1"/>
                </a:solidFill>
              </a:rPr>
              <a:t>关于深度学习语义分割网络</a:t>
            </a:r>
            <a:endParaRPr kumimoji="1" lang="zh-CN" altLang="en-US" sz="4000" b="1" dirty="0">
              <a:solidFill>
                <a:schemeClr val="bg1"/>
              </a:solidFill>
            </a:endParaRPr>
          </a:p>
        </p:txBody>
      </p:sp>
      <p:pic>
        <p:nvPicPr>
          <p:cNvPr id="2" name="内容占位符 1"/>
          <p:cNvPicPr>
            <a:picLocks noChangeAspect="1"/>
          </p:cNvPicPr>
          <p:nvPr>
            <p:ph idx="1"/>
          </p:nvPr>
        </p:nvPicPr>
        <p:blipFill>
          <a:blip r:embed="rId2"/>
          <a:stretch>
            <a:fillRect/>
          </a:stretch>
        </p:blipFill>
        <p:spPr>
          <a:xfrm>
            <a:off x="679450" y="1768475"/>
            <a:ext cx="10715625" cy="46761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409575" y="710565"/>
            <a:ext cx="848423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sz="4000" b="1" dirty="0">
                <a:solidFill>
                  <a:schemeClr val="bg1"/>
                </a:solidFill>
              </a:rPr>
              <a:t>2.1 </a:t>
            </a:r>
            <a:r>
              <a:rPr kumimoji="1" lang="zh-CN" altLang="en-US" sz="4000" b="1" dirty="0">
                <a:solidFill>
                  <a:schemeClr val="bg1"/>
                </a:solidFill>
                <a:sym typeface="+mn-ea"/>
              </a:rPr>
              <a:t>关于深度学习语义分割网络</a:t>
            </a:r>
            <a:endParaRPr kumimoji="1" lang="en-US" sz="4000" b="1" dirty="0">
              <a:solidFill>
                <a:schemeClr val="bg1"/>
              </a:solidFill>
            </a:endParaRPr>
          </a:p>
        </p:txBody>
      </p:sp>
      <p:pic>
        <p:nvPicPr>
          <p:cNvPr id="2" name="图片 1"/>
          <p:cNvPicPr>
            <a:picLocks noChangeAspect="1"/>
          </p:cNvPicPr>
          <p:nvPr/>
        </p:nvPicPr>
        <p:blipFill>
          <a:blip r:embed="rId2"/>
          <a:stretch>
            <a:fillRect/>
          </a:stretch>
        </p:blipFill>
        <p:spPr>
          <a:xfrm>
            <a:off x="409575" y="1847850"/>
            <a:ext cx="10864850" cy="459613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1"/>
            <a:ext cx="1979112" cy="710450"/>
          </a:xfrm>
          <a:prstGeom prst="rect">
            <a:avLst/>
          </a:prstGeom>
        </p:spPr>
      </p:pic>
      <p:sp>
        <p:nvSpPr>
          <p:cNvPr id="6" name="副标题 2"/>
          <p:cNvSpPr txBox="1"/>
          <p:nvPr/>
        </p:nvSpPr>
        <p:spPr>
          <a:xfrm>
            <a:off x="686435" y="819785"/>
            <a:ext cx="8391525" cy="7086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r>
              <a:rPr kumimoji="1" lang="en-US" altLang="zh-CN" sz="4000" b="1" dirty="0">
                <a:solidFill>
                  <a:schemeClr val="bg1"/>
                </a:solidFill>
              </a:rPr>
              <a:t>2.2</a:t>
            </a:r>
            <a:r>
              <a:rPr lang="zh-CN" altLang="en-US" sz="4000">
                <a:solidFill>
                  <a:schemeClr val="bg1"/>
                </a:solidFill>
                <a:sym typeface="+mn-ea"/>
              </a:rPr>
              <a:t>语义分割的几种常见的网络模式</a:t>
            </a:r>
            <a:endParaRPr kumimoji="1" lang="zh-CN" altLang="en-US" sz="4000" b="1" dirty="0">
              <a:solidFill>
                <a:schemeClr val="bg1"/>
              </a:solidFill>
              <a:sym typeface="+mn-ea"/>
            </a:endParaRPr>
          </a:p>
        </p:txBody>
      </p:sp>
      <p:sp>
        <p:nvSpPr>
          <p:cNvPr id="2" name="文本框 1"/>
          <p:cNvSpPr txBox="1"/>
          <p:nvPr/>
        </p:nvSpPr>
        <p:spPr>
          <a:xfrm>
            <a:off x="854075" y="2002790"/>
            <a:ext cx="8424545" cy="3046095"/>
          </a:xfrm>
          <a:prstGeom prst="rect">
            <a:avLst/>
          </a:prstGeom>
          <a:noFill/>
        </p:spPr>
        <p:txBody>
          <a:bodyPr wrap="square" rtlCol="0">
            <a:spAutoFit/>
          </a:bodyPr>
          <a:p>
            <a:pPr>
              <a:lnSpc>
                <a:spcPct val="200000"/>
              </a:lnSpc>
            </a:pPr>
            <a:r>
              <a:rPr lang="en-US" altLang="zh-CN" sz="3200">
                <a:solidFill>
                  <a:schemeClr val="bg1"/>
                </a:solidFill>
                <a:sym typeface="+mn-ea"/>
              </a:rPr>
              <a:t>1.Unet</a:t>
            </a:r>
            <a:endParaRPr lang="en-US" altLang="zh-CN" sz="3200">
              <a:solidFill>
                <a:schemeClr val="bg1"/>
              </a:solidFill>
            </a:endParaRPr>
          </a:p>
          <a:p>
            <a:pPr>
              <a:lnSpc>
                <a:spcPct val="200000"/>
              </a:lnSpc>
            </a:pPr>
            <a:r>
              <a:rPr lang="en-US" altLang="zh-CN" sz="3200">
                <a:solidFill>
                  <a:schemeClr val="bg1"/>
                </a:solidFill>
                <a:sym typeface="+mn-ea"/>
              </a:rPr>
              <a:t>2.deeplab series</a:t>
            </a:r>
            <a:endParaRPr lang="en-US" altLang="zh-CN" sz="3200">
              <a:solidFill>
                <a:schemeClr val="bg1"/>
              </a:solidFill>
            </a:endParaRPr>
          </a:p>
          <a:p>
            <a:pPr>
              <a:lnSpc>
                <a:spcPct val="200000"/>
              </a:lnSpc>
            </a:pPr>
            <a:r>
              <a:rPr lang="en-US" altLang="zh-CN" sz="3200">
                <a:solidFill>
                  <a:schemeClr val="bg1"/>
                </a:solidFill>
                <a:sym typeface="+mn-ea"/>
              </a:rPr>
              <a:t>3.nonlocal</a:t>
            </a:r>
            <a:r>
              <a:rPr lang="zh-CN" altLang="en-US" sz="3200">
                <a:solidFill>
                  <a:schemeClr val="bg1"/>
                </a:solidFill>
                <a:sym typeface="+mn-ea"/>
              </a:rPr>
              <a:t>（</a:t>
            </a:r>
            <a:r>
              <a:rPr lang="en-US" altLang="zh-CN" sz="3200">
                <a:solidFill>
                  <a:schemeClr val="bg1"/>
                </a:solidFill>
                <a:sym typeface="+mn-ea"/>
              </a:rPr>
              <a:t>selfattention</a:t>
            </a:r>
            <a:r>
              <a:rPr lang="zh-CN" altLang="en-US" sz="3200">
                <a:solidFill>
                  <a:schemeClr val="bg1"/>
                </a:solidFill>
                <a:sym typeface="+mn-ea"/>
              </a:rPr>
              <a:t>）</a:t>
            </a:r>
            <a:endParaRPr lang="zh-CN" altLang="en-US" sz="3200">
              <a:solidFill>
                <a:schemeClr val="bg1"/>
              </a:solidFill>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3546</Words>
  <Application>WPS 演示</Application>
  <PresentationFormat>Widescreen</PresentationFormat>
  <Paragraphs>136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Arial</vt:lpstr>
      <vt:lpstr>微软雅黑</vt:lpstr>
      <vt:lpstr>Arial Unicode MS</vt:lpstr>
      <vt:lpstr>Calibri Light</vt:lpstr>
      <vt:lpstr>Calibri</vt:lpstr>
      <vt:lpstr>等线</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menglinglong</dc:creator>
  <cp:lastModifiedBy>穷酸书生而已</cp:lastModifiedBy>
  <cp:revision>16</cp:revision>
  <dcterms:created xsi:type="dcterms:W3CDTF">2020-04-07T06:12:00Z</dcterms:created>
  <dcterms:modified xsi:type="dcterms:W3CDTF">2020-04-28T09:28:52Z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