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9"/>
    <p:restoredTop sz="94604"/>
  </p:normalViewPr>
  <p:slideViewPr>
    <p:cSldViewPr snapToGrid="0" snapToObjects="1">
      <p:cViewPr varScale="1">
        <p:scale>
          <a:sx n="140" d="100"/>
          <a:sy n="140" d="100"/>
        </p:scale>
        <p:origin x="2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A050B-87DA-404A-A1EB-5CF40CCE6B73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FFC7F-6551-6149-8154-032D989F48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274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FFC7F-6551-6149-8154-032D989F48D4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95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FFC7F-6551-6149-8154-032D989F48D4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7100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114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291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76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731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625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842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32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286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499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26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81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8454F-F3BC-F747-8A99-2D76A0E8986E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62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050"/>
            <a:ext cx="12192000" cy="526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7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>
            <a:spLocks/>
          </p:cNvSpPr>
          <p:nvPr/>
        </p:nvSpPr>
        <p:spPr>
          <a:xfrm>
            <a:off x="1397535" y="744105"/>
            <a:ext cx="9144000" cy="4155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 sz="3200" b="1" dirty="0" smtClean="0">
                <a:solidFill>
                  <a:schemeClr val="bg1"/>
                </a:solidFill>
              </a:rPr>
              <a:t>Project pooling:</a:t>
            </a:r>
          </a:p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按照行和列的方式进行</a:t>
            </a:r>
            <a:r>
              <a:rPr lang="en-US" altLang="zh-CN" dirty="0" smtClean="0">
                <a:solidFill>
                  <a:schemeClr val="bg1"/>
                </a:solidFill>
              </a:rPr>
              <a:t>pooling</a:t>
            </a:r>
          </a:p>
          <a:p>
            <a:pPr algn="l"/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按照单元格的位置</a:t>
            </a:r>
            <a:r>
              <a:rPr lang="en-US" altLang="zh-CN" dirty="0" smtClean="0">
                <a:solidFill>
                  <a:schemeClr val="bg1"/>
                </a:solidFill>
              </a:rPr>
              <a:t>pooling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133" y="5478151"/>
            <a:ext cx="3843867" cy="13798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82" y="1862911"/>
            <a:ext cx="10604500" cy="1917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882" y="4773020"/>
            <a:ext cx="57277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>
            <a:spLocks/>
          </p:cNvSpPr>
          <p:nvPr/>
        </p:nvSpPr>
        <p:spPr>
          <a:xfrm>
            <a:off x="1444413" y="1322839"/>
            <a:ext cx="9144000" cy="4155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 sz="3200" b="1" dirty="0" err="1" smtClean="0">
                <a:solidFill>
                  <a:schemeClr val="bg1"/>
                </a:solidFill>
              </a:rPr>
              <a:t>Github</a:t>
            </a:r>
            <a:r>
              <a:rPr kumimoji="1"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3200" b="1" dirty="0" smtClean="0">
                <a:solidFill>
                  <a:schemeClr val="bg1"/>
                </a:solidFill>
              </a:rPr>
              <a:t>Repo</a:t>
            </a:r>
            <a:r>
              <a:rPr kumimoji="1" lang="zh-CN" altLang="en-US" sz="3200" b="1" dirty="0" smtClean="0">
                <a:solidFill>
                  <a:schemeClr val="bg1"/>
                </a:solidFill>
              </a:rPr>
              <a:t>：</a:t>
            </a:r>
            <a:endParaRPr kumimoji="1" lang="en-US" altLang="zh-CN" sz="3200" b="1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https://</a:t>
            </a:r>
            <a:r>
              <a:rPr lang="en-US" altLang="zh-CN" dirty="0" err="1">
                <a:solidFill>
                  <a:schemeClr val="bg1"/>
                </a:solidFill>
              </a:rPr>
              <a:t>github.com</a:t>
            </a:r>
            <a:r>
              <a:rPr lang="en-US" altLang="zh-CN" dirty="0">
                <a:solidFill>
                  <a:schemeClr val="bg1"/>
                </a:solidFill>
              </a:rPr>
              <a:t>/solitaire2015/</a:t>
            </a:r>
            <a:r>
              <a:rPr lang="en-US" altLang="zh-CN" dirty="0" err="1">
                <a:solidFill>
                  <a:schemeClr val="bg1"/>
                </a:solidFill>
              </a:rPr>
              <a:t>Split_Merge_table_recognition</a:t>
            </a:r>
            <a:r>
              <a:rPr lang="zh-CN" altLang="en-US" sz="3200" dirty="0" smtClean="0"/>
              <a:t>的</a:t>
            </a:r>
            <a:r>
              <a:rPr lang="zh-CN" altLang="en-US" sz="3200" dirty="0" smtClean="0"/>
              <a:t>标签）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133" y="5478151"/>
            <a:ext cx="3843867" cy="137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9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>
            <a:spLocks/>
          </p:cNvSpPr>
          <p:nvPr/>
        </p:nvSpPr>
        <p:spPr>
          <a:xfrm>
            <a:off x="3776133" y="2202515"/>
            <a:ext cx="9144000" cy="4155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3200" b="1" dirty="0" smtClean="0">
                <a:solidFill>
                  <a:schemeClr val="bg1"/>
                </a:solidFill>
              </a:rPr>
              <a:t>待解决的问题：</a:t>
            </a:r>
            <a:endParaRPr kumimoji="1" lang="en-US" altLang="zh-CN" sz="3200" b="1" dirty="0" smtClean="0">
              <a:solidFill>
                <a:schemeClr val="bg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如何保证表格的结构正确。</a:t>
            </a:r>
            <a:r>
              <a:rPr lang="zh-CN" altLang="en-US" sz="3200" dirty="0" smtClean="0"/>
              <a:t>的标签）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133" y="5478151"/>
            <a:ext cx="3843867" cy="137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>
            <a:spLocks/>
          </p:cNvSpPr>
          <p:nvPr/>
        </p:nvSpPr>
        <p:spPr>
          <a:xfrm>
            <a:off x="4748407" y="2827548"/>
            <a:ext cx="9144000" cy="4155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 sz="4400" b="1" dirty="0" smtClean="0">
                <a:solidFill>
                  <a:schemeClr val="bg1"/>
                </a:solidFill>
              </a:rPr>
              <a:t>Thanks</a:t>
            </a:r>
            <a:r>
              <a:rPr lang="zh-CN" altLang="en-US" sz="4400" dirty="0" smtClean="0"/>
              <a:t>的</a:t>
            </a:r>
            <a:r>
              <a:rPr lang="zh-CN" altLang="en-US" sz="3200" dirty="0" smtClean="0"/>
              <a:t>标签）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133" y="5478151"/>
            <a:ext cx="3843867" cy="137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7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>
            <a:spLocks/>
          </p:cNvSpPr>
          <p:nvPr/>
        </p:nvSpPr>
        <p:spPr>
          <a:xfrm>
            <a:off x="1490133" y="2162702"/>
            <a:ext cx="9144000" cy="2256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4000" b="1" dirty="0" smtClean="0">
                <a:solidFill>
                  <a:schemeClr val="bg1"/>
                </a:solidFill>
              </a:rPr>
              <a:t>分享题目</a:t>
            </a:r>
            <a:r>
              <a:rPr kumimoji="1" lang="en-US" altLang="zh-CN" sz="4000" b="1" dirty="0" smtClean="0">
                <a:solidFill>
                  <a:schemeClr val="bg1"/>
                </a:solidFill>
              </a:rPr>
              <a:t>:</a:t>
            </a:r>
            <a:r>
              <a:rPr kumimoji="1" lang="zh-CN" altLang="en-US" sz="4000" b="1" dirty="0" smtClean="0">
                <a:solidFill>
                  <a:schemeClr val="bg1"/>
                </a:solidFill>
              </a:rPr>
              <a:t>基于深度学习的表格识别</a:t>
            </a:r>
            <a:endParaRPr kumimoji="1" lang="en-US" altLang="zh-CN" sz="4000" b="1" dirty="0" smtClean="0">
              <a:solidFill>
                <a:schemeClr val="bg1"/>
              </a:solidFill>
            </a:endParaRPr>
          </a:p>
          <a:p>
            <a:r>
              <a:rPr kumimoji="1" lang="zh-CN" altLang="en-US" sz="4000" b="1" dirty="0" smtClean="0">
                <a:solidFill>
                  <a:schemeClr val="bg1"/>
                </a:solidFill>
              </a:rPr>
              <a:t>分享者：李超</a:t>
            </a:r>
            <a:endParaRPr kumimoji="1" lang="en-US" altLang="zh-CN" sz="4000" b="1" dirty="0" smtClean="0">
              <a:solidFill>
                <a:schemeClr val="bg1"/>
              </a:solidFill>
            </a:endParaRPr>
          </a:p>
          <a:p>
            <a:r>
              <a:rPr kumimoji="1" lang="zh-CN" altLang="en-US" sz="4000" b="1" dirty="0" smtClean="0">
                <a:solidFill>
                  <a:schemeClr val="bg1"/>
                </a:solidFill>
              </a:rPr>
              <a:t>来自机构：</a:t>
            </a:r>
            <a:r>
              <a:rPr kumimoji="1" lang="en-US" altLang="zh-CN" sz="4000" b="1" dirty="0" smtClean="0">
                <a:solidFill>
                  <a:schemeClr val="bg1"/>
                </a:solidFill>
              </a:rPr>
              <a:t>Newegg</a:t>
            </a:r>
            <a:endParaRPr kumimoji="1"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133" y="5478151"/>
            <a:ext cx="3843867" cy="137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3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>
            <a:spLocks/>
          </p:cNvSpPr>
          <p:nvPr/>
        </p:nvSpPr>
        <p:spPr>
          <a:xfrm>
            <a:off x="1397535" y="744105"/>
            <a:ext cx="9144000" cy="4155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3200" b="1" dirty="0" smtClean="0">
                <a:solidFill>
                  <a:schemeClr val="bg1"/>
                </a:solidFill>
              </a:rPr>
              <a:t>背景：</a:t>
            </a:r>
            <a:endParaRPr kumimoji="1" lang="en-US" altLang="zh-CN" sz="3200" b="1" dirty="0" smtClean="0">
              <a:solidFill>
                <a:schemeClr val="bg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近年来，</a:t>
            </a:r>
            <a:r>
              <a:rPr lang="en-US" altLang="zh-CN" dirty="0" smtClean="0">
                <a:solidFill>
                  <a:schemeClr val="bg1"/>
                </a:solidFill>
              </a:rPr>
              <a:t>OCR</a:t>
            </a:r>
            <a:r>
              <a:rPr lang="zh-CN" altLang="en-US" dirty="0" smtClean="0">
                <a:solidFill>
                  <a:schemeClr val="bg1"/>
                </a:solidFill>
              </a:rPr>
              <a:t>的可用性不断提升，大量用户借助</a:t>
            </a:r>
            <a:r>
              <a:rPr lang="en-US" altLang="zh-CN" dirty="0" smtClean="0">
                <a:solidFill>
                  <a:schemeClr val="bg1"/>
                </a:solidFill>
              </a:rPr>
              <a:t>OCR</a:t>
            </a:r>
            <a:r>
              <a:rPr lang="zh-CN" altLang="en-US" dirty="0" smtClean="0">
                <a:solidFill>
                  <a:schemeClr val="bg1"/>
                </a:solidFill>
              </a:rPr>
              <a:t>从图片中提取文本信息，然而对于具有一定结构的表格数据，只提取文本信息是不够的，用户还需要还原出表格结构。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相关比赛：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ICDAR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2013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Table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Competition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ICDAR 2019 Competition on Table Detection and Recognition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133" y="5478151"/>
            <a:ext cx="3843867" cy="137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>
            <a:spLocks/>
          </p:cNvSpPr>
          <p:nvPr/>
        </p:nvSpPr>
        <p:spPr>
          <a:xfrm>
            <a:off x="1397535" y="744105"/>
            <a:ext cx="9144000" cy="4155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3200" b="1" dirty="0" smtClean="0">
                <a:solidFill>
                  <a:schemeClr val="bg1"/>
                </a:solidFill>
              </a:rPr>
              <a:t>相关工作：</a:t>
            </a:r>
            <a:endParaRPr kumimoji="1" lang="en-US" altLang="zh-CN" sz="3200" b="1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）利用</a:t>
            </a:r>
            <a:r>
              <a:rPr lang="en-US" altLang="zh-CN" dirty="0">
                <a:solidFill>
                  <a:schemeClr val="bg1"/>
                </a:solidFill>
              </a:rPr>
              <a:t>OCR</a:t>
            </a:r>
            <a:r>
              <a:rPr lang="zh-CN" altLang="en-US" dirty="0">
                <a:solidFill>
                  <a:schemeClr val="bg1"/>
                </a:solidFill>
              </a:rPr>
              <a:t>检测文本，从文本框的空间排布信息推导出有哪些行、有哪些列、哪些单元格需合并，由此生成电子</a:t>
            </a:r>
            <a:r>
              <a:rPr lang="zh-CN" altLang="en-US" dirty="0" smtClean="0">
                <a:solidFill>
                  <a:schemeClr val="bg1"/>
                </a:solidFill>
              </a:rPr>
              <a:t>表格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）运用图像形态学变换、纹理提取、边缘检测等手段，提取表格线，再由表格线推导行、列、合并单元格的</a:t>
            </a:r>
            <a:r>
              <a:rPr lang="zh-CN" altLang="en-US" dirty="0" smtClean="0">
                <a:solidFill>
                  <a:schemeClr val="bg1"/>
                </a:solidFill>
              </a:rPr>
              <a:t>信息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）神经网络端到端学习，代表工作是</a:t>
            </a:r>
            <a:r>
              <a:rPr lang="en-US" altLang="zh-CN" dirty="0" err="1" smtClean="0">
                <a:solidFill>
                  <a:schemeClr val="bg1"/>
                </a:solidFill>
              </a:rPr>
              <a:t>TableBank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133" y="5478151"/>
            <a:ext cx="3843867" cy="137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2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>
            <a:spLocks/>
          </p:cNvSpPr>
          <p:nvPr/>
        </p:nvSpPr>
        <p:spPr>
          <a:xfrm>
            <a:off x="1397535" y="744105"/>
            <a:ext cx="9144000" cy="4155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3200" b="1" dirty="0" smtClean="0">
                <a:solidFill>
                  <a:schemeClr val="bg1"/>
                </a:solidFill>
              </a:rPr>
              <a:t>深度学习方案：</a:t>
            </a:r>
            <a:endParaRPr kumimoji="1" lang="en-US" altLang="zh-CN" sz="3200" b="1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 1</a:t>
            </a:r>
            <a:r>
              <a:rPr lang="zh-CN" altLang="en-US" dirty="0" smtClean="0">
                <a:solidFill>
                  <a:schemeClr val="bg1"/>
                </a:solidFill>
              </a:rPr>
              <a:t>）深度学习图像分割，包含可见线和不可见线。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）对分割图像做几何分析，提取连通域，补偿断线。校正表格线。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）根据</a:t>
            </a:r>
            <a:r>
              <a:rPr lang="en-US" altLang="zh-CN" dirty="0" smtClean="0">
                <a:solidFill>
                  <a:schemeClr val="bg1"/>
                </a:solidFill>
              </a:rPr>
              <a:t>OCR</a:t>
            </a:r>
            <a:r>
              <a:rPr lang="zh-CN" altLang="en-US" dirty="0" smtClean="0">
                <a:solidFill>
                  <a:schemeClr val="bg1"/>
                </a:solidFill>
              </a:rPr>
              <a:t>结果调整识别结果。</a:t>
            </a:r>
            <a:r>
              <a:rPr lang="zh-CN" altLang="en-US" sz="3200" dirty="0" smtClean="0"/>
              <a:t>，</a:t>
            </a:r>
            <a:r>
              <a:rPr lang="zh-CN" altLang="en-US" sz="3200" dirty="0"/>
              <a:t>使用</a:t>
            </a:r>
            <a:r>
              <a:rPr lang="en-US" altLang="zh-CN" sz="3200" dirty="0"/>
              <a:t>image to </a:t>
            </a:r>
            <a:r>
              <a:rPr lang="zh-CN" altLang="en-US" sz="3200" dirty="0" smtClean="0"/>
              <a:t>的</a:t>
            </a:r>
            <a:r>
              <a:rPr lang="zh-CN" altLang="en-US" sz="3200" dirty="0"/>
              <a:t>标签）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133" y="5478151"/>
            <a:ext cx="3843867" cy="13798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693" y="3809050"/>
            <a:ext cx="3310842" cy="16691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827" y="3825047"/>
            <a:ext cx="3509792" cy="165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>
            <a:spLocks/>
          </p:cNvSpPr>
          <p:nvPr/>
        </p:nvSpPr>
        <p:spPr>
          <a:xfrm>
            <a:off x="1397535" y="744105"/>
            <a:ext cx="9144000" cy="4155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3200" b="1" dirty="0" smtClean="0">
                <a:solidFill>
                  <a:schemeClr val="bg1"/>
                </a:solidFill>
              </a:rPr>
              <a:t>缺陷：</a:t>
            </a:r>
            <a:endParaRPr kumimoji="1" lang="en-US" altLang="zh-CN" sz="3200" b="1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）对表格线做分割由于线很细，导致很容易出现断线的问题，断线是无规律的，通过几何分析补偿断线比较复杂。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）得到的表格可能不是合理的。</a:t>
            </a:r>
            <a:r>
              <a:rPr lang="zh-CN" altLang="en-US" sz="3200" dirty="0" smtClean="0"/>
              <a:t>标签</a:t>
            </a:r>
            <a:r>
              <a:rPr lang="zh-CN" altLang="en-US" sz="3200" dirty="0"/>
              <a:t>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133" y="5478151"/>
            <a:ext cx="3843867" cy="137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81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>
            <a:spLocks/>
          </p:cNvSpPr>
          <p:nvPr/>
        </p:nvSpPr>
        <p:spPr>
          <a:xfrm>
            <a:off x="1397535" y="744105"/>
            <a:ext cx="9144000" cy="4155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3200" b="1" dirty="0" smtClean="0">
                <a:solidFill>
                  <a:schemeClr val="bg1"/>
                </a:solidFill>
              </a:rPr>
              <a:t>思路</a:t>
            </a:r>
            <a:r>
              <a:rPr kumimoji="1"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sz="3200" b="1" dirty="0" smtClean="0">
                <a:solidFill>
                  <a:schemeClr val="bg1"/>
                </a:solidFill>
              </a:rPr>
              <a:t>：</a:t>
            </a:r>
            <a:endParaRPr kumimoji="1" lang="en-US" altLang="zh-CN" sz="3200" b="1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）将分割的目标变为横竖表格线的交点，可以通过直接对交点的分割也可以通过对线的分割后求交点获得。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）扩展得到的交点为一个方阵。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）通过关系网络过滤相邻点之间的关系。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zh-CN" altLang="en-US" sz="3200" dirty="0" smtClean="0"/>
              <a:t>的标签）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133" y="5478151"/>
            <a:ext cx="3843867" cy="137984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664" y="2176041"/>
            <a:ext cx="3356830" cy="158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>
            <a:spLocks/>
          </p:cNvSpPr>
          <p:nvPr/>
        </p:nvSpPr>
        <p:spPr>
          <a:xfrm>
            <a:off x="1397535" y="744105"/>
            <a:ext cx="9144000" cy="4155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3200" b="1" dirty="0" smtClean="0">
                <a:solidFill>
                  <a:schemeClr val="bg1"/>
                </a:solidFill>
              </a:rPr>
              <a:t>思路</a:t>
            </a:r>
            <a:r>
              <a:rPr kumimoji="1"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sz="3200" b="1" dirty="0" smtClean="0">
                <a:solidFill>
                  <a:schemeClr val="bg1"/>
                </a:solidFill>
              </a:rPr>
              <a:t>的问题：</a:t>
            </a:r>
            <a:endParaRPr kumimoji="1" lang="en-US" altLang="zh-CN" sz="3200" b="1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）交点易出现冗余，图片的表格线存在一些弯曲，扩展成点阵的方法会出现一些偏差，影响后续的关系自网络。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）训练关系网络时的采样策略。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zh-CN" altLang="en-US" sz="3200" dirty="0" smtClean="0"/>
              <a:t>的标签）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133" y="5478151"/>
            <a:ext cx="3843867" cy="137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>
            <a:spLocks/>
          </p:cNvSpPr>
          <p:nvPr/>
        </p:nvSpPr>
        <p:spPr>
          <a:xfrm>
            <a:off x="1397535" y="744105"/>
            <a:ext cx="9144000" cy="4155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3200" b="1" dirty="0" smtClean="0">
                <a:solidFill>
                  <a:schemeClr val="bg1"/>
                </a:solidFill>
              </a:rPr>
              <a:t>思路</a:t>
            </a:r>
            <a:r>
              <a:rPr kumimoji="1" lang="en-US" altLang="zh-CN" sz="3200" b="1" dirty="0" smtClean="0">
                <a:solidFill>
                  <a:schemeClr val="bg1"/>
                </a:solidFill>
              </a:rPr>
              <a:t>2</a:t>
            </a:r>
            <a:r>
              <a:rPr kumimoji="1" lang="zh-CN" altLang="en-US" sz="3200" b="1" dirty="0" smtClean="0">
                <a:solidFill>
                  <a:schemeClr val="bg1"/>
                </a:solidFill>
              </a:rPr>
              <a:t>：</a:t>
            </a:r>
            <a:endParaRPr kumimoji="1" lang="en-US" altLang="zh-CN" sz="3200" b="1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）使用行和列的分割来定位横竖线的位置。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）根据分割的结果得到表格结构，</a:t>
            </a:r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r>
              <a:rPr lang="zh-CN" altLang="en-US" dirty="0" smtClean="0">
                <a:solidFill>
                  <a:schemeClr val="bg1"/>
                </a:solidFill>
              </a:rPr>
              <a:t>另一个</a:t>
            </a:r>
            <a:r>
              <a:rPr lang="zh-CN" altLang="en-US" dirty="0" smtClean="0">
                <a:solidFill>
                  <a:schemeClr val="bg1"/>
                </a:solidFill>
              </a:rPr>
              <a:t>网络</a:t>
            </a:r>
            <a:r>
              <a:rPr lang="zh-CN" altLang="en-US" dirty="0" smtClean="0">
                <a:solidFill>
                  <a:schemeClr val="bg1"/>
                </a:solidFill>
              </a:rPr>
              <a:t>去合并一些跨行或跨列的单元格。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133" y="5478151"/>
            <a:ext cx="3843867" cy="137984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967" y="1913601"/>
            <a:ext cx="2654300" cy="1155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6967" y="4007684"/>
            <a:ext cx="27559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9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472</Words>
  <Application>Microsoft Macintosh PowerPoint</Application>
  <PresentationFormat>宽屏</PresentationFormat>
  <Paragraphs>59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Jiang</dc:creator>
  <cp:lastModifiedBy>Microsoft Office 用户</cp:lastModifiedBy>
  <cp:revision>23</cp:revision>
  <dcterms:created xsi:type="dcterms:W3CDTF">2020-03-24T09:09:16Z</dcterms:created>
  <dcterms:modified xsi:type="dcterms:W3CDTF">2020-04-02T08:39:52Z</dcterms:modified>
</cp:coreProperties>
</file>