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1" r:id="rId4"/>
    <p:sldId id="263" r:id="rId5"/>
    <p:sldId id="275" r:id="rId6"/>
    <p:sldId id="262" r:id="rId7"/>
    <p:sldId id="268" r:id="rId8"/>
    <p:sldId id="267" r:id="rId9"/>
    <p:sldId id="269" r:id="rId10"/>
    <p:sldId id="278" r:id="rId11"/>
    <p:sldId id="280" r:id="rId12"/>
    <p:sldId id="279" r:id="rId13"/>
    <p:sldId id="270" r:id="rId14"/>
    <p:sldId id="271" r:id="rId15"/>
    <p:sldId id="272" r:id="rId16"/>
    <p:sldId id="273" r:id="rId17"/>
    <p:sldId id="281" r:id="rId18"/>
    <p:sldId id="282" r:id="rId19"/>
    <p:sldId id="276" r:id="rId20"/>
    <p:sldId id="277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6"/>
  </p:normalViewPr>
  <p:slideViewPr>
    <p:cSldViewPr snapToGrid="0" snapToObjects="1">
      <p:cViewPr varScale="1">
        <p:scale>
          <a:sx n="87" d="100"/>
          <a:sy n="87" d="100"/>
        </p:scale>
        <p:origin x="537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906B5-6EC0-DA45-AEF1-DB0E27F6352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5CD92-1CC1-BF43-A773-E5CCE812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7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4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4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6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8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2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3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5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3E21-6734-2044-A406-CB77FAAB445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BDC0-7743-D048-A2A8-4FCB973E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6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13E21-6734-2044-A406-CB77FAAB445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CBDC0-7743-D048-A2A8-4FCB973E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4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hengstone/movie_recommender/blob/master/movie_recommender.ipynb" TargetMode="External"/><Relationship Id="rId3" Type="http://schemas.openxmlformats.org/officeDocument/2006/relationships/hyperlink" Target="https://www.comp.nus.edu.sg/~xiangnan/sigir18-deep.pdf" TargetMode="External"/><Relationship Id="rId7" Type="http://schemas.openxmlformats.org/officeDocument/2006/relationships/hyperlink" Target="https://zhuanlan.zhihu.com/p/22560037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csdn.net/chengcheng1394/article/details/78820529" TargetMode="External"/><Relationship Id="rId5" Type="http://schemas.openxmlformats.org/officeDocument/2006/relationships/hyperlink" Target="https://zhuanlan.zhihu.com/p/45849695" TargetMode="External"/><Relationship Id="rId4" Type="http://schemas.openxmlformats.org/officeDocument/2006/relationships/hyperlink" Target="https://zhuanlan.zhihu.com/p/3829695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comp.nus.edu.sg/~xiangnan/sigir18-deep.pdf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92000" cy="501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5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11604"/>
            <a:ext cx="9144000" cy="2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8CB438-6EC0-45B7-8A1F-3A1BF1F727B2}"/>
              </a:ext>
            </a:extLst>
          </p:cNvPr>
          <p:cNvSpPr txBox="1"/>
          <p:nvPr/>
        </p:nvSpPr>
        <p:spPr>
          <a:xfrm>
            <a:off x="3550763" y="732745"/>
            <a:ext cx="509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文本匹配模型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B04BE2-F6A4-409C-8D53-19B8D099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7883" y="1691334"/>
            <a:ext cx="5592932" cy="314853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958D135-9385-4EEE-A9EA-10270A2E101F}"/>
              </a:ext>
            </a:extLst>
          </p:cNvPr>
          <p:cNvSpPr txBox="1"/>
          <p:nvPr/>
        </p:nvSpPr>
        <p:spPr>
          <a:xfrm>
            <a:off x="989557" y="5033789"/>
            <a:ext cx="4771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i="0" dirty="0">
                <a:solidFill>
                  <a:schemeClr val="bg1"/>
                </a:solidFill>
                <a:effectLst/>
                <a:latin typeface="-apple-system"/>
              </a:rPr>
              <a:t>深度结构语义模型</a:t>
            </a:r>
            <a:endParaRPr lang="en-US" altLang="zh-CN" sz="32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ctr"/>
            <a:r>
              <a:rPr lang="en-US" altLang="zh-CN" sz="3200" b="1" i="0" dirty="0">
                <a:solidFill>
                  <a:schemeClr val="bg1"/>
                </a:solidFill>
                <a:effectLst/>
                <a:latin typeface="-apple-system"/>
              </a:rPr>
              <a:t>DSSM</a:t>
            </a:r>
          </a:p>
        </p:txBody>
      </p:sp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B918D967-51F9-453C-ABA9-DEC3366A0B06}"/>
              </a:ext>
            </a:extLst>
          </p:cNvPr>
          <p:cNvSpPr txBox="1">
            <a:spLocks noGrp="1"/>
          </p:cNvSpPr>
          <p:nvPr/>
        </p:nvSpPr>
        <p:spPr>
          <a:xfrm>
            <a:off x="6940342" y="1583263"/>
            <a:ext cx="4550109" cy="509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lvl="0" fontAlgn="auto">
              <a:spcBef>
                <a:spcPts val="0"/>
              </a:spcBef>
              <a:buClr>
                <a:srgbClr val="FFFFFF"/>
              </a:buClr>
              <a:buSzPts val="1800"/>
              <a:buFont typeface="Lato"/>
              <a:buChar char="●"/>
              <a:tabLst/>
              <a:defRPr/>
            </a:pPr>
            <a:endParaRPr lang="zh-CN" altLang="en-US" kern="0" dirty="0">
              <a:solidFill>
                <a:schemeClr val="bg1"/>
              </a:solidFill>
              <a:latin typeface="Lato"/>
              <a:sym typeface="Lato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输入：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letter-trigrams 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词袋模型</a:t>
            </a:r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pPr lvl="1">
              <a:buClr>
                <a:srgbClr val="FFFFFF"/>
              </a:buClr>
              <a:buFont typeface="Lato"/>
              <a:buChar char="●"/>
              <a:defRPr/>
            </a:pP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“candy store”: [0, 0, 1, 0, …, 1, 0, 0] </a:t>
            </a:r>
          </a:p>
          <a:p>
            <a:pPr lvl="1">
              <a:buClr>
                <a:srgbClr val="FFFFFF"/>
              </a:buClr>
              <a:buFont typeface="Lato"/>
              <a:buChar char="●"/>
              <a:defRPr/>
            </a:pP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“#candy# #store#” --&gt; #ca can and </a:t>
            </a:r>
            <a:r>
              <a:rPr lang="en-US" altLang="zh-CN" dirty="0" err="1">
                <a:solidFill>
                  <a:schemeClr val="bg1"/>
                </a:solidFill>
                <a:latin typeface="-apple-system"/>
              </a:rPr>
              <a:t>ndydy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# #</a:t>
            </a:r>
            <a:r>
              <a:rPr lang="en-US" altLang="zh-CN" dirty="0" err="1">
                <a:solidFill>
                  <a:schemeClr val="bg1"/>
                </a:solidFill>
                <a:latin typeface="-apple-system"/>
              </a:rPr>
              <a:t>ststotor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 ore re# 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： 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[0, 1, 0, 0, 1, 1, 0, …, 1] </a:t>
            </a:r>
            <a:endParaRPr lang="en-US" altLang="zh-CN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表现：将句子利用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DNN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映射为向量</a:t>
            </a:r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 </a:t>
            </a: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匹配：利用矩阵的余弦相似性取最相近目标</a:t>
            </a:r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问题：失去词序信息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 </a:t>
            </a: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r>
              <a:rPr lang="zh-CN" altLang="en-US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解决： 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CNN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， 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RNN</a:t>
            </a:r>
          </a:p>
          <a:p>
            <a:pPr marL="11430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tabLst/>
              <a:defRPr/>
            </a:pPr>
            <a:endParaRPr kern="0" dirty="0">
              <a:solidFill>
                <a:srgbClr val="FFFFFF"/>
              </a:solidFill>
              <a:latin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6367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11604"/>
            <a:ext cx="9144000" cy="2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8CB438-6EC0-45B7-8A1F-3A1BF1F727B2}"/>
              </a:ext>
            </a:extLst>
          </p:cNvPr>
          <p:cNvSpPr txBox="1"/>
          <p:nvPr/>
        </p:nvSpPr>
        <p:spPr>
          <a:xfrm>
            <a:off x="3550763" y="732745"/>
            <a:ext cx="509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深度学习搜索算法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B04BE2-F6A4-409C-8D53-19B8D099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08955" y="1577903"/>
            <a:ext cx="7574089" cy="316159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958D135-9385-4EEE-A9EA-10270A2E101F}"/>
              </a:ext>
            </a:extLst>
          </p:cNvPr>
          <p:cNvSpPr txBox="1"/>
          <p:nvPr/>
        </p:nvSpPr>
        <p:spPr>
          <a:xfrm>
            <a:off x="2496368" y="4758430"/>
            <a:ext cx="703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i="0" dirty="0">
                <a:solidFill>
                  <a:schemeClr val="bg1"/>
                </a:solidFill>
                <a:effectLst/>
                <a:latin typeface="-apple-system"/>
              </a:rPr>
              <a:t>模型比较</a:t>
            </a:r>
            <a:endParaRPr lang="en-US" altLang="zh-CN" sz="3200" b="1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9484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11604"/>
            <a:ext cx="9144000" cy="2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8CB438-6EC0-45B7-8A1F-3A1BF1F727B2}"/>
              </a:ext>
            </a:extLst>
          </p:cNvPr>
          <p:cNvSpPr txBox="1"/>
          <p:nvPr/>
        </p:nvSpPr>
        <p:spPr>
          <a:xfrm>
            <a:off x="3550763" y="732745"/>
            <a:ext cx="509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深度学习搜索算法</a:t>
            </a:r>
          </a:p>
        </p:txBody>
      </p:sp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36D41760-B9F0-41ED-9927-4ED092AFB642}"/>
              </a:ext>
            </a:extLst>
          </p:cNvPr>
          <p:cNvSpPr txBox="1">
            <a:spLocks noGrp="1"/>
          </p:cNvSpPr>
          <p:nvPr/>
        </p:nvSpPr>
        <p:spPr>
          <a:xfrm>
            <a:off x="989557" y="1379076"/>
            <a:ext cx="10528916" cy="509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lvl="0" fontAlgn="auto">
              <a:spcBef>
                <a:spcPts val="0"/>
              </a:spcBef>
              <a:buClr>
                <a:srgbClr val="FFFFFF"/>
              </a:buClr>
              <a:buSzPts val="1800"/>
              <a:buFont typeface="Lato"/>
              <a:buChar char="●"/>
              <a:tabLst/>
              <a:defRPr/>
            </a:pPr>
            <a:endParaRPr lang="zh-CN" altLang="en-US" kern="0" dirty="0">
              <a:solidFill>
                <a:srgbClr val="FFFFFF"/>
              </a:solidFill>
              <a:latin typeface="Lato"/>
              <a:sym typeface="Lato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-apple-system"/>
              </a:rPr>
              <a:t>Representation Learning</a:t>
            </a:r>
            <a:endParaRPr lang="en-US" altLang="zh-CN" b="0" dirty="0">
              <a:solidFill>
                <a:schemeClr val="bg1"/>
              </a:solidFill>
              <a:effectLst/>
              <a:latin typeface="-apple-system"/>
            </a:endParaRPr>
          </a:p>
          <a:p>
            <a:pPr lvl="1">
              <a:buClr>
                <a:srgbClr val="FFFFFF"/>
              </a:buClr>
              <a:buFont typeface="Lato"/>
              <a:buChar char="●"/>
              <a:defRPr/>
            </a:pP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Step 1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计算语义表示</a:t>
            </a:r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pPr lvl="2">
              <a:buClr>
                <a:srgbClr val="FFFFFF"/>
              </a:buClr>
              <a:buFont typeface="Lato"/>
              <a:buChar char="●"/>
              <a:defRPr/>
            </a:pPr>
            <a:r>
              <a:rPr lang="en-US" altLang="zh-CN" b="0" dirty="0">
                <a:solidFill>
                  <a:schemeClr val="bg1"/>
                </a:solidFill>
                <a:effectLst/>
                <a:latin typeface="-apple-system"/>
              </a:rPr>
              <a:t>DNN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-apple-system"/>
              </a:rPr>
              <a:t>（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-apple-system"/>
              </a:rPr>
              <a:t>DSSM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-apple-system"/>
              </a:rPr>
              <a:t>），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-apple-system"/>
              </a:rPr>
              <a:t>CNN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-apple-system"/>
              </a:rPr>
              <a:t>或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-apple-system"/>
              </a:rPr>
              <a:t>RNN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-apple-system"/>
              </a:rPr>
              <a:t>保留语序信息</a:t>
            </a:r>
            <a:endParaRPr lang="en-US" altLang="zh-CN" b="0" dirty="0">
              <a:solidFill>
                <a:schemeClr val="bg1"/>
              </a:solidFill>
              <a:effectLst/>
              <a:latin typeface="-apple-system"/>
            </a:endParaRPr>
          </a:p>
          <a:p>
            <a:pPr lvl="1">
              <a:buClr>
                <a:srgbClr val="FFFFFF"/>
              </a:buClr>
              <a:buFont typeface="Lato"/>
              <a:buChar char="●"/>
              <a:defRPr/>
            </a:pP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Step 2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：进行匹配</a:t>
            </a:r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pPr lvl="2">
              <a:buClr>
                <a:srgbClr val="FFFFFF"/>
              </a:buClr>
              <a:buFont typeface="Lato"/>
              <a:buChar char="●"/>
              <a:defRPr/>
            </a:pPr>
            <a:r>
              <a:rPr lang="zh-CN" altLang="en-US" b="0" dirty="0">
                <a:solidFill>
                  <a:schemeClr val="bg1"/>
                </a:solidFill>
                <a:effectLst/>
                <a:latin typeface="-apple-system"/>
              </a:rPr>
              <a:t>点乘、多层神经网络或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-apple-system"/>
              </a:rPr>
              <a:t>tensor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-apple-system"/>
              </a:rPr>
              <a:t>网络</a:t>
            </a:r>
            <a:endParaRPr lang="en-US" altLang="zh-CN" b="0" dirty="0">
              <a:solidFill>
                <a:schemeClr val="bg1"/>
              </a:solidFill>
              <a:effectLst/>
              <a:latin typeface="-apple-system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Matching Function Learning</a:t>
            </a:r>
          </a:p>
          <a:p>
            <a:pPr lvl="1">
              <a:buClr>
                <a:srgbClr val="FFFFFF"/>
              </a:buClr>
              <a:buFont typeface="Lato"/>
              <a:buChar char="●"/>
              <a:defRPr/>
            </a:pPr>
            <a:r>
              <a:rPr lang="en-US" altLang="zh-CN" b="0" dirty="0">
                <a:solidFill>
                  <a:schemeClr val="bg1"/>
                </a:solidFill>
                <a:effectLst/>
                <a:latin typeface="-apple-system"/>
              </a:rPr>
              <a:t>Step 1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-apple-system"/>
              </a:rPr>
              <a:t>：构建基础匹配信号</a:t>
            </a:r>
            <a:endParaRPr lang="en-US" altLang="zh-CN" b="0" dirty="0">
              <a:solidFill>
                <a:schemeClr val="bg1"/>
              </a:solidFill>
              <a:effectLst/>
              <a:latin typeface="-apple-system"/>
            </a:endParaRPr>
          </a:p>
          <a:p>
            <a:pPr lvl="2">
              <a:buClr>
                <a:srgbClr val="FFFFFF"/>
              </a:buClr>
              <a:buFont typeface="Lato"/>
              <a:buChar char="●"/>
              <a:defRPr/>
            </a:pP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矩阵相似度</a:t>
            </a:r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pPr lvl="1">
              <a:buClr>
                <a:srgbClr val="FFFFFF"/>
              </a:buClr>
              <a:buFont typeface="Lato"/>
              <a:buChar char="●"/>
              <a:defRPr/>
            </a:pPr>
            <a:r>
              <a:rPr lang="en-US" altLang="zh-CN" b="0" dirty="0">
                <a:solidFill>
                  <a:schemeClr val="bg1"/>
                </a:solidFill>
                <a:effectLst/>
                <a:latin typeface="-apple-system"/>
              </a:rPr>
              <a:t>Step 2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-apple-system"/>
              </a:rPr>
              <a:t>：融合匹配模型</a:t>
            </a:r>
            <a:endParaRPr lang="en-US" altLang="zh-CN" b="0" dirty="0">
              <a:solidFill>
                <a:schemeClr val="bg1"/>
              </a:solidFill>
              <a:effectLst/>
              <a:latin typeface="-apple-system"/>
            </a:endParaRPr>
          </a:p>
          <a:p>
            <a:pPr lvl="2">
              <a:buClr>
                <a:srgbClr val="FFFFFF"/>
              </a:buClr>
              <a:buFont typeface="Lato"/>
              <a:buChar char="●"/>
              <a:defRPr/>
            </a:pP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CNN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Spatial RNN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， 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MLP</a:t>
            </a:r>
            <a:endParaRPr lang="en-US" altLang="zh-CN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tabLst/>
              <a:defRPr/>
            </a:pPr>
            <a:endParaRPr kern="0" dirty="0">
              <a:solidFill>
                <a:srgbClr val="FFFFFF"/>
              </a:solidFill>
              <a:latin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51674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11604"/>
            <a:ext cx="9144000" cy="2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8CB438-6EC0-45B7-8A1F-3A1BF1F727B2}"/>
              </a:ext>
            </a:extLst>
          </p:cNvPr>
          <p:cNvSpPr txBox="1"/>
          <p:nvPr/>
        </p:nvSpPr>
        <p:spPr>
          <a:xfrm>
            <a:off x="3550763" y="732745"/>
            <a:ext cx="509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传统推荐算法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B04BE2-F6A4-409C-8D53-19B8D099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94164" y="1606713"/>
            <a:ext cx="6635521" cy="314065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958D135-9385-4EEE-A9EA-10270A2E101F}"/>
              </a:ext>
            </a:extLst>
          </p:cNvPr>
          <p:cNvSpPr txBox="1"/>
          <p:nvPr/>
        </p:nvSpPr>
        <p:spPr>
          <a:xfrm>
            <a:off x="2496368" y="4758430"/>
            <a:ext cx="703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i="0" dirty="0">
                <a:solidFill>
                  <a:schemeClr val="bg1"/>
                </a:solidFill>
                <a:effectLst/>
                <a:latin typeface="-apple-system"/>
              </a:rPr>
              <a:t>协同过滤（</a:t>
            </a:r>
            <a:r>
              <a:rPr lang="en-US" altLang="zh-CN" sz="3200" b="1" i="0" dirty="0">
                <a:solidFill>
                  <a:schemeClr val="bg1"/>
                </a:solidFill>
                <a:effectLst/>
                <a:latin typeface="-apple-system"/>
              </a:rPr>
              <a:t>User-based</a:t>
            </a:r>
            <a:r>
              <a:rPr lang="zh-CN" altLang="en-US" sz="3200" b="1" i="0" dirty="0">
                <a:solidFill>
                  <a:schemeClr val="bg1"/>
                </a:solidFill>
                <a:effectLst/>
                <a:latin typeface="-apple-system"/>
              </a:rPr>
              <a:t>和</a:t>
            </a:r>
            <a:r>
              <a:rPr lang="en-US" altLang="zh-CN" sz="3200" b="1" i="0" dirty="0">
                <a:solidFill>
                  <a:schemeClr val="bg1"/>
                </a:solidFill>
                <a:effectLst/>
                <a:latin typeface="-apple-system"/>
              </a:rPr>
              <a:t>Item-based</a:t>
            </a:r>
            <a:r>
              <a:rPr lang="zh-CN" altLang="en-US" sz="3200" b="1" i="0" dirty="0">
                <a:solidFill>
                  <a:schemeClr val="bg1"/>
                </a:solidFill>
                <a:effectLst/>
                <a:latin typeface="-apple-system"/>
              </a:rPr>
              <a:t>）</a:t>
            </a:r>
            <a:endParaRPr lang="en-US" altLang="zh-CN" sz="3200" b="1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8675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11604"/>
            <a:ext cx="9144000" cy="2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8CB438-6EC0-45B7-8A1F-3A1BF1F727B2}"/>
              </a:ext>
            </a:extLst>
          </p:cNvPr>
          <p:cNvSpPr txBox="1"/>
          <p:nvPr/>
        </p:nvSpPr>
        <p:spPr>
          <a:xfrm>
            <a:off x="3550763" y="732745"/>
            <a:ext cx="509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传统推荐算法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B04BE2-F6A4-409C-8D53-19B8D099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94164" y="1618839"/>
            <a:ext cx="6635521" cy="311640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958D135-9385-4EEE-A9EA-10270A2E101F}"/>
              </a:ext>
            </a:extLst>
          </p:cNvPr>
          <p:cNvSpPr txBox="1"/>
          <p:nvPr/>
        </p:nvSpPr>
        <p:spPr>
          <a:xfrm>
            <a:off x="2496368" y="4758430"/>
            <a:ext cx="703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i="0" dirty="0">
                <a:solidFill>
                  <a:schemeClr val="bg1"/>
                </a:solidFill>
                <a:effectLst/>
                <a:latin typeface="-apple-system"/>
              </a:rPr>
              <a:t>SVD(</a:t>
            </a:r>
            <a:r>
              <a:rPr lang="zh-CN" altLang="en-US" sz="3200" b="1" i="0" dirty="0">
                <a:solidFill>
                  <a:schemeClr val="bg1"/>
                </a:solidFill>
                <a:effectLst/>
                <a:latin typeface="-apple-system"/>
              </a:rPr>
              <a:t>改良</a:t>
            </a:r>
            <a:r>
              <a:rPr lang="en-US" altLang="zh-CN" sz="3200" b="1" i="0" dirty="0">
                <a:solidFill>
                  <a:schemeClr val="bg1"/>
                </a:solidFill>
                <a:effectLst/>
                <a:latin typeface="-apple-system"/>
              </a:rPr>
              <a:t>)</a:t>
            </a:r>
            <a:r>
              <a:rPr lang="zh-CN" altLang="en-US" sz="3200" b="1" i="0" dirty="0">
                <a:solidFill>
                  <a:schemeClr val="bg1"/>
                </a:solidFill>
                <a:effectLst/>
                <a:latin typeface="-apple-system"/>
              </a:rPr>
              <a:t>补全矩阵</a:t>
            </a:r>
            <a:endParaRPr lang="en-US" altLang="zh-CN" sz="3200" b="1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6885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11604"/>
            <a:ext cx="9144000" cy="2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8CB438-6EC0-45B7-8A1F-3A1BF1F727B2}"/>
              </a:ext>
            </a:extLst>
          </p:cNvPr>
          <p:cNvSpPr txBox="1"/>
          <p:nvPr/>
        </p:nvSpPr>
        <p:spPr>
          <a:xfrm>
            <a:off x="3550763" y="732745"/>
            <a:ext cx="509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深度学习推荐算法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B04BE2-F6A4-409C-8D53-19B8D099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94164" y="2104908"/>
            <a:ext cx="6635521" cy="21442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958D135-9385-4EEE-A9EA-10270A2E101F}"/>
              </a:ext>
            </a:extLst>
          </p:cNvPr>
          <p:cNvSpPr txBox="1"/>
          <p:nvPr/>
        </p:nvSpPr>
        <p:spPr>
          <a:xfrm>
            <a:off x="2496368" y="4758430"/>
            <a:ext cx="703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-apple-system"/>
              </a:rPr>
              <a:t>R</a:t>
            </a:r>
            <a:r>
              <a:rPr lang="en-US" altLang="zh-CN" sz="3200" b="1" i="0" dirty="0">
                <a:solidFill>
                  <a:schemeClr val="bg1"/>
                </a:solidFill>
                <a:effectLst/>
                <a:latin typeface="-apple-system"/>
              </a:rPr>
              <a:t>epresentation </a:t>
            </a:r>
            <a:r>
              <a:rPr lang="en-US" altLang="zh-CN" sz="3200" b="1" dirty="0">
                <a:solidFill>
                  <a:schemeClr val="bg1"/>
                </a:solidFill>
                <a:latin typeface="-apple-system"/>
              </a:rPr>
              <a:t>L</a:t>
            </a:r>
            <a:r>
              <a:rPr lang="en-US" altLang="zh-CN" sz="3200" b="1" i="0" dirty="0">
                <a:solidFill>
                  <a:schemeClr val="bg1"/>
                </a:solidFill>
                <a:effectLst/>
                <a:latin typeface="-apple-system"/>
              </a:rPr>
              <a:t>earning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5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11604"/>
            <a:ext cx="9144000" cy="2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8CB438-6EC0-45B7-8A1F-3A1BF1F727B2}"/>
              </a:ext>
            </a:extLst>
          </p:cNvPr>
          <p:cNvSpPr txBox="1"/>
          <p:nvPr/>
        </p:nvSpPr>
        <p:spPr>
          <a:xfrm>
            <a:off x="3550763" y="732745"/>
            <a:ext cx="509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深度学习推荐算法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B04BE2-F6A4-409C-8D53-19B8D099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94164" y="2137392"/>
            <a:ext cx="6635521" cy="20792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958D135-9385-4EEE-A9EA-10270A2E101F}"/>
              </a:ext>
            </a:extLst>
          </p:cNvPr>
          <p:cNvSpPr txBox="1"/>
          <p:nvPr/>
        </p:nvSpPr>
        <p:spPr>
          <a:xfrm>
            <a:off x="2496368" y="4758430"/>
            <a:ext cx="703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i="0" dirty="0">
                <a:solidFill>
                  <a:schemeClr val="bg1"/>
                </a:solidFill>
                <a:effectLst/>
                <a:latin typeface="-apple-system"/>
              </a:rPr>
              <a:t>Matching </a:t>
            </a:r>
            <a:r>
              <a:rPr lang="en-US" altLang="zh-CN" sz="3200" b="1" dirty="0">
                <a:solidFill>
                  <a:schemeClr val="bg1"/>
                </a:solidFill>
                <a:latin typeface="-apple-system"/>
              </a:rPr>
              <a:t>F</a:t>
            </a:r>
            <a:r>
              <a:rPr lang="en-US" altLang="zh-CN" sz="3200" b="1" i="0" dirty="0">
                <a:solidFill>
                  <a:schemeClr val="bg1"/>
                </a:solidFill>
                <a:effectLst/>
                <a:latin typeface="-apple-system"/>
              </a:rPr>
              <a:t>unction </a:t>
            </a:r>
            <a:r>
              <a:rPr lang="en-US" altLang="zh-CN" sz="3200" b="1" dirty="0">
                <a:solidFill>
                  <a:schemeClr val="bg1"/>
                </a:solidFill>
                <a:latin typeface="-apple-system"/>
              </a:rPr>
              <a:t>L</a:t>
            </a:r>
            <a:r>
              <a:rPr lang="en-US" altLang="zh-CN" sz="3200" b="1" i="0" dirty="0">
                <a:solidFill>
                  <a:schemeClr val="bg1"/>
                </a:solidFill>
                <a:effectLst/>
                <a:latin typeface="-apple-system"/>
              </a:rPr>
              <a:t>earning</a:t>
            </a:r>
          </a:p>
        </p:txBody>
      </p:sp>
    </p:spTree>
    <p:extLst>
      <p:ext uri="{BB962C8B-B14F-4D97-AF65-F5344CB8AC3E}">
        <p14:creationId xmlns:p14="http://schemas.microsoft.com/office/powerpoint/2010/main" val="2547054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11604"/>
            <a:ext cx="9144000" cy="2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8CB438-6EC0-45B7-8A1F-3A1BF1F727B2}"/>
              </a:ext>
            </a:extLst>
          </p:cNvPr>
          <p:cNvSpPr txBox="1"/>
          <p:nvPr/>
        </p:nvSpPr>
        <p:spPr>
          <a:xfrm>
            <a:off x="3550763" y="732745"/>
            <a:ext cx="509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深度学习推荐算法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B04BE2-F6A4-409C-8D53-19B8D099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64556" y="1514795"/>
            <a:ext cx="5494737" cy="288634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958D135-9385-4EEE-A9EA-10270A2E101F}"/>
              </a:ext>
            </a:extLst>
          </p:cNvPr>
          <p:cNvSpPr txBox="1"/>
          <p:nvPr/>
        </p:nvSpPr>
        <p:spPr>
          <a:xfrm>
            <a:off x="2580443" y="4705557"/>
            <a:ext cx="703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i="0" dirty="0">
                <a:solidFill>
                  <a:schemeClr val="bg1"/>
                </a:solidFill>
                <a:effectLst/>
                <a:latin typeface="-apple-system"/>
              </a:rPr>
              <a:t>神经网络实现矩阵分解</a:t>
            </a:r>
            <a:endParaRPr lang="en-US" altLang="zh-CN" sz="3200" b="1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99315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11604"/>
            <a:ext cx="9144000" cy="2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8CB438-6EC0-45B7-8A1F-3A1BF1F727B2}"/>
              </a:ext>
            </a:extLst>
          </p:cNvPr>
          <p:cNvSpPr txBox="1"/>
          <p:nvPr/>
        </p:nvSpPr>
        <p:spPr>
          <a:xfrm>
            <a:off x="2456003" y="709598"/>
            <a:ext cx="7279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i="0" dirty="0">
                <a:solidFill>
                  <a:schemeClr val="bg1"/>
                </a:solidFill>
                <a:effectLst/>
                <a:latin typeface="-apple-system"/>
              </a:rPr>
              <a:t>Deep Matrix Factorization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B04BE2-F6A4-409C-8D53-19B8D099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74649" y="1308055"/>
            <a:ext cx="8974968" cy="54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79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11604"/>
            <a:ext cx="9144000" cy="2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8CB438-6EC0-45B7-8A1F-3A1BF1F727B2}"/>
              </a:ext>
            </a:extLst>
          </p:cNvPr>
          <p:cNvSpPr txBox="1"/>
          <p:nvPr/>
        </p:nvSpPr>
        <p:spPr>
          <a:xfrm>
            <a:off x="3550763" y="732745"/>
            <a:ext cx="509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快、准</a:t>
            </a:r>
          </a:p>
        </p:txBody>
      </p:sp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6D2D602B-8A67-451E-854A-F5DE4142152F}"/>
              </a:ext>
            </a:extLst>
          </p:cNvPr>
          <p:cNvSpPr txBox="1">
            <a:spLocks noGrp="1"/>
          </p:cNvSpPr>
          <p:nvPr/>
        </p:nvSpPr>
        <p:spPr>
          <a:xfrm>
            <a:off x="989557" y="1379076"/>
            <a:ext cx="10528916" cy="509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lvl="0" fontAlgn="auto">
              <a:spcBef>
                <a:spcPts val="0"/>
              </a:spcBef>
              <a:buClr>
                <a:srgbClr val="FFFFFF"/>
              </a:buClr>
              <a:buSzPts val="1800"/>
              <a:buFont typeface="Lato"/>
              <a:buChar char="●"/>
              <a:tabLst/>
              <a:defRPr/>
            </a:pPr>
            <a:endParaRPr lang="zh-CN" altLang="en-US" kern="0" dirty="0">
              <a:solidFill>
                <a:srgbClr val="FFFFFF"/>
              </a:solidFill>
              <a:latin typeface="Lato"/>
              <a:sym typeface="Lato"/>
            </a:endParaRPr>
          </a:p>
          <a:p>
            <a:pPr lvl="0" fontAlgn="auto">
              <a:spcBef>
                <a:spcPts val="0"/>
              </a:spcBef>
              <a:buClr>
                <a:srgbClr val="FFFFFF"/>
              </a:buClr>
              <a:buSzPts val="1800"/>
              <a:buFont typeface="Lato"/>
              <a:buChar char="●"/>
              <a:tabLst/>
              <a:defRPr/>
            </a:pPr>
            <a:r>
              <a:rPr lang="en-US" altLang="zh-CN" kern="0" dirty="0">
                <a:solidFill>
                  <a:srgbClr val="FFFFFF"/>
                </a:solidFill>
                <a:latin typeface="Lato"/>
                <a:sym typeface="Lato"/>
              </a:rPr>
              <a:t>Representation based</a:t>
            </a:r>
            <a:r>
              <a:rPr lang="zh-CN" altLang="en-US" kern="0" dirty="0">
                <a:solidFill>
                  <a:srgbClr val="FFFFFF"/>
                </a:solidFill>
                <a:latin typeface="Lato"/>
                <a:sym typeface="Lato"/>
              </a:rPr>
              <a:t>：</a:t>
            </a:r>
            <a:endParaRPr lang="en-US" altLang="zh-CN" kern="0" dirty="0">
              <a:solidFill>
                <a:srgbClr val="FFFFFF"/>
              </a:solidFill>
              <a:latin typeface="Lato"/>
              <a:sym typeface="Lato"/>
            </a:endParaRPr>
          </a:p>
          <a:p>
            <a:pPr lvl="0" fontAlgn="auto">
              <a:spcBef>
                <a:spcPts val="0"/>
              </a:spcBef>
              <a:buClr>
                <a:srgbClr val="FFFFFF"/>
              </a:buClr>
              <a:buSzPts val="1800"/>
              <a:buFont typeface="Lato"/>
              <a:buChar char="●"/>
              <a:tabLst/>
              <a:defRPr/>
            </a:pPr>
            <a:endParaRPr lang="zh-CN" altLang="en-US" kern="0" dirty="0">
              <a:solidFill>
                <a:srgbClr val="FFFFFF"/>
              </a:solidFill>
              <a:latin typeface="Lato"/>
              <a:sym typeface="Lato"/>
            </a:endParaRP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Font typeface="Lato"/>
              <a:buChar char="●"/>
              <a:defRPr/>
            </a:pPr>
            <a:r>
              <a:rPr lang="zh-CN" altLang="en-US" kern="0" dirty="0">
                <a:solidFill>
                  <a:srgbClr val="FFFFFF"/>
                </a:solidFill>
                <a:latin typeface="Lato"/>
                <a:sym typeface="Lato"/>
              </a:rPr>
              <a:t>提前计算文本的语义向量，无需实时计算。</a:t>
            </a:r>
            <a:endParaRPr lang="en-US" altLang="zh-CN" kern="0" dirty="0">
              <a:solidFill>
                <a:srgbClr val="FFFFFF"/>
              </a:solidFill>
              <a:latin typeface="Lato"/>
              <a:sym typeface="Lato"/>
            </a:endParaRP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Font typeface="Lato"/>
              <a:buChar char="●"/>
              <a:defRPr/>
            </a:pPr>
            <a:endParaRPr lang="zh-CN" altLang="en-US" kern="0" dirty="0">
              <a:solidFill>
                <a:srgbClr val="FFFFFF"/>
              </a:solidFill>
              <a:latin typeface="Lato"/>
              <a:sym typeface="Lato"/>
            </a:endParaRP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Font typeface="Lato"/>
              <a:buChar char="●"/>
              <a:defRPr/>
            </a:pPr>
            <a:r>
              <a:rPr lang="zh-CN" altLang="en-US" kern="0" dirty="0">
                <a:solidFill>
                  <a:srgbClr val="FFFFFF"/>
                </a:solidFill>
                <a:latin typeface="Lato"/>
                <a:sym typeface="Lato"/>
              </a:rPr>
              <a:t>输入文本和目标可能出现在不同向量空间，通过融合层和</a:t>
            </a:r>
            <a:r>
              <a:rPr lang="en-US" altLang="zh-CN" kern="0" dirty="0">
                <a:solidFill>
                  <a:srgbClr val="FFFFFF"/>
                </a:solidFill>
                <a:latin typeface="Lato"/>
                <a:sym typeface="Lato"/>
              </a:rPr>
              <a:t>loss</a:t>
            </a:r>
            <a:r>
              <a:rPr lang="zh-CN" altLang="en-US" kern="0" dirty="0">
                <a:solidFill>
                  <a:srgbClr val="FFFFFF"/>
                </a:solidFill>
                <a:latin typeface="Lato"/>
                <a:sym typeface="Lato"/>
              </a:rPr>
              <a:t>，强制性的拉近两个向量，过于牵强。</a:t>
            </a:r>
            <a:endParaRPr lang="en-US" altLang="zh-CN" kern="0" dirty="0">
              <a:solidFill>
                <a:srgbClr val="FFFFFF"/>
              </a:solidFill>
              <a:latin typeface="Lato"/>
              <a:sym typeface="Lato"/>
            </a:endParaRPr>
          </a:p>
          <a:p>
            <a:pPr marL="857250" lvl="1" indent="-285750">
              <a:spcBef>
                <a:spcPts val="0"/>
              </a:spcBef>
              <a:buClr>
                <a:srgbClr val="FFFFFF"/>
              </a:buClr>
              <a:buSzPts val="1800"/>
              <a:buFont typeface="Lato"/>
              <a:buChar char="●"/>
              <a:defRPr/>
            </a:pPr>
            <a:endParaRPr lang="zh-CN" altLang="en-US" sz="1800" kern="0" dirty="0">
              <a:solidFill>
                <a:srgbClr val="FFFFFF"/>
              </a:solidFill>
              <a:latin typeface="Lato"/>
              <a:sym typeface="Lato"/>
            </a:endParaRPr>
          </a:p>
          <a:p>
            <a:pPr lvl="0" fontAlgn="auto">
              <a:spcBef>
                <a:spcPts val="0"/>
              </a:spcBef>
              <a:buClr>
                <a:srgbClr val="FFFFFF"/>
              </a:buClr>
              <a:buSzPts val="1800"/>
              <a:buFont typeface="Lato"/>
              <a:buChar char="●"/>
              <a:tabLst/>
              <a:defRPr/>
            </a:pPr>
            <a:r>
              <a:rPr lang="en-US" altLang="zh-CN" kern="0" dirty="0">
                <a:solidFill>
                  <a:srgbClr val="FFFFFF"/>
                </a:solidFill>
                <a:latin typeface="Lato"/>
                <a:sym typeface="Lato"/>
              </a:rPr>
              <a:t>Interaction based (</a:t>
            </a:r>
            <a:r>
              <a:rPr lang="en-US" altLang="zh-CN" sz="1800" i="0" dirty="0">
                <a:solidFill>
                  <a:schemeClr val="bg1"/>
                </a:solidFill>
                <a:effectLst/>
                <a:latin typeface="-apple-system"/>
              </a:rPr>
              <a:t>Matching </a:t>
            </a:r>
            <a:r>
              <a:rPr lang="en-US" altLang="zh-CN" sz="1800" dirty="0">
                <a:solidFill>
                  <a:schemeClr val="bg1"/>
                </a:solidFill>
                <a:latin typeface="-apple-system"/>
              </a:rPr>
              <a:t>F</a:t>
            </a:r>
            <a:r>
              <a:rPr lang="en-US" altLang="zh-CN" sz="1800" i="0" dirty="0">
                <a:solidFill>
                  <a:schemeClr val="bg1"/>
                </a:solidFill>
                <a:effectLst/>
                <a:latin typeface="-apple-system"/>
              </a:rPr>
              <a:t>unction</a:t>
            </a:r>
            <a:r>
              <a:rPr lang="en-US" altLang="zh-CN" kern="0" dirty="0">
                <a:solidFill>
                  <a:srgbClr val="FFFFFF"/>
                </a:solidFill>
                <a:latin typeface="Lato"/>
                <a:sym typeface="Lato"/>
              </a:rPr>
              <a:t>)</a:t>
            </a:r>
            <a:r>
              <a:rPr lang="zh-CN" altLang="en-US" kern="0" dirty="0">
                <a:solidFill>
                  <a:srgbClr val="FFFFFF"/>
                </a:solidFill>
                <a:latin typeface="Lato"/>
                <a:sym typeface="Lato"/>
              </a:rPr>
              <a:t>：</a:t>
            </a:r>
            <a:endParaRPr lang="en-US" altLang="zh-CN" kern="0" dirty="0">
              <a:solidFill>
                <a:srgbClr val="FFFFFF"/>
              </a:solidFill>
              <a:latin typeface="Lato"/>
              <a:sym typeface="Lato"/>
            </a:endParaRPr>
          </a:p>
          <a:p>
            <a:pPr lvl="0" fontAlgn="auto">
              <a:spcBef>
                <a:spcPts val="0"/>
              </a:spcBef>
              <a:buClr>
                <a:srgbClr val="FFFFFF"/>
              </a:buClr>
              <a:buSzPts val="1800"/>
              <a:buFont typeface="Lato"/>
              <a:buChar char="●"/>
              <a:tabLst/>
              <a:defRPr/>
            </a:pPr>
            <a:endParaRPr lang="zh-CN" altLang="en-US" kern="0" dirty="0">
              <a:solidFill>
                <a:srgbClr val="FFFFFF"/>
              </a:solidFill>
              <a:latin typeface="Lato"/>
              <a:sym typeface="Lato"/>
            </a:endParaRP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Font typeface="Lato"/>
              <a:buChar char="●"/>
              <a:defRPr/>
            </a:pPr>
            <a:r>
              <a:rPr lang="zh-CN" altLang="en-US" kern="0" dirty="0">
                <a:solidFill>
                  <a:srgbClr val="FFFFFF"/>
                </a:solidFill>
                <a:latin typeface="Lato"/>
                <a:sym typeface="Lato"/>
              </a:rPr>
              <a:t>可解释性好</a:t>
            </a:r>
            <a:endParaRPr lang="en-US" altLang="zh-CN" kern="0" dirty="0">
              <a:solidFill>
                <a:srgbClr val="FFFFFF"/>
              </a:solidFill>
              <a:latin typeface="Lato"/>
              <a:sym typeface="Lato"/>
            </a:endParaRP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Font typeface="Lato"/>
              <a:buChar char="●"/>
              <a:defRPr/>
            </a:pPr>
            <a:endParaRPr lang="zh-CN" altLang="en-US" sz="1800" kern="0" dirty="0">
              <a:solidFill>
                <a:srgbClr val="FFFFFF"/>
              </a:solidFill>
              <a:latin typeface="Lato"/>
              <a:sym typeface="Lato"/>
            </a:endParaRP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Font typeface="Lato"/>
              <a:buChar char="●"/>
              <a:defRPr/>
            </a:pPr>
            <a:r>
              <a:rPr lang="zh-CN" altLang="en-US" kern="0" dirty="0">
                <a:solidFill>
                  <a:srgbClr val="FFFFFF"/>
                </a:solidFill>
                <a:latin typeface="Lato"/>
                <a:sym typeface="Lato"/>
              </a:rPr>
              <a:t>在线计算代价大。</a:t>
            </a:r>
            <a:endParaRPr lang="en-US" altLang="zh-CN" kern="0" dirty="0">
              <a:solidFill>
                <a:srgbClr val="FFFFFF"/>
              </a:solidFill>
              <a:latin typeface="Lato"/>
              <a:sym typeface="Lato"/>
            </a:endParaRP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Font typeface="Lato"/>
              <a:buChar char="●"/>
              <a:defRPr/>
            </a:pPr>
            <a:endParaRPr lang="en-US" altLang="zh-CN" b="0" kern="0" dirty="0">
              <a:solidFill>
                <a:srgbClr val="FFFFFF"/>
              </a:solidFill>
              <a:effectLst/>
              <a:latin typeface="Lato"/>
              <a:sym typeface="Lato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r>
              <a:rPr lang="zh-CN" altLang="en-US" kern="0" dirty="0">
                <a:solidFill>
                  <a:srgbClr val="FFFFFF"/>
                </a:solidFill>
                <a:latin typeface="Lato"/>
                <a:sym typeface="Lato"/>
              </a:rPr>
              <a:t>用户偏好向量，物品特征矩阵，评分矩阵</a:t>
            </a:r>
            <a:endParaRPr lang="en-US" altLang="zh-CN" kern="0" dirty="0">
              <a:solidFill>
                <a:srgbClr val="FFFFFF"/>
              </a:solidFill>
              <a:latin typeface="Lato"/>
              <a:sym typeface="Lato"/>
            </a:endParaRPr>
          </a:p>
          <a:p>
            <a:pPr lvl="1">
              <a:buClr>
                <a:srgbClr val="FFFFFF"/>
              </a:buClr>
              <a:buFont typeface="Lato"/>
              <a:buChar char="●"/>
              <a:defRPr/>
            </a:pPr>
            <a:r>
              <a:rPr lang="zh-CN" altLang="en-US" b="0" kern="0" dirty="0">
                <a:solidFill>
                  <a:srgbClr val="FFFFFF"/>
                </a:solidFill>
                <a:effectLst/>
                <a:latin typeface="Lato"/>
                <a:sym typeface="Lato"/>
              </a:rPr>
              <a:t>减少黑盒部分，增加可控性</a:t>
            </a:r>
            <a:endParaRPr lang="en-US" altLang="zh-CN" b="0" kern="0" dirty="0">
              <a:solidFill>
                <a:srgbClr val="FFFFFF"/>
              </a:solidFill>
              <a:effectLst/>
              <a:latin typeface="Lato"/>
              <a:sym typeface="Lato"/>
            </a:endParaRPr>
          </a:p>
          <a:p>
            <a:pPr lvl="1">
              <a:buClr>
                <a:srgbClr val="FFFFFF"/>
              </a:buClr>
              <a:buFont typeface="Lato"/>
              <a:buChar char="●"/>
              <a:defRPr/>
            </a:pPr>
            <a:r>
              <a:rPr lang="zh-CN" altLang="en-US" kern="0" dirty="0">
                <a:solidFill>
                  <a:srgbClr val="FFFFFF"/>
                </a:solidFill>
                <a:latin typeface="Lato"/>
                <a:sym typeface="Lato"/>
              </a:rPr>
              <a:t>加速反馈</a:t>
            </a:r>
            <a:endParaRPr lang="en-US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tabLst/>
              <a:defRPr/>
            </a:pPr>
            <a:endParaRPr kern="0" dirty="0">
              <a:solidFill>
                <a:srgbClr val="FFFFFF"/>
              </a:solidFill>
              <a:latin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6411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62702"/>
            <a:ext cx="9144000" cy="2022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4000" b="1" dirty="0">
                <a:solidFill>
                  <a:schemeClr val="bg1"/>
                </a:solidFill>
              </a:rPr>
              <a:t>分享题目：</a:t>
            </a:r>
            <a:endParaRPr kumimoji="1" lang="en-US" altLang="zh-CN" sz="4000" b="1" dirty="0">
              <a:solidFill>
                <a:schemeClr val="bg1"/>
              </a:solidFill>
            </a:endParaRPr>
          </a:p>
          <a:p>
            <a:r>
              <a:rPr kumimoji="1" lang="zh-CN" altLang="en-US" sz="4000" b="1" dirty="0">
                <a:solidFill>
                  <a:schemeClr val="bg1"/>
                </a:solidFill>
              </a:rPr>
              <a:t>浅谈基于深度学习的搜索与推荐</a:t>
            </a:r>
            <a:endParaRPr kumimoji="1" lang="en-US" altLang="zh-CN" sz="4000" b="1" dirty="0">
              <a:solidFill>
                <a:schemeClr val="bg1"/>
              </a:solidFill>
            </a:endParaRPr>
          </a:p>
          <a:p>
            <a:r>
              <a:rPr kumimoji="1" lang="zh-CN" altLang="en-US" sz="4000" b="1" dirty="0">
                <a:solidFill>
                  <a:schemeClr val="bg1"/>
                </a:solidFill>
              </a:rPr>
              <a:t>分享人：范文正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81C21A0-798E-497C-8975-521A08935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24" y="4479939"/>
            <a:ext cx="1523018" cy="202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65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11604"/>
            <a:ext cx="9144000" cy="2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8CB438-6EC0-45B7-8A1F-3A1BF1F727B2}"/>
              </a:ext>
            </a:extLst>
          </p:cNvPr>
          <p:cNvSpPr txBox="1"/>
          <p:nvPr/>
        </p:nvSpPr>
        <p:spPr>
          <a:xfrm>
            <a:off x="3550763" y="732745"/>
            <a:ext cx="509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搜索与推荐融合系统</a:t>
            </a:r>
          </a:p>
        </p:txBody>
      </p:sp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6D2D602B-8A67-451E-854A-F5DE4142152F}"/>
              </a:ext>
            </a:extLst>
          </p:cNvPr>
          <p:cNvSpPr txBox="1">
            <a:spLocks noGrp="1"/>
          </p:cNvSpPr>
          <p:nvPr/>
        </p:nvSpPr>
        <p:spPr>
          <a:xfrm>
            <a:off x="989557" y="1379076"/>
            <a:ext cx="10528916" cy="509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lvl="0" fontAlgn="auto">
              <a:spcBef>
                <a:spcPts val="0"/>
              </a:spcBef>
              <a:buClr>
                <a:srgbClr val="FFFFFF"/>
              </a:buClr>
              <a:buSzPts val="1800"/>
              <a:buFont typeface="Lato"/>
              <a:buChar char="●"/>
              <a:tabLst/>
              <a:defRPr/>
            </a:pPr>
            <a:endParaRPr lang="zh-CN" altLang="en-US" kern="0" dirty="0">
              <a:solidFill>
                <a:srgbClr val="FFFFFF"/>
              </a:solidFill>
              <a:latin typeface="Lato"/>
              <a:sym typeface="Lato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r>
              <a:rPr lang="zh-CN" altLang="en-US" b="0" i="0" dirty="0">
                <a:solidFill>
                  <a:schemeClr val="bg1"/>
                </a:solidFill>
                <a:effectLst/>
                <a:latin typeface="-apple-system"/>
              </a:rPr>
              <a:t>本质相同</a:t>
            </a:r>
            <a:endParaRPr lang="en-US" altLang="zh-CN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lvl="1">
              <a:buClr>
                <a:srgbClr val="FFFFFF"/>
              </a:buClr>
              <a:buFont typeface="Lato"/>
              <a:buChar char="●"/>
              <a:defRPr/>
            </a:pPr>
            <a:r>
              <a:rPr lang="zh-CN" altLang="en-US" b="0" i="0" dirty="0">
                <a:solidFill>
                  <a:schemeClr val="bg1"/>
                </a:solidFill>
                <a:effectLst/>
                <a:latin typeface="-apple-system"/>
              </a:rPr>
              <a:t>过滤候选（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-apple-system"/>
              </a:rPr>
              <a:t>filter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-apple-system"/>
              </a:rPr>
              <a:t>）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-apple-system"/>
              </a:rPr>
              <a:t>+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-apple-system"/>
              </a:rPr>
              <a:t>排序候选（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-apple-system"/>
              </a:rPr>
              <a:t>ranking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-apple-system"/>
              </a:rPr>
              <a:t>）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-apple-system"/>
              </a:rPr>
              <a:t>+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-apple-system"/>
              </a:rPr>
              <a:t>个性化输出（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-apple-system"/>
              </a:rPr>
              <a:t>personalization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r>
              <a:rPr lang="zh-CN" altLang="en-US" b="0" dirty="0">
                <a:solidFill>
                  <a:schemeClr val="bg1"/>
                </a:solidFill>
                <a:effectLst/>
                <a:latin typeface="-apple-system"/>
              </a:rPr>
              <a:t>初步思路</a:t>
            </a:r>
            <a:endParaRPr lang="en-US" altLang="zh-CN" b="0" dirty="0">
              <a:solidFill>
                <a:schemeClr val="bg1"/>
              </a:solidFill>
              <a:effectLst/>
              <a:latin typeface="-apple-system"/>
            </a:endParaRPr>
          </a:p>
          <a:p>
            <a:pPr lvl="1">
              <a:buClr>
                <a:srgbClr val="FFFFFF"/>
              </a:buClr>
              <a:buFont typeface="Lato"/>
              <a:buChar char="●"/>
              <a:defRPr/>
            </a:pP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语义匹配</a:t>
            </a:r>
            <a:endParaRPr lang="en-US" altLang="zh-CN" b="0" dirty="0">
              <a:solidFill>
                <a:schemeClr val="bg1"/>
              </a:solidFill>
              <a:effectLst/>
              <a:latin typeface="-apple-system"/>
            </a:endParaRPr>
          </a:p>
          <a:p>
            <a:pPr lvl="1">
              <a:buClr>
                <a:srgbClr val="FFFFFF"/>
              </a:buClr>
              <a:buFont typeface="Lato"/>
              <a:buChar char="●"/>
              <a:defRPr/>
            </a:pP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评分矩阵加权</a:t>
            </a:r>
            <a:endParaRPr lang="en-US" altLang="zh-CN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tabLst/>
              <a:defRPr/>
            </a:pPr>
            <a:endParaRPr kern="0" dirty="0">
              <a:solidFill>
                <a:srgbClr val="FFFFFF"/>
              </a:solidFill>
              <a:latin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15541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11604"/>
            <a:ext cx="9144000" cy="2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B891639E-2D53-47C6-AB1F-8FF9FD2A5923}"/>
              </a:ext>
            </a:extLst>
          </p:cNvPr>
          <p:cNvSpPr txBox="1">
            <a:spLocks noGrp="1"/>
          </p:cNvSpPr>
          <p:nvPr/>
        </p:nvSpPr>
        <p:spPr>
          <a:xfrm>
            <a:off x="568171" y="1385741"/>
            <a:ext cx="11224761" cy="47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>
              <a:buClr>
                <a:srgbClr val="FFFFFF"/>
              </a:buClr>
              <a:buFont typeface="Lato"/>
              <a:buChar char="●"/>
              <a:defRPr/>
            </a:pPr>
            <a:r>
              <a:rPr lang="en-US" altLang="zh-CN" kern="0" dirty="0">
                <a:solidFill>
                  <a:srgbClr val="FFFFFF"/>
                </a:solidFill>
                <a:latin typeface="Lato"/>
              </a:rPr>
              <a:t>Deep Learning for Matching in Search and Recommendation</a:t>
            </a:r>
            <a:r>
              <a:rPr lang="zh-CN" altLang="en-US" kern="0" dirty="0">
                <a:solidFill>
                  <a:srgbClr val="FFFFFF"/>
                </a:solidFill>
                <a:latin typeface="Lato"/>
              </a:rPr>
              <a:t>，</a:t>
            </a:r>
            <a:r>
              <a:rPr lang="en-US" altLang="zh-CN" kern="0" dirty="0">
                <a:solidFill>
                  <a:srgbClr val="FFFFFF"/>
                </a:solidFill>
                <a:latin typeface="Lato"/>
              </a:rPr>
              <a:t>SIGIR 2018 Tutorial</a:t>
            </a:r>
            <a:r>
              <a:rPr lang="zh-CN" altLang="en-US" kern="0" dirty="0">
                <a:solidFill>
                  <a:srgbClr val="FFFFFF"/>
                </a:solidFill>
                <a:latin typeface="Lato"/>
              </a:rPr>
              <a:t>，</a:t>
            </a:r>
            <a:r>
              <a:rPr lang="en-US" altLang="zh-CN" kern="0" dirty="0">
                <a:solidFill>
                  <a:srgbClr val="FFFFFF"/>
                </a:solidFill>
                <a:latin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https://www.comp.nus.edu.sg/~xiangnan/sigir18-deep.pdf</a:t>
            </a:r>
            <a:r>
              <a:rPr lang="en-US" altLang="zh-CN" kern="0" dirty="0">
                <a:solidFill>
                  <a:srgbClr val="FFFFFF"/>
                </a:solidFill>
                <a:latin typeface="Lato"/>
              </a:rPr>
              <a:t> </a:t>
            </a:r>
          </a:p>
          <a:p>
            <a:pPr marL="457200" lvl="1" indent="-342900">
              <a:spcBef>
                <a:spcPts val="0"/>
              </a:spcBef>
              <a:buClr>
                <a:srgbClr val="FFFFFF"/>
              </a:buClr>
              <a:buSzPts val="1800"/>
              <a:buFont typeface="Lato"/>
              <a:buChar char="●"/>
              <a:defRPr/>
            </a:pPr>
            <a:endParaRPr lang="en" sz="1800" kern="0" dirty="0">
              <a:solidFill>
                <a:srgbClr val="FFFFFF"/>
              </a:solidFill>
              <a:latin typeface="Lato"/>
              <a:sym typeface="Lato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r>
              <a:rPr lang="en-US" altLang="zh-CN" kern="0" dirty="0">
                <a:solidFill>
                  <a:srgbClr val="FFFFFF"/>
                </a:solidFill>
                <a:latin typeface="Lato"/>
              </a:rPr>
              <a:t>《</a:t>
            </a:r>
            <a:r>
              <a:rPr lang="zh-CN" altLang="en-US" kern="0" dirty="0">
                <a:solidFill>
                  <a:srgbClr val="FFFFFF"/>
                </a:solidFill>
                <a:latin typeface="Lato"/>
              </a:rPr>
              <a:t>搜索与推荐中的深度学习匹配</a:t>
            </a:r>
            <a:r>
              <a:rPr lang="en-US" altLang="zh-CN" kern="0" dirty="0">
                <a:solidFill>
                  <a:srgbClr val="FFFFFF"/>
                </a:solidFill>
                <a:latin typeface="Lato"/>
              </a:rPr>
              <a:t>》</a:t>
            </a:r>
            <a:r>
              <a:rPr lang="zh-CN" altLang="en-US" kern="0" dirty="0">
                <a:solidFill>
                  <a:srgbClr val="FFFFFF"/>
                </a:solidFill>
                <a:latin typeface="Lato"/>
              </a:rPr>
              <a:t>之搜索篇，</a:t>
            </a:r>
            <a:r>
              <a:rPr lang="en-US" altLang="zh-CN" kern="0" dirty="0">
                <a:solidFill>
                  <a:srgbClr val="FFFFFF"/>
                </a:solidFill>
                <a:latin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https://zhuanlan.zhihu.com/p/38296950</a:t>
            </a:r>
            <a:endParaRPr lang="zh-CN" altLang="en-US" kern="0" dirty="0">
              <a:solidFill>
                <a:srgbClr val="FFFFFF"/>
              </a:solidFill>
              <a:latin typeface="Lato"/>
            </a:endParaRPr>
          </a:p>
          <a:p>
            <a:pPr lvl="0" fontAlgn="auto">
              <a:buClr>
                <a:srgbClr val="FFFFFF"/>
              </a:buClr>
              <a:buFont typeface="Lato"/>
              <a:buChar char="●"/>
              <a:tabLst/>
              <a:defRPr/>
            </a:pPr>
            <a:endParaRPr kern="0" dirty="0">
              <a:solidFill>
                <a:srgbClr val="FFFFFF"/>
              </a:solidFill>
              <a:latin typeface="Lato"/>
              <a:sym typeface="Lato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r>
              <a:rPr lang="en-US" altLang="zh-CN" kern="0" dirty="0">
                <a:solidFill>
                  <a:srgbClr val="FFFFFF"/>
                </a:solidFill>
                <a:latin typeface="Lato"/>
              </a:rPr>
              <a:t>《</a:t>
            </a:r>
            <a:r>
              <a:rPr lang="zh-CN" altLang="en-US" kern="0" dirty="0">
                <a:solidFill>
                  <a:srgbClr val="FFFFFF"/>
                </a:solidFill>
                <a:latin typeface="Lato"/>
              </a:rPr>
              <a:t>搜索与推荐中的深度学习匹配</a:t>
            </a:r>
            <a:r>
              <a:rPr lang="en-US" altLang="zh-CN" kern="0" dirty="0">
                <a:solidFill>
                  <a:srgbClr val="FFFFFF"/>
                </a:solidFill>
                <a:latin typeface="Lato"/>
              </a:rPr>
              <a:t>》</a:t>
            </a:r>
            <a:r>
              <a:rPr lang="zh-CN" altLang="en-US" kern="0" dirty="0">
                <a:solidFill>
                  <a:srgbClr val="FFFFFF"/>
                </a:solidFill>
                <a:latin typeface="Lato"/>
              </a:rPr>
              <a:t>之推荐篇，</a:t>
            </a:r>
            <a:r>
              <a:rPr lang="en-US" altLang="zh-CN" kern="0" dirty="0">
                <a:solidFill>
                  <a:srgbClr val="FFFFFF"/>
                </a:solidFill>
                <a:latin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https://zhuanlan.zhihu.com/p/45849695</a:t>
            </a:r>
            <a:endParaRPr lang="zh-CN" altLang="en-US" kern="0" dirty="0">
              <a:solidFill>
                <a:srgbClr val="FFFFFF"/>
              </a:solidFill>
              <a:latin typeface="Lato"/>
            </a:endParaRPr>
          </a:p>
          <a:p>
            <a:pPr lvl="0" fontAlgn="auto">
              <a:buClr>
                <a:srgbClr val="FFFFFF"/>
              </a:buClr>
              <a:buFont typeface="Lato"/>
              <a:buChar char="●"/>
              <a:tabLst/>
              <a:defRPr/>
            </a:pPr>
            <a:endParaRPr lang="en-US" altLang="zh-CN" kern="0" dirty="0">
              <a:solidFill>
                <a:srgbClr val="FFFFFF"/>
              </a:solidFill>
              <a:latin typeface="Lato"/>
              <a:sym typeface="Lato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r>
              <a:rPr lang="en-US" altLang="zh-CN" kern="0" dirty="0">
                <a:solidFill>
                  <a:srgbClr val="FFFFFF"/>
                </a:solidFill>
                <a:latin typeface="Lato"/>
              </a:rPr>
              <a:t>TensorFlow</a:t>
            </a:r>
            <a:r>
              <a:rPr lang="zh-CN" altLang="en-US" kern="0" dirty="0">
                <a:solidFill>
                  <a:srgbClr val="FFFFFF"/>
                </a:solidFill>
                <a:latin typeface="Lato"/>
              </a:rPr>
              <a:t>实战</a:t>
            </a:r>
            <a:r>
              <a:rPr lang="en-US" altLang="zh-CN" kern="0" dirty="0">
                <a:solidFill>
                  <a:srgbClr val="FFFFFF"/>
                </a:solidFill>
                <a:latin typeface="Lato"/>
              </a:rPr>
              <a:t>——</a:t>
            </a:r>
            <a:r>
              <a:rPr lang="zh-CN" altLang="en-US" kern="0" dirty="0">
                <a:solidFill>
                  <a:srgbClr val="FFFFFF"/>
                </a:solidFill>
                <a:latin typeface="Lato"/>
              </a:rPr>
              <a:t>个性化推荐，</a:t>
            </a:r>
            <a:r>
              <a:rPr lang="en-US" altLang="zh-CN" kern="0" dirty="0">
                <a:solidFill>
                  <a:srgbClr val="FFFFFF"/>
                </a:solidFill>
                <a:latin typeface="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https://blog.csdn.net/chengcheng1394/article/details/78820529</a:t>
            </a:r>
            <a:endParaRPr lang="zh-CN" altLang="en-US" kern="0" dirty="0">
              <a:solidFill>
                <a:srgbClr val="FFFFFF"/>
              </a:solidFill>
              <a:latin typeface="Lato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kern="0" dirty="0">
              <a:solidFill>
                <a:srgbClr val="FFFFFF"/>
              </a:solidFill>
              <a:latin typeface="Lato"/>
            </a:endParaRPr>
          </a:p>
          <a:p>
            <a:pPr algn="l"/>
            <a:r>
              <a:rPr lang="zh-CN" altLang="en-US" kern="0" dirty="0">
                <a:solidFill>
                  <a:srgbClr val="FFFFFF"/>
                </a:solidFill>
                <a:latin typeface="Lato"/>
              </a:rPr>
              <a:t>搜索、推荐和广告架构能统一吗？，</a:t>
            </a:r>
            <a:r>
              <a:rPr lang="en-US" altLang="zh-CN" kern="0" dirty="0">
                <a:solidFill>
                  <a:srgbClr val="FFFFFF"/>
                </a:solidFill>
                <a:latin typeface="La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https://zhuanlan.zhihu.com/p/22560037</a:t>
            </a:r>
            <a:endParaRPr lang="en-US" altLang="zh-CN" kern="0" dirty="0">
              <a:solidFill>
                <a:srgbClr val="FFFFFF"/>
              </a:solidFill>
              <a:latin typeface="Lato"/>
            </a:endParaRPr>
          </a:p>
          <a:p>
            <a:pPr algn="l"/>
            <a:endParaRPr lang="en-US" altLang="zh-CN" kern="0" dirty="0">
              <a:solidFill>
                <a:srgbClr val="FFFFFF"/>
              </a:solidFill>
              <a:latin typeface="Lato"/>
            </a:endParaRPr>
          </a:p>
          <a:p>
            <a:r>
              <a:rPr lang="en-US" altLang="zh-CN" kern="0" dirty="0" err="1">
                <a:solidFill>
                  <a:srgbClr val="FFFFFF"/>
                </a:solidFill>
                <a:latin typeface="Lato"/>
              </a:rPr>
              <a:t>movie_recommender</a:t>
            </a:r>
            <a:r>
              <a:rPr lang="zh-CN" altLang="en-US" kern="0" dirty="0">
                <a:solidFill>
                  <a:srgbClr val="FFFFFF"/>
                </a:solidFill>
                <a:latin typeface="Lato"/>
              </a:rPr>
              <a:t>，</a:t>
            </a:r>
            <a:r>
              <a:rPr lang="en-US" altLang="zh-CN" kern="0" dirty="0">
                <a:solidFill>
                  <a:srgbClr val="FFFFFF"/>
                </a:solidFill>
                <a:latin typeface="La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https://github.com/chengstone/movie_recommender/blob/master/movie_recommender.ipynb</a:t>
            </a:r>
            <a:endParaRPr lang="en-US" altLang="zh-CN" kern="0" dirty="0">
              <a:solidFill>
                <a:srgbClr val="FFFFFF"/>
              </a:solidFill>
              <a:latin typeface="Lato"/>
            </a:endParaRPr>
          </a:p>
          <a:p>
            <a:pPr algn="l"/>
            <a:endParaRPr lang="en-US" altLang="zh-CN" kern="0" dirty="0">
              <a:solidFill>
                <a:srgbClr val="FFFFFF"/>
              </a:solidFill>
              <a:latin typeface="Lato"/>
            </a:endParaRPr>
          </a:p>
          <a:p>
            <a:pPr algn="l"/>
            <a:endParaRPr lang="en-US" altLang="zh-CN" kern="0" dirty="0">
              <a:solidFill>
                <a:srgbClr val="FFFFFF"/>
              </a:solidFill>
              <a:latin typeface="Lato"/>
            </a:endParaRPr>
          </a:p>
          <a:p>
            <a:pPr marL="114300" indent="0" algn="l">
              <a:buNone/>
            </a:pPr>
            <a:endParaRPr lang="zh-CN" altLang="en-US" kern="0" dirty="0">
              <a:solidFill>
                <a:srgbClr val="FFFFFF"/>
              </a:solidFill>
              <a:latin typeface="Lato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tabLst/>
              <a:defRPr/>
            </a:pPr>
            <a:endParaRPr kern="0" dirty="0">
              <a:solidFill>
                <a:srgbClr val="FFFFFF"/>
              </a:solidFill>
              <a:latin typeface="Lato"/>
              <a:sym typeface="Lat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8CB438-6EC0-45B7-8A1F-3A1BF1F727B2}"/>
              </a:ext>
            </a:extLst>
          </p:cNvPr>
          <p:cNvSpPr txBox="1"/>
          <p:nvPr/>
        </p:nvSpPr>
        <p:spPr>
          <a:xfrm>
            <a:off x="3550763" y="732745"/>
            <a:ext cx="509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402053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11604"/>
            <a:ext cx="9144000" cy="2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8CB438-6EC0-45B7-8A1F-3A1BF1F727B2}"/>
              </a:ext>
            </a:extLst>
          </p:cNvPr>
          <p:cNvSpPr txBox="1"/>
          <p:nvPr/>
        </p:nvSpPr>
        <p:spPr>
          <a:xfrm>
            <a:off x="3550763" y="732745"/>
            <a:ext cx="509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搜索与推荐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87F441E-4E3D-4B9D-817B-6FA789705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760306" y="2371290"/>
            <a:ext cx="4671388" cy="340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11604"/>
            <a:ext cx="9144000" cy="2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8CB438-6EC0-45B7-8A1F-3A1BF1F727B2}"/>
              </a:ext>
            </a:extLst>
          </p:cNvPr>
          <p:cNvSpPr txBox="1"/>
          <p:nvPr/>
        </p:nvSpPr>
        <p:spPr>
          <a:xfrm>
            <a:off x="3550763" y="732745"/>
            <a:ext cx="509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搜索与推荐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8B5EA1-2690-47A1-AB00-891F5811E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991" y="6434991"/>
            <a:ext cx="423009" cy="4230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35C494-352E-49FE-BB0F-CBAFB375E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156" y="1675863"/>
            <a:ext cx="3506271" cy="35062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4408DF2-E3B8-462C-B3E5-E2701B6A7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363" y="1804985"/>
            <a:ext cx="4876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5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524000" y="1701062"/>
            <a:ext cx="9144000" cy="3723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4000" b="1" dirty="0">
                <a:solidFill>
                  <a:schemeClr val="bg1"/>
                </a:solidFill>
              </a:rPr>
              <a:t>本次分享主要提取自：</a:t>
            </a:r>
            <a:endParaRPr kumimoji="1" lang="en-US" altLang="zh-CN" sz="4000" b="1" dirty="0">
              <a:solidFill>
                <a:schemeClr val="bg1"/>
              </a:solidFill>
            </a:endParaRPr>
          </a:p>
          <a:p>
            <a:r>
              <a:rPr kumimoji="1" lang="en-US" altLang="zh-CN" sz="4000" b="1" dirty="0">
                <a:solidFill>
                  <a:schemeClr val="bg1"/>
                </a:solidFill>
              </a:rPr>
              <a:t>Deep Learning for Matching in Search and Recommendation</a:t>
            </a:r>
            <a:r>
              <a:rPr kumimoji="1" lang="zh-CN" altLang="en-US" sz="4000" b="1" dirty="0">
                <a:solidFill>
                  <a:schemeClr val="bg1"/>
                </a:solidFill>
              </a:rPr>
              <a:t>，</a:t>
            </a:r>
            <a:r>
              <a:rPr kumimoji="1" lang="en-US" altLang="zh-CN" sz="4000" b="1" dirty="0">
                <a:solidFill>
                  <a:schemeClr val="bg1"/>
                </a:solidFill>
              </a:rPr>
              <a:t>SIGIR 2018 Tutorial</a:t>
            </a:r>
          </a:p>
          <a:p>
            <a:r>
              <a:rPr lang="en-US" altLang="zh-CN" sz="3200" dirty="0">
                <a:hlinkClick r:id="rId2"/>
              </a:rPr>
              <a:t>https://www.comp.nus.edu.sg/~xiangnan/sigir18-deep.pdf</a:t>
            </a:r>
            <a:r>
              <a:rPr kumimoji="1" lang="en-US" altLang="zh-CN" sz="4000" b="1" dirty="0">
                <a:solidFill>
                  <a:schemeClr val="bg1"/>
                </a:solidFill>
              </a:rPr>
              <a:t> </a:t>
            </a:r>
          </a:p>
          <a:p>
            <a:endParaRPr kumimoji="1" lang="en-US" altLang="zh-CN" sz="4000" b="1" dirty="0">
              <a:solidFill>
                <a:schemeClr val="bg1"/>
              </a:solidFill>
            </a:endParaRPr>
          </a:p>
          <a:p>
            <a:endParaRPr kumimoji="1" lang="en-US" altLang="zh-CN" sz="4000" b="1" dirty="0">
              <a:solidFill>
                <a:schemeClr val="bg1"/>
              </a:solidFill>
            </a:endParaRPr>
          </a:p>
          <a:p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7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11604"/>
            <a:ext cx="9144000" cy="2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8CB438-6EC0-45B7-8A1F-3A1BF1F727B2}"/>
              </a:ext>
            </a:extLst>
          </p:cNvPr>
          <p:cNvSpPr txBox="1"/>
          <p:nvPr/>
        </p:nvSpPr>
        <p:spPr>
          <a:xfrm>
            <a:off x="3550763" y="732745"/>
            <a:ext cx="509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传统搜索算法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4B4C8F1-4301-46D6-AE42-32F7CDB9B8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9557" y="1934594"/>
            <a:ext cx="5144162" cy="2988812"/>
          </a:xfrm>
          <a:prstGeom prst="rect">
            <a:avLst/>
          </a:prstGeom>
        </p:spPr>
      </p:pic>
      <p:sp>
        <p:nvSpPr>
          <p:cNvPr id="15" name="Google Shape;66;p14">
            <a:extLst>
              <a:ext uri="{FF2B5EF4-FFF2-40B4-BE49-F238E27FC236}">
                <a16:creationId xmlns:a16="http://schemas.microsoft.com/office/drawing/2014/main" id="{949B7066-3429-4054-8320-3472F0C8FCF4}"/>
              </a:ext>
            </a:extLst>
          </p:cNvPr>
          <p:cNvSpPr txBox="1">
            <a:spLocks noGrp="1"/>
          </p:cNvSpPr>
          <p:nvPr/>
        </p:nvSpPr>
        <p:spPr>
          <a:xfrm>
            <a:off x="6940342" y="1583263"/>
            <a:ext cx="4550109" cy="509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lvl="0" fontAlgn="auto">
              <a:spcBef>
                <a:spcPts val="0"/>
              </a:spcBef>
              <a:buClr>
                <a:srgbClr val="FFFFFF"/>
              </a:buClr>
              <a:buSzPts val="1800"/>
              <a:buFont typeface="Lato"/>
              <a:buChar char="●"/>
              <a:tabLst/>
              <a:defRPr/>
            </a:pPr>
            <a:endParaRPr lang="zh-CN" altLang="en-US" kern="0" dirty="0">
              <a:solidFill>
                <a:srgbClr val="FFFFFF"/>
              </a:solidFill>
              <a:latin typeface="Lato"/>
              <a:sym typeface="Lato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r>
              <a:rPr lang="en-US" altLang="zh-CN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Matching by query formulation</a:t>
            </a: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-apple-system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Matching with term dependency</a:t>
            </a:r>
          </a:p>
          <a:p>
            <a:pPr marL="114300" indent="0">
              <a:buClr>
                <a:srgbClr val="FFFFFF"/>
              </a:buClr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 </a:t>
            </a: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Matching in latent space model</a:t>
            </a: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Matching with translation model</a:t>
            </a:r>
          </a:p>
          <a:p>
            <a:pPr marL="114300" indent="0">
              <a:buClr>
                <a:srgbClr val="FFFFFF"/>
              </a:buClr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 </a:t>
            </a: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Matching with topic model  </a:t>
            </a: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tabLst/>
              <a:defRPr/>
            </a:pPr>
            <a:endParaRPr kern="0" dirty="0">
              <a:solidFill>
                <a:srgbClr val="FFFFFF"/>
              </a:solidFill>
              <a:latin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8667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11604"/>
            <a:ext cx="9144000" cy="2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8CB438-6EC0-45B7-8A1F-3A1BF1F727B2}"/>
              </a:ext>
            </a:extLst>
          </p:cNvPr>
          <p:cNvSpPr txBox="1"/>
          <p:nvPr/>
        </p:nvSpPr>
        <p:spPr>
          <a:xfrm>
            <a:off x="3550763" y="732745"/>
            <a:ext cx="509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深度学习搜索算法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B04BE2-F6A4-409C-8D53-19B8D099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394" y="2630764"/>
            <a:ext cx="6969477" cy="19671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958D135-9385-4EEE-A9EA-10270A2E101F}"/>
              </a:ext>
            </a:extLst>
          </p:cNvPr>
          <p:cNvSpPr txBox="1"/>
          <p:nvPr/>
        </p:nvSpPr>
        <p:spPr>
          <a:xfrm>
            <a:off x="2698812" y="4776186"/>
            <a:ext cx="703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-apple-system"/>
              </a:rPr>
              <a:t>R</a:t>
            </a:r>
            <a:r>
              <a:rPr lang="en-US" altLang="zh-CN" sz="3200" b="1" i="0" dirty="0">
                <a:solidFill>
                  <a:schemeClr val="bg1"/>
                </a:solidFill>
                <a:effectLst/>
                <a:latin typeface="-apple-system"/>
              </a:rPr>
              <a:t>epresentation </a:t>
            </a:r>
            <a:r>
              <a:rPr lang="en-US" altLang="zh-CN" sz="3200" b="1" dirty="0">
                <a:solidFill>
                  <a:schemeClr val="bg1"/>
                </a:solidFill>
                <a:latin typeface="-apple-system"/>
              </a:rPr>
              <a:t>L</a:t>
            </a:r>
            <a:r>
              <a:rPr lang="en-US" altLang="zh-CN" sz="3200" b="1" i="0" dirty="0">
                <a:solidFill>
                  <a:schemeClr val="bg1"/>
                </a:solidFill>
                <a:effectLst/>
                <a:latin typeface="-apple-system"/>
              </a:rPr>
              <a:t>earning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11604"/>
            <a:ext cx="9144000" cy="2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8CB438-6EC0-45B7-8A1F-3A1BF1F727B2}"/>
              </a:ext>
            </a:extLst>
          </p:cNvPr>
          <p:cNvSpPr txBox="1"/>
          <p:nvPr/>
        </p:nvSpPr>
        <p:spPr>
          <a:xfrm>
            <a:off x="3550763" y="732745"/>
            <a:ext cx="509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深度学习搜索算法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B04BE2-F6A4-409C-8D53-19B8D099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96783" y="2630764"/>
            <a:ext cx="6930699" cy="19671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958D135-9385-4EEE-A9EA-10270A2E101F}"/>
              </a:ext>
            </a:extLst>
          </p:cNvPr>
          <p:cNvSpPr txBox="1"/>
          <p:nvPr/>
        </p:nvSpPr>
        <p:spPr>
          <a:xfrm>
            <a:off x="2496368" y="4758430"/>
            <a:ext cx="703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i="0" dirty="0">
                <a:solidFill>
                  <a:schemeClr val="bg1"/>
                </a:solidFill>
                <a:effectLst/>
                <a:latin typeface="-apple-system"/>
              </a:rPr>
              <a:t>Matching </a:t>
            </a:r>
            <a:r>
              <a:rPr lang="en-US" altLang="zh-CN" sz="3200" b="1" dirty="0">
                <a:solidFill>
                  <a:schemeClr val="bg1"/>
                </a:solidFill>
                <a:latin typeface="-apple-system"/>
              </a:rPr>
              <a:t>F</a:t>
            </a:r>
            <a:r>
              <a:rPr lang="en-US" altLang="zh-CN" sz="3200" b="1" i="0" dirty="0">
                <a:solidFill>
                  <a:schemeClr val="bg1"/>
                </a:solidFill>
                <a:effectLst/>
                <a:latin typeface="-apple-system"/>
              </a:rPr>
              <a:t>unction </a:t>
            </a:r>
            <a:r>
              <a:rPr lang="en-US" altLang="zh-CN" sz="3200" b="1" dirty="0">
                <a:solidFill>
                  <a:schemeClr val="bg1"/>
                </a:solidFill>
                <a:latin typeface="-apple-system"/>
              </a:rPr>
              <a:t>L</a:t>
            </a:r>
            <a:r>
              <a:rPr lang="en-US" altLang="zh-CN" sz="3200" b="1" i="0" dirty="0">
                <a:solidFill>
                  <a:schemeClr val="bg1"/>
                </a:solidFill>
                <a:effectLst/>
                <a:latin typeface="-apple-system"/>
              </a:rPr>
              <a:t>earning</a:t>
            </a:r>
          </a:p>
        </p:txBody>
      </p:sp>
    </p:spTree>
    <p:extLst>
      <p:ext uri="{BB962C8B-B14F-4D97-AF65-F5344CB8AC3E}">
        <p14:creationId xmlns:p14="http://schemas.microsoft.com/office/powerpoint/2010/main" val="338285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11604"/>
            <a:ext cx="9144000" cy="2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8CB438-6EC0-45B7-8A1F-3A1BF1F727B2}"/>
              </a:ext>
            </a:extLst>
          </p:cNvPr>
          <p:cNvSpPr txBox="1"/>
          <p:nvPr/>
        </p:nvSpPr>
        <p:spPr>
          <a:xfrm>
            <a:off x="3550763" y="732745"/>
            <a:ext cx="509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深度学习搜索算法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B04BE2-F6A4-409C-8D53-19B8D099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94164" y="1595651"/>
            <a:ext cx="6635521" cy="31627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958D135-9385-4EEE-A9EA-10270A2E101F}"/>
              </a:ext>
            </a:extLst>
          </p:cNvPr>
          <p:cNvSpPr txBox="1"/>
          <p:nvPr/>
        </p:nvSpPr>
        <p:spPr>
          <a:xfrm>
            <a:off x="2496368" y="4758430"/>
            <a:ext cx="703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i="0" dirty="0">
                <a:solidFill>
                  <a:schemeClr val="bg1"/>
                </a:solidFill>
                <a:effectLst/>
                <a:latin typeface="-apple-system"/>
              </a:rPr>
              <a:t>融合算法</a:t>
            </a:r>
            <a:endParaRPr lang="en-US" altLang="zh-CN" sz="3200" b="1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6205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575</Words>
  <Application>Microsoft Office PowerPoint</Application>
  <PresentationFormat>宽屏</PresentationFormat>
  <Paragraphs>109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-apple-system</vt:lpstr>
      <vt:lpstr>Average</vt:lpstr>
      <vt:lpstr>Lato</vt:lpstr>
      <vt:lpstr>Arial</vt:lpstr>
      <vt:lpstr>Calibri</vt:lpstr>
      <vt:lpstr>Calibri Light</vt:lpstr>
      <vt:lpstr>Courier New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Jiang</dc:creator>
  <cp:lastModifiedBy>Wenzheng Fan</cp:lastModifiedBy>
  <cp:revision>2</cp:revision>
  <dcterms:created xsi:type="dcterms:W3CDTF">2020-04-07T06:12:45Z</dcterms:created>
  <dcterms:modified xsi:type="dcterms:W3CDTF">2020-04-09T11:18:38Z</dcterms:modified>
</cp:coreProperties>
</file>