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6" r:id="rId5"/>
    <p:sldId id="258" r:id="rId6"/>
    <p:sldId id="264" r:id="rId7"/>
    <p:sldId id="272" r:id="rId8"/>
    <p:sldId id="270" r:id="rId9"/>
    <p:sldId id="278" r:id="rId10"/>
    <p:sldId id="276" r:id="rId11"/>
    <p:sldId id="277" r:id="rId12"/>
    <p:sldId id="273" r:id="rId13"/>
    <p:sldId id="282" r:id="rId14"/>
    <p:sldId id="269" r:id="rId15"/>
    <p:sldId id="280" r:id="rId16"/>
    <p:sldId id="266" r:id="rId17"/>
    <p:sldId id="263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196F-CA0F-46D2-A6DA-6B5A5D6480CA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0EE1-2875-4855-AD3A-4610F26B76BB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3E21-6734-2044-A406-CB77FAAB44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BDC0-7743-D048-A2A8-4FCB973E0D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" y="621796"/>
            <a:ext cx="11941725" cy="5107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相互</a:t>
            </a:r>
            <a:r>
              <a:rPr lang="en-US" altLang="zh-CN" sz="4000" dirty="0"/>
              <a:t>@</a:t>
            </a:r>
            <a:r>
              <a:rPr lang="en-US" sz="4000" dirty="0"/>
              <a:t>mention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ele attr="{5C6BEA77-1417-4612-A427-9872B8863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𝑀𝑒𝑛𝑡𝑖𝑜𝑛𝑠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𝑀𝑒𝑛𝑡𝑖𝑜𝑛𝑠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AU" sz="2400" dirty="0"/>
              </a:p>
              <a:p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𝑀𝑢𝑡𝑢𝑎𝑙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𝑀𝑒𝑛𝑡𝑖𝑜𝑛𝑠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,  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 rotWithShape="1">
                <a:blip r:embed="rId1"/>
                <a:stretch>
                  <a:fillRect l="-1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  <a:endParaRPr lang="en-AU">
                  <a:noFill/>
                </a:endParaRPr>
              </a:p>
            </p:txBody>
          </p:sp>
        </mc:Fallback>
      </mc:AlternateContent>
      <p:pic>
        <p:nvPicPr>
          <p:cNvPr id="5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804" y="306909"/>
            <a:ext cx="3679903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850875"/>
            <a:ext cx="4042410" cy="3345094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710451"/>
          <a:ext cx="11854070" cy="5657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201"/>
                <a:gridCol w="6044204"/>
                <a:gridCol w="4266665"/>
              </a:tblGrid>
              <a:tr h="39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Feature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Feature criteria(optional)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Term usage for each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Mention usage for each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527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Radio of Mention and Being mentioned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>
                      <a:blip r:embed="rId1"/>
                      <a:stretch>
                        <a:fillRect l="-178143" t="-126923" r="-571" b="-370513"/>
                      </a:stretch>
                    </a:blipFill>
                  </a:tcPr>
                </a:tc>
              </a:tr>
              <a:tr h="39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Mutual mention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Term usage for each user on each hashtag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527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Content similarity for each hashtag between two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>
                      <a:blip r:embed="rId1"/>
                      <a:stretch>
                        <a:fillRect l="-178143" t="-311538" r="-571" b="-185897"/>
                      </a:stretch>
                    </a:blipFill>
                  </a:tcPr>
                </a:tc>
              </a:tr>
              <a:tr h="6145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Common topics between two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>
                      <a:blip r:embed="rId1"/>
                      <a:stretch>
                        <a:fillRect l="-178143" t="-635644" r="-571" b="-187129"/>
                      </a:stretch>
                    </a:blipFill>
                  </a:tcPr>
                </a:tc>
              </a:tr>
              <a:tr h="5694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hashtags per tweet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>
                      <a:blip r:embed="rId1"/>
                      <a:stretch>
                        <a:fillRect l="-178143" t="-798925" r="-571" b="-103226"/>
                      </a:stretch>
                    </a:blipFill>
                  </a:tcPr>
                </a:tc>
              </a:tr>
              <a:tr h="5694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Duplicate Hashtags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>
                      <a:blip r:embed="rId1"/>
                      <a:stretch>
                        <a:fillRect l="-178143" t="-889362" r="-571" b="-2128"/>
                      </a:stretch>
                    </a:blipFill>
                  </a:tcPr>
                </a:tc>
              </a:tr>
            </a:tbl>
          </a:graphicData>
        </a:graphic>
      </p:graphicFrame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数据预处理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67" y="2626939"/>
            <a:ext cx="5455917" cy="3597395"/>
          </a:xfrm>
          <a:prstGeom prst="rect">
            <a:avLst/>
          </a:prstGeom>
        </p:spPr>
      </p:pic>
      <p:cxnSp>
        <p:nvCxnSpPr>
          <p:cNvPr id="8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073" y="3075297"/>
            <a:ext cx="5455917" cy="2700678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 of Social Honeypot</a:t>
            </a:r>
            <a:endParaRPr lang="en-AU" dirty="0"/>
          </a:p>
        </p:txBody>
      </p:sp>
      <p:pic>
        <p:nvPicPr>
          <p:cNvPr id="5" name="Content Placeholder 4" descr="A picture containing bottle, text, indoo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1891"/>
            <a:ext cx="10515600" cy="2998805"/>
          </a:xfrm>
        </p:spPr>
      </p:pic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2800" dirty="0"/>
              <a:t>数据补全</a:t>
            </a:r>
            <a:endParaRPr lang="en-AU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zh-CN" altLang="en-US" sz="1700" dirty="0"/>
              <a:t>对于</a:t>
            </a:r>
            <a:r>
              <a:rPr lang="en-US" sz="1700" dirty="0"/>
              <a:t> Social Honeypot Dataset, </a:t>
            </a:r>
            <a:r>
              <a:rPr lang="zh-CN" altLang="en-US" sz="1700" dirty="0"/>
              <a:t>用户名没有被提供</a:t>
            </a:r>
            <a:r>
              <a:rPr lang="en-US" sz="1700" dirty="0"/>
              <a:t>. </a:t>
            </a:r>
            <a:r>
              <a:rPr lang="zh-CN" altLang="en-US" sz="1700" dirty="0"/>
              <a:t>我们使用</a:t>
            </a:r>
            <a:r>
              <a:rPr lang="en-US" sz="1700" dirty="0"/>
              <a:t> </a:t>
            </a:r>
            <a:r>
              <a:rPr lang="en-AU" sz="1700" dirty="0"/>
              <a:t>twitter</a:t>
            </a:r>
            <a:r>
              <a:rPr lang="en-US" sz="1700" dirty="0"/>
              <a:t> API</a:t>
            </a:r>
            <a:r>
              <a:rPr lang="zh-CN" altLang="en-US" sz="1700" dirty="0"/>
              <a:t>来补全数据。</a:t>
            </a:r>
            <a:endParaRPr lang="en-US" sz="1700" dirty="0"/>
          </a:p>
          <a:p>
            <a:r>
              <a:rPr lang="zh-CN" altLang="en-US" sz="1700" dirty="0"/>
              <a:t>一个</a:t>
            </a:r>
            <a:r>
              <a:rPr lang="en-US" sz="1700" dirty="0"/>
              <a:t> python </a:t>
            </a:r>
            <a:r>
              <a:rPr lang="zh-CN" altLang="en-US" sz="1700" dirty="0"/>
              <a:t>开源库 </a:t>
            </a:r>
            <a:r>
              <a:rPr lang="en-US" sz="1700" dirty="0" err="1"/>
              <a:t>Tweepy</a:t>
            </a:r>
            <a:r>
              <a:rPr lang="en-US" sz="1700" dirty="0"/>
              <a:t> </a:t>
            </a:r>
            <a:r>
              <a:rPr lang="zh-CN" altLang="en-US" sz="1700" dirty="0"/>
              <a:t>也帮助了这个过程。</a:t>
            </a:r>
            <a:r>
              <a:rPr lang="en-US" sz="1700" dirty="0"/>
              <a:t> https://www.tweepy.org/</a:t>
            </a:r>
            <a:endParaRPr lang="en-US" sz="1700" dirty="0"/>
          </a:p>
          <a:p>
            <a:r>
              <a:rPr lang="zh-CN" altLang="en-US" sz="1700" dirty="0"/>
              <a:t>不是所有数据都能补全，因为推特已经删除掉了不少垃圾用户，我们找不到被删除的数据。</a:t>
            </a:r>
            <a:endParaRPr lang="en-US" sz="17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763" y="726570"/>
            <a:ext cx="6250769" cy="5243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项目开发</a:t>
            </a:r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DSDM</a:t>
            </a: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rgbClr val="FFFFFF"/>
                </a:solidFill>
              </a:rPr>
              <a:t>本项目采用迭代式开发。</a:t>
            </a:r>
            <a:endParaRPr lang="en-AU" sz="1500" dirty="0">
              <a:solidFill>
                <a:srgbClr val="FFFFFF"/>
              </a:solidFill>
            </a:endParaRPr>
          </a:p>
          <a:p>
            <a:r>
              <a:rPr lang="en-AU" sz="1500" dirty="0" err="1">
                <a:solidFill>
                  <a:srgbClr val="FFFFFF"/>
                </a:solidFill>
              </a:rPr>
              <a:t>MoSCoW</a:t>
            </a:r>
            <a:r>
              <a:rPr lang="en-AU" sz="1500" dirty="0">
                <a:solidFill>
                  <a:srgbClr val="FFFFFF"/>
                </a:solidFill>
              </a:rPr>
              <a:t> </a:t>
            </a:r>
            <a:endParaRPr lang="en-AU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rgbClr val="FFFFFF"/>
                </a:solidFill>
              </a:rPr>
              <a:t>工作内容按照</a:t>
            </a:r>
            <a:r>
              <a:rPr lang="en-US" altLang="zh-CN" sz="1500" dirty="0" err="1">
                <a:solidFill>
                  <a:srgbClr val="FFFFFF"/>
                </a:solidFill>
              </a:rPr>
              <a:t>MoSCoW</a:t>
            </a:r>
            <a:r>
              <a:rPr lang="zh-CN" altLang="en-US" sz="1500" dirty="0">
                <a:solidFill>
                  <a:srgbClr val="FFFFFF"/>
                </a:solidFill>
              </a:rPr>
              <a:t>来进行优先级排序</a:t>
            </a:r>
            <a:endParaRPr lang="en-AU" sz="15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MoSCoW DSDM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1"/>
          <a:stretch>
            <a:fillRect/>
          </a:stretch>
        </p:blipFill>
        <p:spPr bwMode="auto">
          <a:xfrm>
            <a:off x="5796597" y="1286934"/>
            <a:ext cx="5171877" cy="43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贡献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731" y="2426818"/>
            <a:ext cx="4787589" cy="3997637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3" y="2509245"/>
            <a:ext cx="5455917" cy="3832782"/>
          </a:xfrm>
          <a:prstGeom prst="rect">
            <a:avLst/>
          </a:prstGeom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 mar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zh-CN" altLang="en-US" sz="5800" dirty="0"/>
              <a:t>通过特征提取以帮助识别</a:t>
            </a:r>
            <a:br>
              <a:rPr lang="en-US" altLang="zh-CN" sz="5800" dirty="0"/>
            </a:br>
            <a:r>
              <a:rPr lang="zh-CN" altLang="en-US" sz="5800" dirty="0"/>
              <a:t>垃圾用户</a:t>
            </a:r>
            <a:endParaRPr lang="en-AU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唐建威</a:t>
            </a:r>
            <a:endParaRPr lang="en-AU" sz="24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zh-CN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推特上的垃圾用户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dirty="0"/>
              <a:t>热门话题</a:t>
            </a:r>
            <a:endParaRPr lang="en-US" altLang="zh-CN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虚假粉丝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短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URLs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用户体验以及服务的可信度</a:t>
            </a:r>
            <a:endParaRPr lang="en-US" altLang="zh-C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dirty="0"/>
              <a:t>存储空间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dirty="0"/>
              <a:t>带宽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内容分发网络以及排序算法的效率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Image result for spam on twitter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r="-2" b="1599"/>
          <a:stretch>
            <a:fillRect/>
          </a:stretch>
        </p:blipFill>
        <p:spPr bwMode="auto">
          <a:xfrm>
            <a:off x="5443948" y="643467"/>
            <a:ext cx="5958398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多视图学习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t="3472" b="3472"/>
          <a:stretch>
            <a:fillRect/>
          </a:stretch>
        </p:blipFill>
        <p:spPr>
          <a:xfrm>
            <a:off x="5153822" y="848745"/>
            <a:ext cx="6553545" cy="5168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项目的目标与价值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从数据的多个视图提取特征。</a:t>
            </a:r>
            <a:r>
              <a:rPr lang="en-US" dirty="0"/>
              <a:t> (</a:t>
            </a:r>
            <a:r>
              <a:rPr lang="zh-CN" altLang="en-US" dirty="0"/>
              <a:t>开发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提取出的特征可以为以后的机器学习服务。优质的特征可以带来更好的模型表现，体现在辨别垃圾用户时的精确度和召回率。</a:t>
            </a:r>
            <a:endParaRPr lang="en-AU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817" cy="4351338"/>
          </a:xfrm>
        </p:spPr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--</a:t>
            </a:r>
            <a:r>
              <a:rPr lang="zh-CN" altLang="en-US" dirty="0"/>
              <a:t>文本内容</a:t>
            </a:r>
            <a:endParaRPr lang="en-US" altLang="zh-CN" dirty="0"/>
          </a:p>
          <a:p>
            <a:r>
              <a:rPr lang="zh-CN" altLang="en-US" dirty="0"/>
              <a:t>用户</a:t>
            </a:r>
            <a:r>
              <a:rPr lang="en-US" altLang="zh-CN" dirty="0"/>
              <a:t>--hashtags</a:t>
            </a:r>
            <a:endParaRPr lang="en-US" altLang="zh-CN" dirty="0"/>
          </a:p>
          <a:p>
            <a:r>
              <a:rPr lang="zh-CN" altLang="en-US" dirty="0"/>
              <a:t>用户</a:t>
            </a:r>
            <a:r>
              <a:rPr lang="en-US" altLang="zh-CN" dirty="0"/>
              <a:t>--@</a:t>
            </a:r>
            <a:r>
              <a:rPr lang="en-US" dirty="0"/>
              <a:t>mention</a:t>
            </a:r>
            <a:endParaRPr lang="en-US" dirty="0"/>
          </a:p>
          <a:p>
            <a:r>
              <a:rPr lang="en-US" dirty="0"/>
              <a:t>Hashta</a:t>
            </a:r>
            <a:r>
              <a:rPr lang="en-US" altLang="zh-CN" dirty="0"/>
              <a:t>gs—</a:t>
            </a:r>
            <a:r>
              <a:rPr lang="zh-CN" altLang="en-US" dirty="0"/>
              <a:t>文本内容</a:t>
            </a:r>
            <a:endParaRPr lang="en-US" dirty="0"/>
          </a:p>
          <a:p>
            <a:r>
              <a:rPr lang="zh-CN" altLang="en-US" dirty="0"/>
              <a:t>其他衍生特征</a:t>
            </a:r>
            <a:endParaRPr lang="en-US" altLang="zh-CN" dirty="0"/>
          </a:p>
          <a:p>
            <a:r>
              <a:rPr lang="zh-CN" altLang="en-US" dirty="0"/>
              <a:t>提取这些特征的过程。这些可复用的过程也可以提取其他数据的特征，方便未来操作。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ube 3"/>
          <p:cNvSpPr/>
          <p:nvPr/>
        </p:nvSpPr>
        <p:spPr>
          <a:xfrm>
            <a:off x="7590407" y="1696864"/>
            <a:ext cx="3525277" cy="2710301"/>
          </a:xfrm>
          <a:prstGeom prst="cub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88819" y="4408006"/>
            <a:ext cx="2828489" cy="3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content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257598" y="2392172"/>
            <a:ext cx="324775" cy="230307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hashtags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419810" y="3852153"/>
            <a:ext cx="1098329" cy="3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mentions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665448" y="5153565"/>
            <a:ext cx="3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 dimensional datasets, what can we get from them?</a:t>
            </a:r>
            <a:endParaRPr lang="en-AU" dirty="0"/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—</a:t>
            </a:r>
            <a:r>
              <a:rPr lang="zh-CN" altLang="en-US" dirty="0"/>
              <a:t>文本内容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9382" y="1825625"/>
            <a:ext cx="7953235" cy="4351338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000" dirty="0"/>
              <a:t>Hashtag</a:t>
            </a:r>
            <a:r>
              <a:rPr lang="en-US" altLang="zh-CN" sz="4000" dirty="0"/>
              <a:t>—</a:t>
            </a:r>
            <a:r>
              <a:rPr lang="zh-CN" altLang="en-US" sz="4000" dirty="0"/>
              <a:t>文本内容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11">
                <a:extLst>
                  <a:ext uri="{FF2B5EF4-FFF2-40B4-BE49-F238E27FC236}">
                    <ele attr="{C914ABB1-F388-4453-9B13-26723BAB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zh-CN" altLang="en-US" sz="3200" dirty="0"/>
                  <a:t>它可以帮助半监督学习</a:t>
                </a:r>
                <a:r>
                  <a:rPr lang="en-US" sz="3200" dirty="0"/>
                  <a:t>: </a:t>
                </a:r>
                <a:r>
                  <a:rPr lang="zh-CN" altLang="en-US" sz="3200" dirty="0"/>
                  <a:t>两个不同用户对于某一个话题的内容相似度</a:t>
                </a:r>
                <a:r>
                  <a:rPr lang="en-AU" sz="3200" dirty="0"/>
                  <a:t>. </a:t>
                </a:r>
                <a:r>
                  <a:rPr lang="zh-CN" altLang="en-US" sz="3200" dirty="0"/>
                  <a:t>对于某一个话题</a:t>
                </a:r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AU" sz="3200" i="1">
                        <a:latin typeface="Cambria Math" panose="02040503050406030204" pitchFamily="18" charset="0"/>
                      </a:rPr>
                      <m:t>𝑆𝑖𝑚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AU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AU" sz="3200" i="1">
                        <a:latin typeface="Cambria Math" panose="02040503050406030204" pitchFamily="18" charset="0"/>
                      </a:rPr>
                      <m:t>,)</m:t>
                    </m:r>
                  </m:oMath>
                </a14:m>
                <a:endParaRPr lang="en-AU" sz="3200" dirty="0"/>
              </a:p>
              <a:p>
                <a:r>
                  <a:rPr lang="zh-CN" altLang="en-US" sz="3200" dirty="0"/>
                  <a:t>帮助检测滥用热门话题去发布不相关内容的用户</a:t>
                </a:r>
                <a:r>
                  <a:rPr lang="en-US" sz="3200" dirty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𝑐𝑜𝑚𝑚𝑜𝑛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𝑡𝑜𝑝𝑖𝑐𝑠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𝑡𝑜𝑝𝑖𝑐𝑠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𝑡𝑜𝑝𝑖𝑐𝑠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AU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AU" sz="25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9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  <a:blipFill rotWithShape="1">
                <a:blip r:embed="rId1"/>
                <a:stretch>
                  <a:fillRect l="-1503" t="-2899" r="-8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Content Placeholder 4" descr="A screenshot of a social media post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r="23659" b="1"/>
          <a:stretch>
            <a:fillRect/>
          </a:stretch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--@</a:t>
            </a:r>
            <a:r>
              <a:rPr lang="en-US" dirty="0"/>
              <a:t>mention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7506" y="1825625"/>
            <a:ext cx="9256987" cy="4351338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Arial</vt:lpstr>
      <vt:lpstr>Calibri</vt:lpstr>
      <vt:lpstr>等线</vt:lpstr>
      <vt:lpstr>Calibri</vt:lpstr>
      <vt:lpstr>微软雅黑</vt:lpstr>
      <vt:lpstr>Arial Unicode MS</vt:lpstr>
      <vt:lpstr>Calibri Light</vt:lpstr>
      <vt:lpstr>等线 Light</vt:lpstr>
      <vt:lpstr>Office Theme</vt:lpstr>
      <vt:lpstr>1_Office Theme</vt:lpstr>
      <vt:lpstr>PowerPoint 演示文稿</vt:lpstr>
      <vt:lpstr>通过特征提取以帮助识别 垃圾用户</vt:lpstr>
      <vt:lpstr>推特上的垃圾用户</vt:lpstr>
      <vt:lpstr>多视图学习</vt:lpstr>
      <vt:lpstr>项目的目标与价值</vt:lpstr>
      <vt:lpstr>成果</vt:lpstr>
      <vt:lpstr>用户—文本内容</vt:lpstr>
      <vt:lpstr>Hashtag—文本内容</vt:lpstr>
      <vt:lpstr>用户--@mention</vt:lpstr>
      <vt:lpstr>相互@mention</vt:lpstr>
      <vt:lpstr>PowerPoint 演示文稿</vt:lpstr>
      <vt:lpstr>数据预处理</vt:lpstr>
      <vt:lpstr>The raw data of Social Honeypot</vt:lpstr>
      <vt:lpstr>数据补全</vt:lpstr>
      <vt:lpstr>项目开发</vt:lpstr>
      <vt:lpstr>贡献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social spammers from multiple views</dc:title>
  <dc:creator>Jianwei Tang</dc:creator>
  <cp:lastModifiedBy>穷酸书生而已</cp:lastModifiedBy>
  <cp:revision>15</cp:revision>
  <dcterms:created xsi:type="dcterms:W3CDTF">2019-10-18T08:18:00Z</dcterms:created>
  <dcterms:modified xsi:type="dcterms:W3CDTF">2020-04-28T09:20:13Z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